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1" r:id="rId2"/>
    <p:sldId id="305" r:id="rId3"/>
    <p:sldId id="304" r:id="rId4"/>
    <p:sldId id="316" r:id="rId5"/>
    <p:sldId id="338" r:id="rId6"/>
    <p:sldId id="339" r:id="rId7"/>
    <p:sldId id="340" r:id="rId8"/>
    <p:sldId id="370" r:id="rId9"/>
    <p:sldId id="368" r:id="rId10"/>
    <p:sldId id="371" r:id="rId11"/>
    <p:sldId id="373" r:id="rId12"/>
    <p:sldId id="374" r:id="rId13"/>
    <p:sldId id="375" r:id="rId14"/>
    <p:sldId id="376" r:id="rId15"/>
    <p:sldId id="372" r:id="rId16"/>
    <p:sldId id="349" r:id="rId17"/>
    <p:sldId id="350" r:id="rId18"/>
    <p:sldId id="351" r:id="rId19"/>
    <p:sldId id="352" r:id="rId20"/>
    <p:sldId id="362" r:id="rId21"/>
    <p:sldId id="369" r:id="rId22"/>
    <p:sldId id="302" r:id="rId23"/>
  </p:sldIdLst>
  <p:sldSz cx="9144000" cy="6858000" type="screen4x3"/>
  <p:notesSz cx="6746875" cy="9913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2"/>
        </a:solidFill>
        <a:latin typeface="Comic Sans MS" panose="030F0702030302020204" pitchFamily="66" charset="0"/>
        <a:ea typeface="+mn-ea"/>
        <a:cs typeface="Narkisim" panose="020E0502050101010101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2"/>
        </a:solidFill>
        <a:latin typeface="Comic Sans MS" panose="030F0702030302020204" pitchFamily="66" charset="0"/>
        <a:ea typeface="+mn-ea"/>
        <a:cs typeface="Narkisim" panose="020E0502050101010101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2"/>
        </a:solidFill>
        <a:latin typeface="Comic Sans MS" panose="030F0702030302020204" pitchFamily="66" charset="0"/>
        <a:ea typeface="+mn-ea"/>
        <a:cs typeface="Narkisim" panose="020E0502050101010101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2"/>
        </a:solidFill>
        <a:latin typeface="Comic Sans MS" panose="030F0702030302020204" pitchFamily="66" charset="0"/>
        <a:ea typeface="+mn-ea"/>
        <a:cs typeface="Narkisim" panose="020E0502050101010101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2"/>
        </a:solidFill>
        <a:latin typeface="Comic Sans MS" panose="030F0702030302020204" pitchFamily="66" charset="0"/>
        <a:ea typeface="+mn-ea"/>
        <a:cs typeface="Narkisim" panose="020E0502050101010101" pitchFamily="34" charset="-79"/>
      </a:defRPr>
    </a:lvl5pPr>
    <a:lvl6pPr marL="2286000" algn="l" defTabSz="914400" rtl="0" eaLnBrk="1" latinLnBrk="0" hangingPunct="1">
      <a:defRPr sz="2200" kern="1200">
        <a:solidFill>
          <a:schemeClr val="tx2"/>
        </a:solidFill>
        <a:latin typeface="Comic Sans MS" panose="030F0702030302020204" pitchFamily="66" charset="0"/>
        <a:ea typeface="+mn-ea"/>
        <a:cs typeface="Narkisim" panose="020E0502050101010101" pitchFamily="34" charset="-79"/>
      </a:defRPr>
    </a:lvl6pPr>
    <a:lvl7pPr marL="2743200" algn="l" defTabSz="914400" rtl="0" eaLnBrk="1" latinLnBrk="0" hangingPunct="1">
      <a:defRPr sz="2200" kern="1200">
        <a:solidFill>
          <a:schemeClr val="tx2"/>
        </a:solidFill>
        <a:latin typeface="Comic Sans MS" panose="030F0702030302020204" pitchFamily="66" charset="0"/>
        <a:ea typeface="+mn-ea"/>
        <a:cs typeface="Narkisim" panose="020E0502050101010101" pitchFamily="34" charset="-79"/>
      </a:defRPr>
    </a:lvl7pPr>
    <a:lvl8pPr marL="3200400" algn="l" defTabSz="914400" rtl="0" eaLnBrk="1" latinLnBrk="0" hangingPunct="1">
      <a:defRPr sz="2200" kern="1200">
        <a:solidFill>
          <a:schemeClr val="tx2"/>
        </a:solidFill>
        <a:latin typeface="Comic Sans MS" panose="030F0702030302020204" pitchFamily="66" charset="0"/>
        <a:ea typeface="+mn-ea"/>
        <a:cs typeface="Narkisim" panose="020E0502050101010101" pitchFamily="34" charset="-79"/>
      </a:defRPr>
    </a:lvl8pPr>
    <a:lvl9pPr marL="3657600" algn="l" defTabSz="914400" rtl="0" eaLnBrk="1" latinLnBrk="0" hangingPunct="1">
      <a:defRPr sz="2200" kern="1200">
        <a:solidFill>
          <a:schemeClr val="tx2"/>
        </a:solidFill>
        <a:latin typeface="Comic Sans MS" panose="030F0702030302020204" pitchFamily="66" charset="0"/>
        <a:ea typeface="+mn-ea"/>
        <a:cs typeface="Narkisim" panose="020E0502050101010101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>
          <p15:clr>
            <a:srgbClr val="A4A3A4"/>
          </p15:clr>
        </p15:guide>
        <p15:guide id="2" pos="2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B2B2B2"/>
    <a:srgbClr val="0099CC"/>
    <a:srgbClr val="CC99FF"/>
    <a:srgbClr val="6699FF"/>
    <a:srgbClr val="FF0000"/>
    <a:srgbClr val="808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>
      <p:cViewPr>
        <p:scale>
          <a:sx n="80" d="100"/>
          <a:sy n="80" d="100"/>
        </p:scale>
        <p:origin x="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notesViewPr>
    <p:cSldViewPr snapToGrid="0">
      <p:cViewPr>
        <p:scale>
          <a:sx n="100" d="100"/>
          <a:sy n="100" d="100"/>
        </p:scale>
        <p:origin x="-816" y="1452"/>
      </p:cViewPr>
      <p:guideLst>
        <p:guide orient="horz" pos="3122"/>
        <p:guide pos="2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7.xml"/><Relationship Id="rId1" Type="http://schemas.openxmlformats.org/officeDocument/2006/relationships/slide" Target="slides/slide16.xml"/><Relationship Id="rId4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png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wmf"/><Relationship Id="rId1" Type="http://schemas.openxmlformats.org/officeDocument/2006/relationships/image" Target="../media/image31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24288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</a:lstStyle>
          <a:p>
            <a:pPr>
              <a:defRPr/>
            </a:pPr>
            <a:r>
              <a:rPr lang="he-IL"/>
              <a:t>LECTURE FIVE</a:t>
            </a: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24288" y="9418638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18638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191EE5A-AB6C-42AA-822A-F0D6FB7E2042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059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24288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</a:lstStyle>
          <a:p>
            <a:pPr>
              <a:defRPr/>
            </a:pPr>
            <a:r>
              <a:rPr lang="he-IL"/>
              <a:t>LECTURE FIVE</a:t>
            </a:r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6938" y="744538"/>
            <a:ext cx="4956175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8525"/>
            <a:ext cx="494982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 smtClean="0"/>
              <a:t>לחץ כדי לערוך סגנונות טקסט של תבנית בסיס</a:t>
            </a:r>
          </a:p>
          <a:p>
            <a:pPr lvl="1"/>
            <a:r>
              <a:rPr lang="he-IL" altLang="en-US" noProof="0" smtClean="0"/>
              <a:t>רמה שנייה</a:t>
            </a:r>
          </a:p>
          <a:p>
            <a:pPr lvl="2"/>
            <a:r>
              <a:rPr lang="he-IL" altLang="en-US" noProof="0" smtClean="0"/>
              <a:t>רמה שלישית</a:t>
            </a:r>
          </a:p>
          <a:p>
            <a:pPr lvl="3"/>
            <a:r>
              <a:rPr lang="he-IL" altLang="en-US" noProof="0" smtClean="0"/>
              <a:t>רמה רביעית</a:t>
            </a:r>
          </a:p>
          <a:p>
            <a:pPr lvl="4"/>
            <a:r>
              <a:rPr lang="he-IL" altLang="en-US" noProof="0" smtClean="0"/>
              <a:t>רמה חמישית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24288" y="9418638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418638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69D8EFB-1F06-4AD6-A4EC-EC09B1024B6C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12863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-79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-79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-79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-79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e-IL" alt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itchFamily="26" charset="-79"/>
              </a:rPr>
              <a:t>LECTURE FIVE</a:t>
            </a:r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49FD8-12DA-4B86-ABDD-10DD7DA47AE0}" type="slidenum">
              <a:rPr lang="ar-SA" alt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51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163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e-IL" alt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itchFamily="26" charset="-79"/>
              </a:rPr>
              <a:t>LECTURE FIVE</a:t>
            </a:r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CEF1B5-D0EA-46F6-9135-D743F2936BB8}" type="slidenum">
              <a:rPr lang="ar-SA" alt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2048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5350" y="742950"/>
            <a:ext cx="4957763" cy="3717925"/>
          </a:xfrm>
          <a:solidFill>
            <a:srgbClr val="FFFFFF"/>
          </a:solidFill>
          <a:ln/>
        </p:spPr>
      </p:sp>
      <p:sp>
        <p:nvSpPr>
          <p:cNvPr id="20485" name="Rectangle 3"/>
          <p:cNvSpPr>
            <a:spLocks noChangeArrowheads="1"/>
          </p:cNvSpPr>
          <p:nvPr>
            <p:ph type="body" idx="1"/>
          </p:nvPr>
        </p:nvSpPr>
        <p:spPr>
          <a:xfrm>
            <a:off x="900113" y="4708525"/>
            <a:ext cx="4946650" cy="44624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760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e-IL" alt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itchFamily="26" charset="-79"/>
              </a:rPr>
              <a:t>LECTURE FIVE</a:t>
            </a:r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58491-2365-4259-AAD3-C526668715D2}" type="slidenum">
              <a:rPr lang="ar-SA" alt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2253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5350" y="742950"/>
            <a:ext cx="4957763" cy="3717925"/>
          </a:xfrm>
          <a:solidFill>
            <a:srgbClr val="FFFFFF"/>
          </a:solidFill>
          <a:ln/>
        </p:spPr>
      </p:sp>
      <p:sp>
        <p:nvSpPr>
          <p:cNvPr id="22533" name="Rectangle 3"/>
          <p:cNvSpPr>
            <a:spLocks noChangeArrowheads="1"/>
          </p:cNvSpPr>
          <p:nvPr>
            <p:ph type="body" idx="1"/>
          </p:nvPr>
        </p:nvSpPr>
        <p:spPr>
          <a:xfrm>
            <a:off x="900113" y="4708525"/>
            <a:ext cx="4946650" cy="44624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275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6D50-7A0F-463A-AEE1-E8C1DB0F049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96828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B7A3-A134-4980-B995-629692E4128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56551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F8CF-5ABE-445D-9CB9-36117F82E051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99323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3EBF8-B351-4C0B-BA81-1E6002E8586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9507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5DBC-B2C3-48AB-8D1D-10908AD4BA0C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905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F200-21C6-428C-A42D-85D23D2BD03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7293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0729-F289-4A8D-965A-2085742E784C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8769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9B5-5B93-440B-A587-78208A4B5E3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97786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2555-355B-4E70-B92E-55F167E0E78C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43111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B98B9-F09C-451A-9100-BD85E6BC2E2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51389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B8EF-4C9C-4CA8-8E20-06930535CF4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52394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לשנות סגנון כותרת בסיס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לשנות סגנון טקסט בסיס</a:t>
            </a:r>
            <a:endParaRPr lang="en-US" altLang="en-US" smtClean="0"/>
          </a:p>
          <a:p>
            <a:pPr lvl="1"/>
            <a:r>
              <a:rPr lang="he-IL" altLang="en-US" smtClean="0"/>
              <a:t>רמה שניה</a:t>
            </a:r>
            <a:endParaRPr lang="en-US" altLang="en-US" smtClean="0"/>
          </a:p>
          <a:p>
            <a:pPr lvl="2"/>
            <a:r>
              <a:rPr lang="he-IL" altLang="en-US" smtClean="0"/>
              <a:t>רמה שלישית</a:t>
            </a:r>
            <a:endParaRPr lang="en-US" altLang="en-US" smtClean="0"/>
          </a:p>
          <a:p>
            <a:pPr lvl="3"/>
            <a:r>
              <a:rPr lang="he-IL" altLang="en-US" smtClean="0"/>
              <a:t>רמה רביעית</a:t>
            </a:r>
            <a:endParaRPr lang="en-US" altLang="en-US" smtClean="0"/>
          </a:p>
          <a:p>
            <a:pPr lvl="4"/>
            <a:r>
              <a:rPr lang="he-IL" altLang="en-US" smtClean="0"/>
              <a:t>רמה חמישית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8400" y="6248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</a:lstStyle>
          <a:p>
            <a:pPr>
              <a:defRPr/>
            </a:pPr>
            <a:r>
              <a:rPr lang="he-IL"/>
              <a:t>5 - Azeotropic Distillation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  <a:cs typeface="Times New Roman (Hebrew)" pitchFamily="26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buFontTx/>
              <a:buNone/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CD417C0-013B-4022-90D1-F652C85E20D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 (Hebrew)" pitchFamily="26" charset="-79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60000"/>
              </a:spcBef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60000"/>
              </a:spcBef>
              <a:spcAft>
                <a:spcPct val="0"/>
              </a:spcAft>
              <a:buChar char=" "/>
              <a:defRPr sz="2200">
                <a:solidFill>
                  <a:schemeClr val="tx2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Narkisim" pitchFamily="2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Narkisim" pitchFamily="2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Narkisim" pitchFamily="2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Narkisim" pitchFamily="2" charset="-79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Narkisim" pitchFamily="2" charset="-79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Narkisim" pitchFamily="2" charset="-79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Narkisim" pitchFamily="2" charset="-79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Narkisim" pitchFamily="2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wmf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8.png"/><Relationship Id="rId10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2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5.wmf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8D0C8C-0813-48EB-B015-CF8E02C11A09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2175" y="1828800"/>
            <a:ext cx="7620000" cy="1371600"/>
          </a:xfrm>
        </p:spPr>
        <p:txBody>
          <a:bodyPr/>
          <a:lstStyle/>
          <a:p>
            <a:r>
              <a:rPr lang="en-US" altLang="he-IL" dirty="0" smtClean="0"/>
              <a:t>SEQUENCING OF AZEOTROPIC DISTILLATION COLUMNS</a:t>
            </a:r>
          </a:p>
          <a:p>
            <a:endParaRPr lang="en-US" altLang="he-IL" dirty="0" smtClean="0"/>
          </a:p>
          <a:p>
            <a:endParaRPr lang="en-US" altLang="he-IL" dirty="0" smtClean="0"/>
          </a:p>
          <a:p>
            <a:endParaRPr lang="en-US" altLang="he-IL" dirty="0" smtClean="0">
              <a:cs typeface="David" panose="020E0502060401010101" pitchFamily="34" charset="-79"/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892175" y="5058855"/>
            <a:ext cx="73008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None/>
            </a:pPr>
            <a:r>
              <a:rPr lang="en-US" altLang="he-IL" sz="2000" u="sng" dirty="0">
                <a:solidFill>
                  <a:schemeClr val="tx2"/>
                </a:solidFill>
              </a:rPr>
              <a:t>Ref:</a:t>
            </a:r>
            <a:r>
              <a:rPr lang="en-US" altLang="he-IL" sz="2000" dirty="0">
                <a:solidFill>
                  <a:schemeClr val="tx2"/>
                </a:solidFill>
              </a:rPr>
              <a:t> </a:t>
            </a:r>
            <a:r>
              <a:rPr lang="en-US" altLang="he-IL" sz="2000" dirty="0" err="1">
                <a:solidFill>
                  <a:schemeClr val="tx2"/>
                </a:solidFill>
              </a:rPr>
              <a:t>Seider</a:t>
            </a:r>
            <a:r>
              <a:rPr lang="en-US" altLang="he-IL" sz="2000" dirty="0">
                <a:solidFill>
                  <a:schemeClr val="tx2"/>
                </a:solidFill>
              </a:rPr>
              <a:t>, </a:t>
            </a:r>
            <a:r>
              <a:rPr lang="en-US" altLang="he-IL" sz="2000" dirty="0" err="1">
                <a:solidFill>
                  <a:schemeClr val="tx2"/>
                </a:solidFill>
              </a:rPr>
              <a:t>Seader</a:t>
            </a:r>
            <a:r>
              <a:rPr lang="en-US" altLang="he-IL" sz="2000" dirty="0">
                <a:solidFill>
                  <a:schemeClr val="tx2"/>
                </a:solidFill>
              </a:rPr>
              <a:t> and Lewin (2004</a:t>
            </a:r>
            <a:r>
              <a:rPr lang="en-US" altLang="he-IL" sz="2000" dirty="0" smtClean="0">
                <a:solidFill>
                  <a:schemeClr val="tx2"/>
                </a:solidFill>
              </a:rPr>
              <a:t>), Product and process design principles, 2</a:t>
            </a:r>
            <a:r>
              <a:rPr lang="en-US" altLang="he-IL" sz="2000" baseline="30000" dirty="0" smtClean="0">
                <a:solidFill>
                  <a:schemeClr val="tx2"/>
                </a:solidFill>
              </a:rPr>
              <a:t>nd</a:t>
            </a:r>
            <a:r>
              <a:rPr lang="en-US" altLang="he-IL" sz="2000" dirty="0" smtClean="0">
                <a:solidFill>
                  <a:schemeClr val="tx2"/>
                </a:solidFill>
              </a:rPr>
              <a:t> edition, Wiley, Section </a:t>
            </a:r>
            <a:r>
              <a:rPr lang="en-US" altLang="he-IL" sz="2000" dirty="0">
                <a:solidFill>
                  <a:schemeClr val="tx2"/>
                </a:solidFill>
              </a:rPr>
              <a:t>7.5</a:t>
            </a:r>
            <a:endParaRPr lang="en-US" altLang="he-IL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B82CDA-245F-4906-9905-8280A4FAFBF9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922713" y="2433638"/>
            <a:ext cx="3554412" cy="3395662"/>
            <a:chOff x="2691" y="1533"/>
            <a:chExt cx="2239" cy="2139"/>
          </a:xfrm>
        </p:grpSpPr>
        <p:graphicFrame>
          <p:nvGraphicFramePr>
            <p:cNvPr id="14358" name="Object 29"/>
            <p:cNvGraphicFramePr>
              <a:graphicFrameLocks noChangeAspect="1"/>
            </p:cNvGraphicFramePr>
            <p:nvPr/>
          </p:nvGraphicFramePr>
          <p:xfrm>
            <a:off x="2691" y="1533"/>
            <a:ext cx="2239" cy="1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4" name="Photo Editor Photo" r:id="rId3" imgW="3962953" imgH="3000000" progId="MSPhotoEd.3">
                    <p:embed/>
                  </p:oleObj>
                </mc:Choice>
                <mc:Fallback>
                  <p:oleObj name="Photo Editor Photo" r:id="rId3" imgW="3962953" imgH="3000000" progId="MSPhotoEd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1" y="1533"/>
                          <a:ext cx="2239" cy="16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9" name="Text Box 40"/>
            <p:cNvSpPr txBox="1">
              <a:spLocks noChangeArrowheads="1"/>
            </p:cNvSpPr>
            <p:nvPr/>
          </p:nvSpPr>
          <p:spPr bwMode="auto">
            <a:xfrm>
              <a:off x="3242" y="3268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algn="ctr">
                <a:spcBef>
                  <a:spcPct val="60000"/>
                </a:spcBef>
                <a:buFontTx/>
                <a:buChar char=" "/>
              </a:pPr>
              <a:r>
                <a:rPr lang="en-US" altLang="en-US" sz="1800">
                  <a:solidFill>
                    <a:schemeClr val="accent2"/>
                  </a:solidFill>
                </a:rPr>
                <a:t>Residue curves for Azeotropic system</a:t>
              </a:r>
            </a:p>
          </p:txBody>
        </p:sp>
      </p:grp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Residue Curves (Cont’d)</a:t>
            </a:r>
            <a:endParaRPr lang="en-US" altLang="en-US" sz="2400" b="1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14342" name="AutoShape 3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62038" y="1290638"/>
            <a:ext cx="1617662" cy="693737"/>
            <a:chOff x="2427" y="3394"/>
            <a:chExt cx="1019" cy="437"/>
          </a:xfrm>
        </p:grpSpPr>
        <p:sp>
          <p:nvSpPr>
            <p:cNvPr id="14356" name="Rectangle 25"/>
            <p:cNvSpPr>
              <a:spLocks noChangeArrowheads="1"/>
            </p:cNvSpPr>
            <p:nvPr/>
          </p:nvSpPr>
          <p:spPr bwMode="auto">
            <a:xfrm>
              <a:off x="2427" y="3394"/>
              <a:ext cx="1019" cy="4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graphicFrame>
          <p:nvGraphicFramePr>
            <p:cNvPr id="14357" name="Object 26"/>
            <p:cNvGraphicFramePr>
              <a:graphicFrameLocks noChangeAspect="1"/>
            </p:cNvGraphicFramePr>
            <p:nvPr/>
          </p:nvGraphicFramePr>
          <p:xfrm>
            <a:off x="2478" y="3394"/>
            <a:ext cx="93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5" r:id="rId5" imgW="1485900" imgH="685800" progId="Equation.DSMT4">
                    <p:embed/>
                  </p:oleObj>
                </mc:Choice>
                <mc:Fallback>
                  <p:oleObj r:id="rId5" imgW="1485900" imgH="6858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" y="3394"/>
                          <a:ext cx="93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77875" y="2238375"/>
            <a:ext cx="2378075" cy="3046413"/>
            <a:chOff x="570" y="1410"/>
            <a:chExt cx="1498" cy="1919"/>
          </a:xfrm>
        </p:grpSpPr>
        <p:graphicFrame>
          <p:nvGraphicFramePr>
            <p:cNvPr id="14354" name="Object 27"/>
            <p:cNvGraphicFramePr>
              <a:graphicFrameLocks noChangeAspect="1"/>
            </p:cNvGraphicFramePr>
            <p:nvPr/>
          </p:nvGraphicFramePr>
          <p:xfrm>
            <a:off x="572" y="1410"/>
            <a:ext cx="1496" cy="1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6" name="Photo Editor Photo" r:id="rId7" imgW="4847619" imgH="4847619" progId="MSPhotoEd.3">
                    <p:embed/>
                  </p:oleObj>
                </mc:Choice>
                <mc:Fallback>
                  <p:oleObj name="Photo Editor Photo" r:id="rId7" imgW="4847619" imgH="4847619" progId="MSPhotoEd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" y="1410"/>
                          <a:ext cx="1496" cy="1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5" name="Text Box 28"/>
            <p:cNvSpPr txBox="1">
              <a:spLocks noChangeArrowheads="1"/>
            </p:cNvSpPr>
            <p:nvPr/>
          </p:nvSpPr>
          <p:spPr bwMode="auto">
            <a:xfrm>
              <a:off x="570" y="2925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algn="ctr">
                <a:spcBef>
                  <a:spcPct val="60000"/>
                </a:spcBef>
                <a:buFontTx/>
                <a:buChar char=" "/>
              </a:pPr>
              <a:r>
                <a:rPr lang="en-US" altLang="en-US" sz="1800">
                  <a:solidFill>
                    <a:schemeClr val="accent2"/>
                  </a:solidFill>
                </a:rPr>
                <a:t>Residue curves for zeotropic system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988050" y="1493838"/>
            <a:ext cx="971550" cy="936625"/>
            <a:chOff x="3992" y="941"/>
            <a:chExt cx="612" cy="590"/>
          </a:xfrm>
        </p:grpSpPr>
        <p:graphicFrame>
          <p:nvGraphicFramePr>
            <p:cNvPr id="14352" name="Object 31"/>
            <p:cNvGraphicFramePr>
              <a:graphicFrameLocks noChangeAspect="1"/>
            </p:cNvGraphicFramePr>
            <p:nvPr/>
          </p:nvGraphicFramePr>
          <p:xfrm>
            <a:off x="4004" y="949"/>
            <a:ext cx="58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7" name="Photo Editor Photo" r:id="rId9" imgW="1038370" imgH="1038370" progId="MSPhotoEd.3">
                    <p:embed/>
                  </p:oleObj>
                </mc:Choice>
                <mc:Fallback>
                  <p:oleObj name="Photo Editor Photo" r:id="rId9" imgW="1038370" imgH="1038370" progId="MSPhotoEd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4" y="949"/>
                          <a:ext cx="582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3" name="AutoShape 32"/>
            <p:cNvSpPr>
              <a:spLocks/>
            </p:cNvSpPr>
            <p:nvPr/>
          </p:nvSpPr>
          <p:spPr bwMode="auto">
            <a:xfrm>
              <a:off x="3992" y="941"/>
              <a:ext cx="612" cy="564"/>
            </a:xfrm>
            <a:prstGeom prst="borderCallout2">
              <a:avLst>
                <a:gd name="adj1" fmla="val 12764"/>
                <a:gd name="adj2" fmla="val -7843"/>
                <a:gd name="adj3" fmla="val 12764"/>
                <a:gd name="adj4" fmla="val -54083"/>
                <a:gd name="adj5" fmla="val 126773"/>
                <a:gd name="adj6" fmla="val -101796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algn="ctr"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167063" y="4841875"/>
            <a:ext cx="1101725" cy="977900"/>
            <a:chOff x="2215" y="3050"/>
            <a:chExt cx="694" cy="616"/>
          </a:xfrm>
        </p:grpSpPr>
        <p:graphicFrame>
          <p:nvGraphicFramePr>
            <p:cNvPr id="14350" name="Object 35"/>
            <p:cNvGraphicFramePr>
              <a:graphicFrameLocks noChangeAspect="1"/>
            </p:cNvGraphicFramePr>
            <p:nvPr/>
          </p:nvGraphicFramePr>
          <p:xfrm>
            <a:off x="2255" y="3082"/>
            <a:ext cx="654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8" name="Photo Editor Photo" r:id="rId11" imgW="1247619" imgH="1114581" progId="MSPhotoEd.3">
                    <p:embed/>
                  </p:oleObj>
                </mc:Choice>
                <mc:Fallback>
                  <p:oleObj name="Photo Editor Photo" r:id="rId11" imgW="1247619" imgH="1114581" progId="MSPhotoEd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5" y="3082"/>
                          <a:ext cx="654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AutoShape 34"/>
            <p:cNvSpPr>
              <a:spLocks/>
            </p:cNvSpPr>
            <p:nvPr/>
          </p:nvSpPr>
          <p:spPr bwMode="auto">
            <a:xfrm>
              <a:off x="2215" y="3050"/>
              <a:ext cx="689" cy="612"/>
            </a:xfrm>
            <a:prstGeom prst="borderCallout2">
              <a:avLst>
                <a:gd name="adj1" fmla="val 11764"/>
                <a:gd name="adj2" fmla="val 106968"/>
                <a:gd name="adj3" fmla="val 11764"/>
                <a:gd name="adj4" fmla="val 127431"/>
                <a:gd name="adj5" fmla="val -53593"/>
                <a:gd name="adj6" fmla="val 160231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algn="ctr"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7356475" y="2967038"/>
            <a:ext cx="1077913" cy="889000"/>
            <a:chOff x="4854" y="1869"/>
            <a:chExt cx="679" cy="560"/>
          </a:xfrm>
        </p:grpSpPr>
        <p:sp>
          <p:nvSpPr>
            <p:cNvPr id="14348" name="AutoShape 33"/>
            <p:cNvSpPr>
              <a:spLocks/>
            </p:cNvSpPr>
            <p:nvPr/>
          </p:nvSpPr>
          <p:spPr bwMode="auto">
            <a:xfrm>
              <a:off x="4854" y="1869"/>
              <a:ext cx="679" cy="560"/>
            </a:xfrm>
            <a:prstGeom prst="borderCallout2">
              <a:avLst>
                <a:gd name="adj1" fmla="val 12856"/>
                <a:gd name="adj2" fmla="val -7069"/>
                <a:gd name="adj3" fmla="val 12856"/>
                <a:gd name="adj4" fmla="val -29014"/>
                <a:gd name="adj5" fmla="val 172681"/>
                <a:gd name="adj6" fmla="val -50958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algn="ctr"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graphicFrame>
          <p:nvGraphicFramePr>
            <p:cNvPr id="14349" name="Object 36"/>
            <p:cNvGraphicFramePr>
              <a:graphicFrameLocks noChangeAspect="1"/>
            </p:cNvGraphicFramePr>
            <p:nvPr/>
          </p:nvGraphicFramePr>
          <p:xfrm>
            <a:off x="4885" y="1871"/>
            <a:ext cx="635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9" name="Photo Editor Photo" r:id="rId13" imgW="1343212" imgH="1142857" progId="MSPhotoEd.3">
                    <p:embed/>
                  </p:oleObj>
                </mc:Choice>
                <mc:Fallback>
                  <p:oleObj name="Photo Editor Photo" r:id="rId13" imgW="1343212" imgH="1142857" progId="MSPhotoEd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5" y="1871"/>
                          <a:ext cx="635" cy="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468EEF-32DD-43BB-9BAC-07E65EB96B3F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609600"/>
            <a:ext cx="7812087" cy="78105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Liquid Compositions at Total Reflux</a:t>
            </a:r>
            <a:endParaRPr lang="en-US" altLang="en-US" sz="2400" b="1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15365" name="AutoShape 3"/>
          <p:cNvSpPr>
            <a:spLocks noChangeArrowheads="1"/>
          </p:cNvSpPr>
          <p:nvPr/>
        </p:nvSpPr>
        <p:spPr bwMode="auto">
          <a:xfrm>
            <a:off x="1371600" y="685800"/>
            <a:ext cx="6470650" cy="6016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3178175" y="1350963"/>
            <a:ext cx="415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Species balance on top n-1 trays:</a:t>
            </a:r>
          </a:p>
        </p:txBody>
      </p:sp>
      <p:graphicFrame>
        <p:nvGraphicFramePr>
          <p:cNvPr id="562194" name="Object 18"/>
          <p:cNvGraphicFramePr>
            <a:graphicFrameLocks noChangeAspect="1"/>
          </p:cNvGraphicFramePr>
          <p:nvPr/>
        </p:nvGraphicFramePr>
        <p:xfrm>
          <a:off x="4137025" y="2506663"/>
          <a:ext cx="1612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3" imgW="1612900" imgH="635000" progId="Equation.DSMT4">
                  <p:embed/>
                </p:oleObj>
              </mc:Choice>
              <mc:Fallback>
                <p:oleObj name="Equation" r:id="rId3" imgW="1612900" imgH="635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2506663"/>
                        <a:ext cx="1612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96" name="Object 20"/>
          <p:cNvGraphicFramePr>
            <a:graphicFrameLocks noChangeAspect="1"/>
          </p:cNvGraphicFramePr>
          <p:nvPr/>
        </p:nvGraphicFramePr>
        <p:xfrm>
          <a:off x="3954463" y="1751013"/>
          <a:ext cx="2057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5" imgW="2057400" imgH="330200" progId="Equation.DSMT4">
                  <p:embed/>
                </p:oleObj>
              </mc:Choice>
              <mc:Fallback>
                <p:oleObj name="Equation" r:id="rId5" imgW="2057400" imgH="330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1751013"/>
                        <a:ext cx="2057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97" name="Text Box 21"/>
          <p:cNvSpPr txBox="1">
            <a:spLocks noChangeArrowheads="1"/>
          </p:cNvSpPr>
          <p:nvPr/>
        </p:nvSpPr>
        <p:spPr bwMode="auto">
          <a:xfrm>
            <a:off x="3316288" y="2138363"/>
            <a:ext cx="397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Approximation for liquid phase:</a:t>
            </a:r>
          </a:p>
        </p:txBody>
      </p:sp>
      <p:sp>
        <p:nvSpPr>
          <p:cNvPr id="562198" name="Text Box 22"/>
          <p:cNvSpPr txBox="1">
            <a:spLocks noChangeArrowheads="1"/>
          </p:cNvSpPr>
          <p:nvPr/>
        </p:nvSpPr>
        <p:spPr bwMode="auto">
          <a:xfrm>
            <a:off x="3311525" y="3214688"/>
            <a:ext cx="181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Substituting:</a:t>
            </a:r>
          </a:p>
        </p:txBody>
      </p:sp>
      <p:graphicFrame>
        <p:nvGraphicFramePr>
          <p:cNvPr id="562199" name="Object 23"/>
          <p:cNvGraphicFramePr>
            <a:graphicFrameLocks noChangeAspect="1"/>
          </p:cNvGraphicFramePr>
          <p:nvPr/>
        </p:nvGraphicFramePr>
        <p:xfrm>
          <a:off x="4100513" y="3616325"/>
          <a:ext cx="2832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7" imgW="2832100" imgH="685800" progId="Equation.DSMT4">
                  <p:embed/>
                </p:oleObj>
              </mc:Choice>
              <mc:Fallback>
                <p:oleObj name="Equation" r:id="rId7" imgW="2832100" imgH="685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3616325"/>
                        <a:ext cx="2832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200" name="Text Box 24"/>
          <p:cNvSpPr txBox="1">
            <a:spLocks noChangeArrowheads="1"/>
          </p:cNvSpPr>
          <p:nvPr/>
        </p:nvSpPr>
        <p:spPr bwMode="auto">
          <a:xfrm>
            <a:off x="3254375" y="4321175"/>
            <a:ext cx="426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At total reflux, D = 0 and V</a:t>
            </a:r>
            <a:r>
              <a:rPr lang="en-US" altLang="en-US" sz="2000" baseline="-25000">
                <a:solidFill>
                  <a:schemeClr val="tx2"/>
                </a:solidFill>
              </a:rPr>
              <a:t>n</a:t>
            </a:r>
            <a:r>
              <a:rPr lang="en-US" altLang="en-US" sz="2000">
                <a:solidFill>
                  <a:schemeClr val="tx2"/>
                </a:solidFill>
              </a:rPr>
              <a:t> = L</a:t>
            </a:r>
            <a:r>
              <a:rPr lang="en-US" altLang="en-US" sz="2000" baseline="-25000">
                <a:solidFill>
                  <a:schemeClr val="tx2"/>
                </a:solidFill>
              </a:rPr>
              <a:t>n-1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95800" y="4816475"/>
            <a:ext cx="1617663" cy="693738"/>
            <a:chOff x="1530" y="3191"/>
            <a:chExt cx="1019" cy="437"/>
          </a:xfrm>
        </p:grpSpPr>
        <p:sp>
          <p:nvSpPr>
            <p:cNvPr id="15378" name="Rectangle 17"/>
            <p:cNvSpPr>
              <a:spLocks noChangeArrowheads="1"/>
            </p:cNvSpPr>
            <p:nvPr/>
          </p:nvSpPr>
          <p:spPr bwMode="auto">
            <a:xfrm>
              <a:off x="1530" y="3191"/>
              <a:ext cx="1019" cy="4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graphicFrame>
          <p:nvGraphicFramePr>
            <p:cNvPr id="15379" name="Object 25"/>
            <p:cNvGraphicFramePr>
              <a:graphicFrameLocks noChangeAspect="1"/>
            </p:cNvGraphicFramePr>
            <p:nvPr/>
          </p:nvGraphicFramePr>
          <p:xfrm>
            <a:off x="1573" y="3217"/>
            <a:ext cx="952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3" name="Equation" r:id="rId9" imgW="1511300" imgH="635000" progId="Equation.DSMT4">
                    <p:embed/>
                  </p:oleObj>
                </mc:Choice>
                <mc:Fallback>
                  <p:oleObj name="Equation" r:id="rId9" imgW="1511300" imgH="6350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3" y="3217"/>
                          <a:ext cx="952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76263" y="1347788"/>
            <a:ext cx="2601912" cy="4202112"/>
            <a:chOff x="363" y="849"/>
            <a:chExt cx="1639" cy="2647"/>
          </a:xfrm>
        </p:grpSpPr>
        <p:graphicFrame>
          <p:nvGraphicFramePr>
            <p:cNvPr id="15376" name="Object 19"/>
            <p:cNvGraphicFramePr>
              <a:graphicFrameLocks noChangeAspect="1"/>
            </p:cNvGraphicFramePr>
            <p:nvPr/>
          </p:nvGraphicFramePr>
          <p:xfrm>
            <a:off x="510" y="849"/>
            <a:ext cx="1492" cy="2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4" name="Photo Editor Photo" r:id="rId11" imgW="3038095" imgH="4323810" progId="MSPhotoEd.3">
                    <p:embed/>
                  </p:oleObj>
                </mc:Choice>
                <mc:Fallback>
                  <p:oleObj name="Photo Editor Photo" r:id="rId11" imgW="3038095" imgH="4323810" progId="MSPhotoEd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" y="849"/>
                          <a:ext cx="1492" cy="2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7" name="Text Box 27"/>
            <p:cNvSpPr txBox="1">
              <a:spLocks noChangeArrowheads="1"/>
            </p:cNvSpPr>
            <p:nvPr/>
          </p:nvSpPr>
          <p:spPr bwMode="auto">
            <a:xfrm>
              <a:off x="363" y="3092"/>
              <a:ext cx="15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algn="ctr">
                <a:spcBef>
                  <a:spcPct val="60000"/>
                </a:spcBef>
                <a:buFontTx/>
                <a:buChar char=" "/>
              </a:pPr>
              <a:r>
                <a:rPr lang="en-US" altLang="en-US" sz="1800">
                  <a:solidFill>
                    <a:schemeClr val="accent2"/>
                  </a:solidFill>
                </a:rPr>
                <a:t>Stripping section of distillation column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14400" y="5653088"/>
            <a:ext cx="7496175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60000"/>
              </a:spcBef>
              <a:buFontTx/>
              <a:buChar char=" "/>
              <a:defRPr/>
            </a:pPr>
            <a:r>
              <a:rPr lang="en-US" sz="17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2" charset="-79"/>
              </a:rPr>
              <a:t>The residue curves approximates the distillation curves at total reflux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0" grpId="0" autoUpdateAnimBg="0"/>
      <p:bldP spid="562197" grpId="0" autoUpdateAnimBg="0"/>
      <p:bldP spid="562198" grpId="0" autoUpdateAnimBg="0"/>
      <p:bldP spid="562200" grpId="0" autoUpdateAnimBg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F19C0-4411-43F7-9065-33FDB3CED628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Distillation Curves</a:t>
            </a:r>
          </a:p>
        </p:txBody>
      </p:sp>
      <p:sp>
        <p:nvSpPr>
          <p:cNvPr id="16389" name="AutoShape 1027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4104" name="Text Box 1028"/>
          <p:cNvSpPr txBox="1">
            <a:spLocks noChangeArrowheads="1"/>
          </p:cNvSpPr>
          <p:nvPr/>
        </p:nvSpPr>
        <p:spPr bwMode="auto">
          <a:xfrm>
            <a:off x="873125" y="1346200"/>
            <a:ext cx="71564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An exact representation of the distillation curve (operating line) at total reflux can be calculated based on:</a:t>
            </a:r>
          </a:p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1- Between two adjacent stages:</a:t>
            </a:r>
          </a:p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2- On each stage:  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911725" y="2151063"/>
          <a:ext cx="22701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4" imgW="1358310" imgH="253890" progId="Equation.3">
                  <p:embed/>
                </p:oleObj>
              </mc:Choice>
              <mc:Fallback>
                <p:oleObj name="Equation" r:id="rId4" imgW="1358310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151063"/>
                        <a:ext cx="22701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149600" y="2638425"/>
          <a:ext cx="50784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6" imgW="3111500" imgH="254000" progId="Equation.3">
                  <p:embed/>
                </p:oleObj>
              </mc:Choice>
              <mc:Fallback>
                <p:oleObj name="Equation" r:id="rId6" imgW="3111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638425"/>
                        <a:ext cx="50784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 descr="fig_08_2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106738"/>
            <a:ext cx="37242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2F491-C05A-4622-9B4E-BDC1501EDA2E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174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2200" b="1" smtClean="0">
                <a:solidFill>
                  <a:schemeClr val="accent2"/>
                </a:solidFill>
                <a:cs typeface="David" panose="020E0502060401010101" pitchFamily="34" charset="-79"/>
              </a:rPr>
              <a:t>Comparison of Residue and Distillation Curves</a:t>
            </a:r>
          </a:p>
        </p:txBody>
      </p:sp>
      <p:sp>
        <p:nvSpPr>
          <p:cNvPr id="17413" name="AutoShape 1027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pic>
        <p:nvPicPr>
          <p:cNvPr id="10" name="Picture 1" descr="fig_08_28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244600"/>
            <a:ext cx="44545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1213" y="4970463"/>
            <a:ext cx="7683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When the residue curve is linear (as for binary mixtures), the distillation and residue curves are coincide. Their differences are pronounced in the regions with extensive curvature.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2F491-C05A-4622-9B4E-BDC1501EDA2E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174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2200" b="1" smtClean="0">
                <a:solidFill>
                  <a:schemeClr val="accent2"/>
                </a:solidFill>
                <a:cs typeface="David" panose="020E0502060401010101" pitchFamily="34" charset="-79"/>
              </a:rPr>
              <a:t>Comparison of Residue and Distillation Curves</a:t>
            </a:r>
          </a:p>
        </p:txBody>
      </p:sp>
      <p:sp>
        <p:nvSpPr>
          <p:cNvPr id="17413" name="AutoShape 1027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pic>
        <p:nvPicPr>
          <p:cNvPr id="7" name="Picture 1" descr="fig_08_2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7" y="1399674"/>
            <a:ext cx="4856748" cy="433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127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11542D-FF17-4CFF-99C4-2C89118951B6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Sketching Residue Curves (Exercise)</a:t>
            </a:r>
            <a:endParaRPr lang="en-US" altLang="en-US" sz="2400" b="1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grpSp>
        <p:nvGrpSpPr>
          <p:cNvPr id="18438" name="Group 13"/>
          <p:cNvGrpSpPr>
            <a:grpSpLocks/>
          </p:cNvGrpSpPr>
          <p:nvPr/>
        </p:nvGrpSpPr>
        <p:grpSpPr bwMode="auto">
          <a:xfrm>
            <a:off x="1062038" y="1290638"/>
            <a:ext cx="1617662" cy="693737"/>
            <a:chOff x="2427" y="3394"/>
            <a:chExt cx="1019" cy="437"/>
          </a:xfrm>
        </p:grpSpPr>
        <p:sp>
          <p:nvSpPr>
            <p:cNvPr id="18459" name="Rectangle 14"/>
            <p:cNvSpPr>
              <a:spLocks noChangeArrowheads="1"/>
            </p:cNvSpPr>
            <p:nvPr/>
          </p:nvSpPr>
          <p:spPr bwMode="auto">
            <a:xfrm>
              <a:off x="2427" y="3394"/>
              <a:ext cx="1019" cy="4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graphicFrame>
          <p:nvGraphicFramePr>
            <p:cNvPr id="18460" name="Object 0"/>
            <p:cNvGraphicFramePr>
              <a:graphicFrameLocks noChangeAspect="1"/>
            </p:cNvGraphicFramePr>
            <p:nvPr/>
          </p:nvGraphicFramePr>
          <p:xfrm>
            <a:off x="2478" y="3394"/>
            <a:ext cx="93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5" r:id="rId3" imgW="1485900" imgH="685800" progId="Equation.DSMT4">
                    <p:embed/>
                  </p:oleObj>
                </mc:Choice>
                <mc:Fallback>
                  <p:oleObj r:id="rId3" imgW="1485900" imgH="685800" progId="Equation.DSMT4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" y="3394"/>
                          <a:ext cx="93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61181" name="Picture 29" descr="C:\Documents and Settings\lewin\My Documents\Courses\Design and Analysis II\2003\Lectures\Lecture 5\residue4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949450"/>
            <a:ext cx="43037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84" name="Freeform 32"/>
          <p:cNvSpPr>
            <a:spLocks/>
          </p:cNvSpPr>
          <p:nvPr/>
        </p:nvSpPr>
        <p:spPr bwMode="auto">
          <a:xfrm>
            <a:off x="4678363" y="3894138"/>
            <a:ext cx="881062" cy="1265237"/>
          </a:xfrm>
          <a:custGeom>
            <a:avLst/>
            <a:gdLst>
              <a:gd name="T0" fmla="*/ 2147483646 w 555"/>
              <a:gd name="T1" fmla="*/ 0 h 797"/>
              <a:gd name="T2" fmla="*/ 2147483646 w 555"/>
              <a:gd name="T3" fmla="*/ 2147483646 h 797"/>
              <a:gd name="T4" fmla="*/ 0 w 555"/>
              <a:gd name="T5" fmla="*/ 2147483646 h 797"/>
              <a:gd name="T6" fmla="*/ 0 60000 65536"/>
              <a:gd name="T7" fmla="*/ 0 60000 65536"/>
              <a:gd name="T8" fmla="*/ 0 60000 65536"/>
              <a:gd name="T9" fmla="*/ 0 w 555"/>
              <a:gd name="T10" fmla="*/ 0 h 797"/>
              <a:gd name="T11" fmla="*/ 555 w 555"/>
              <a:gd name="T12" fmla="*/ 797 h 7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797">
                <a:moveTo>
                  <a:pt x="555" y="0"/>
                </a:moveTo>
                <a:cubicBezTo>
                  <a:pt x="411" y="93"/>
                  <a:pt x="267" y="186"/>
                  <a:pt x="175" y="319"/>
                </a:cubicBezTo>
                <a:cubicBezTo>
                  <a:pt x="83" y="452"/>
                  <a:pt x="31" y="717"/>
                  <a:pt x="0" y="797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1183" name="Oval 31"/>
          <p:cNvSpPr>
            <a:spLocks noChangeArrowheads="1"/>
          </p:cNvSpPr>
          <p:nvPr/>
        </p:nvSpPr>
        <p:spPr bwMode="auto">
          <a:xfrm>
            <a:off x="4611688" y="5108575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561182" name="Oval 30"/>
          <p:cNvSpPr>
            <a:spLocks noChangeArrowheads="1"/>
          </p:cNvSpPr>
          <p:nvPr/>
        </p:nvSpPr>
        <p:spPr bwMode="auto">
          <a:xfrm>
            <a:off x="5511800" y="3821113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595938" y="3932238"/>
            <a:ext cx="736600" cy="1233487"/>
            <a:chOff x="3525" y="2477"/>
            <a:chExt cx="464" cy="777"/>
          </a:xfrm>
        </p:grpSpPr>
        <p:sp>
          <p:nvSpPr>
            <p:cNvPr id="18457" name="Line 43"/>
            <p:cNvSpPr>
              <a:spLocks noChangeShapeType="1"/>
            </p:cNvSpPr>
            <p:nvPr/>
          </p:nvSpPr>
          <p:spPr bwMode="auto">
            <a:xfrm flipH="1" flipV="1">
              <a:off x="3525" y="2477"/>
              <a:ext cx="464" cy="77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44"/>
            <p:cNvSpPr>
              <a:spLocks noChangeShapeType="1"/>
            </p:cNvSpPr>
            <p:nvPr/>
          </p:nvSpPr>
          <p:spPr bwMode="auto">
            <a:xfrm flipH="1" flipV="1">
              <a:off x="3534" y="2486"/>
              <a:ext cx="264" cy="44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818063" y="2632075"/>
            <a:ext cx="703262" cy="1187450"/>
            <a:chOff x="3035" y="1658"/>
            <a:chExt cx="443" cy="748"/>
          </a:xfrm>
        </p:grpSpPr>
        <p:sp>
          <p:nvSpPr>
            <p:cNvPr id="18455" name="Line 42"/>
            <p:cNvSpPr>
              <a:spLocks noChangeShapeType="1"/>
            </p:cNvSpPr>
            <p:nvPr/>
          </p:nvSpPr>
          <p:spPr bwMode="auto">
            <a:xfrm flipH="1" flipV="1">
              <a:off x="3035" y="1658"/>
              <a:ext cx="287" cy="47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45"/>
            <p:cNvSpPr>
              <a:spLocks noChangeShapeType="1"/>
            </p:cNvSpPr>
            <p:nvPr/>
          </p:nvSpPr>
          <p:spPr bwMode="auto">
            <a:xfrm>
              <a:off x="3256" y="2024"/>
              <a:ext cx="222" cy="38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260725" y="2603500"/>
            <a:ext cx="1592263" cy="2560638"/>
            <a:chOff x="2054" y="1640"/>
            <a:chExt cx="1003" cy="1613"/>
          </a:xfrm>
        </p:grpSpPr>
        <p:sp>
          <p:nvSpPr>
            <p:cNvPr id="18453" name="Line 41"/>
            <p:cNvSpPr>
              <a:spLocks noChangeShapeType="1"/>
            </p:cNvSpPr>
            <p:nvPr/>
          </p:nvSpPr>
          <p:spPr bwMode="auto">
            <a:xfrm flipV="1">
              <a:off x="2054" y="1668"/>
              <a:ext cx="992" cy="158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46"/>
            <p:cNvSpPr>
              <a:spLocks noChangeShapeType="1"/>
            </p:cNvSpPr>
            <p:nvPr/>
          </p:nvSpPr>
          <p:spPr bwMode="auto">
            <a:xfrm flipV="1">
              <a:off x="2451" y="1640"/>
              <a:ext cx="606" cy="97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735513" y="5167313"/>
            <a:ext cx="1600200" cy="1587"/>
            <a:chOff x="2983" y="3255"/>
            <a:chExt cx="1008" cy="1"/>
          </a:xfrm>
        </p:grpSpPr>
        <p:sp>
          <p:nvSpPr>
            <p:cNvPr id="18451" name="Line 39"/>
            <p:cNvSpPr>
              <a:spLocks noChangeShapeType="1"/>
            </p:cNvSpPr>
            <p:nvPr/>
          </p:nvSpPr>
          <p:spPr bwMode="auto">
            <a:xfrm>
              <a:off x="2983" y="3255"/>
              <a:ext cx="100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47"/>
            <p:cNvSpPr>
              <a:spLocks noChangeShapeType="1"/>
            </p:cNvSpPr>
            <p:nvPr/>
          </p:nvSpPr>
          <p:spPr bwMode="auto">
            <a:xfrm flipH="1" flipV="1">
              <a:off x="2987" y="3256"/>
              <a:ext cx="511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3263900" y="5165725"/>
            <a:ext cx="1314450" cy="1588"/>
            <a:chOff x="2056" y="3254"/>
            <a:chExt cx="828" cy="1"/>
          </a:xfrm>
        </p:grpSpPr>
        <p:sp>
          <p:nvSpPr>
            <p:cNvPr id="18449" name="Line 40"/>
            <p:cNvSpPr>
              <a:spLocks noChangeShapeType="1"/>
            </p:cNvSpPr>
            <p:nvPr/>
          </p:nvSpPr>
          <p:spPr bwMode="auto">
            <a:xfrm flipV="1">
              <a:off x="2056" y="3254"/>
              <a:ext cx="828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48"/>
            <p:cNvSpPr>
              <a:spLocks noChangeShapeType="1"/>
            </p:cNvSpPr>
            <p:nvPr/>
          </p:nvSpPr>
          <p:spPr bwMode="auto">
            <a:xfrm flipV="1">
              <a:off x="2368" y="3254"/>
              <a:ext cx="511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1207" name="Picture 55" descr="C:\Documents and Settings\lewin\My Documents\Courses\Design and Analysis II\2003\Lectures\Lecture 5\residue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936750"/>
            <a:ext cx="4303713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84" grpId="0" animBg="1"/>
      <p:bldP spid="561183" grpId="0" animBg="1"/>
      <p:bldP spid="5611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95DE3-4A08-4B6C-904F-EE47A823F849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pic>
        <p:nvPicPr>
          <p:cNvPr id="528387" name="Picture 3" descr="D:\Work\מתרגל\Design and Analysis\exercise05\fig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2710" r="4776" b="5138"/>
          <a:stretch>
            <a:fillRect/>
          </a:stretch>
        </p:blipFill>
        <p:spPr bwMode="auto">
          <a:xfrm>
            <a:off x="954088" y="2236788"/>
            <a:ext cx="3227387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388" name="Picture 4" descr="D:\Work\מתרגל\Design and Analysis\exercise05\fig4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/>
          <a:stretch>
            <a:fillRect/>
          </a:stretch>
        </p:blipFill>
        <p:spPr bwMode="auto">
          <a:xfrm>
            <a:off x="4406900" y="2335213"/>
            <a:ext cx="4010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88275" cy="981075"/>
          </a:xfrm>
          <a:noFill/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Product Composition Regions </a:t>
            </a:r>
            <a:b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</a:br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for Zeotropic Systems</a:t>
            </a:r>
            <a:endParaRPr lang="en-US" altLang="en-US" sz="2400" b="1" smtClean="0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860550" y="685800"/>
            <a:ext cx="5610225" cy="8826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AC882-BC8F-4447-8D5E-4007285017A9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85800" y="609600"/>
            <a:ext cx="7788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2400" b="1">
                <a:solidFill>
                  <a:schemeClr val="accent2"/>
                </a:solidFill>
                <a:cs typeface="David" panose="020E0502060401010101" pitchFamily="34" charset="-79"/>
              </a:rPr>
              <a:t>Product Composition Regions </a:t>
            </a:r>
            <a:br>
              <a:rPr lang="en-US" altLang="he-IL" sz="2400" b="1">
                <a:solidFill>
                  <a:schemeClr val="accent2"/>
                </a:solidFill>
                <a:cs typeface="David" panose="020E0502060401010101" pitchFamily="34" charset="-79"/>
              </a:rPr>
            </a:br>
            <a:r>
              <a:rPr lang="en-US" altLang="he-IL" sz="2400" b="1">
                <a:solidFill>
                  <a:schemeClr val="accent2"/>
                </a:solidFill>
                <a:cs typeface="David" panose="020E0502060401010101" pitchFamily="34" charset="-79"/>
              </a:rPr>
              <a:t>for Azeotropic Systems</a:t>
            </a:r>
            <a:endParaRPr lang="en-US" altLang="en-US" sz="24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1860550" y="685800"/>
            <a:ext cx="5610225" cy="8826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pic>
        <p:nvPicPr>
          <p:cNvPr id="530440" name="Picture 8" descr="C:\Documents and Settings\lewin\My Documents\Courses\Design and Analysis II\2003\Lectures\azeotrope_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792288"/>
            <a:ext cx="361632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441" name="Picture 9" descr="C:\Documents and Settings\lewin\My Documents\Courses\Design and Analysis II\2003\Lectures\azeotrope_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935163"/>
            <a:ext cx="359092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133E0A-0E98-461E-81AC-51BF7E4EBE20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6461" r="7018" b="5397"/>
          <a:stretch>
            <a:fillRect/>
          </a:stretch>
        </p:blipFill>
        <p:spPr bwMode="auto">
          <a:xfrm>
            <a:off x="4627563" y="2193925"/>
            <a:ext cx="364648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95513" y="1290638"/>
            <a:ext cx="5021262" cy="504825"/>
            <a:chOff x="558" y="813"/>
            <a:chExt cx="3163" cy="318"/>
          </a:xfrm>
        </p:grpSpPr>
        <p:sp>
          <p:nvSpPr>
            <p:cNvPr id="23562" name="Rectangle 11"/>
            <p:cNvSpPr>
              <a:spLocks noChangeArrowheads="1"/>
            </p:cNvSpPr>
            <p:nvPr/>
          </p:nvSpPr>
          <p:spPr bwMode="auto">
            <a:xfrm>
              <a:off x="558" y="813"/>
              <a:ext cx="3163" cy="3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sp>
          <p:nvSpPr>
            <p:cNvPr id="23563" name="Text Box 5"/>
            <p:cNvSpPr txBox="1">
              <a:spLocks noChangeArrowheads="1"/>
            </p:cNvSpPr>
            <p:nvPr/>
          </p:nvSpPr>
          <p:spPr bwMode="auto">
            <a:xfrm>
              <a:off x="634" y="829"/>
              <a:ext cx="30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David" panose="020E0502060401010101" pitchFamily="34" charset="-79"/>
                </a:rPr>
                <a:t>Example: Dehydration of Ethanol</a:t>
              </a:r>
            </a:p>
          </p:txBody>
        </p:sp>
      </p:grpSp>
      <p:pic>
        <p:nvPicPr>
          <p:cNvPr id="532487" name="Picture 7" descr="C:\Documents and Settings\lewin\My Documents\Courses\Design and Analysis II\2003\Lectures\Lecture 5\5FIG\Azeotropic\5FIG32B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803400"/>
            <a:ext cx="248761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2400" b="1">
                <a:solidFill>
                  <a:schemeClr val="accent2"/>
                </a:solidFill>
                <a:cs typeface="David" panose="020E0502060401010101" pitchFamily="34" charset="-79"/>
              </a:rPr>
              <a:t>Heterogeneous Azeotropic Distillation</a:t>
            </a:r>
            <a:endParaRPr lang="en-US" altLang="en-US" sz="24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532486" name="AutoShape 6"/>
          <p:cNvSpPr>
            <a:spLocks noChangeArrowheads="1"/>
          </p:cNvSpPr>
          <p:nvPr/>
        </p:nvSpPr>
        <p:spPr bwMode="auto">
          <a:xfrm>
            <a:off x="1706563" y="4400550"/>
            <a:ext cx="2514600" cy="1524000"/>
          </a:xfrm>
          <a:prstGeom prst="cloudCallout">
            <a:avLst>
              <a:gd name="adj1" fmla="val 76514"/>
              <a:gd name="adj2" fmla="val 1895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David" panose="020E0502060401010101" pitchFamily="34" charset="-79"/>
              </a:rPr>
              <a:t>Try toluene as an entrainer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031725-E129-4900-B492-F2E643D1DB78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graphicFrame>
        <p:nvGraphicFramePr>
          <p:cNvPr id="24580" name="Object 0"/>
          <p:cNvGraphicFramePr>
            <a:graphicFrameLocks noChangeAspect="1"/>
          </p:cNvGraphicFramePr>
          <p:nvPr/>
        </p:nvGraphicFramePr>
        <p:xfrm>
          <a:off x="3030538" y="615950"/>
          <a:ext cx="5422900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Image" r:id="rId3" imgW="4965079" imgH="5104762" progId="Photoshop.Image.6">
                  <p:embed/>
                </p:oleObj>
              </mc:Choice>
              <mc:Fallback>
                <p:oleObj name="Image" r:id="rId3" imgW="4965079" imgH="5104762" progId="Photoshop.Image.6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82" r="726" b="1271"/>
                      <a:stretch>
                        <a:fillRect/>
                      </a:stretch>
                    </p:blipFill>
                    <p:spPr bwMode="auto">
                      <a:xfrm>
                        <a:off x="3030538" y="615950"/>
                        <a:ext cx="5422900" cy="545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8" name="Line 4"/>
          <p:cNvSpPr>
            <a:spLocks noChangeShapeType="1"/>
          </p:cNvSpPr>
          <p:nvPr/>
        </p:nvSpPr>
        <p:spPr bwMode="auto">
          <a:xfrm>
            <a:off x="6688138" y="3711575"/>
            <a:ext cx="431800" cy="42863"/>
          </a:xfrm>
          <a:prstGeom prst="line">
            <a:avLst/>
          </a:prstGeom>
          <a:noFill/>
          <a:ln w="28575">
            <a:solidFill>
              <a:srgbClr val="3366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1225" y="3443288"/>
            <a:ext cx="2136775" cy="549275"/>
            <a:chOff x="3360" y="2275"/>
            <a:chExt cx="1346" cy="346"/>
          </a:xfrm>
        </p:grpSpPr>
        <p:sp>
          <p:nvSpPr>
            <p:cNvPr id="24603" name="Text Box 6"/>
            <p:cNvSpPr txBox="1">
              <a:spLocks noChangeArrowheads="1"/>
            </p:cNvSpPr>
            <p:nvPr/>
          </p:nvSpPr>
          <p:spPr bwMode="auto">
            <a:xfrm>
              <a:off x="4464" y="2275"/>
              <a:ext cx="2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3399"/>
                  </a:solidFill>
                  <a:cs typeface="David" panose="020E0502060401010101" pitchFamily="34" charset="-79"/>
                </a:rPr>
                <a:t>S1</a:t>
              </a:r>
            </a:p>
          </p:txBody>
        </p:sp>
        <p:sp>
          <p:nvSpPr>
            <p:cNvPr id="24604" name="Text Box 7"/>
            <p:cNvSpPr txBox="1">
              <a:spLocks noChangeArrowheads="1"/>
            </p:cNvSpPr>
            <p:nvPr/>
          </p:nvSpPr>
          <p:spPr bwMode="auto">
            <a:xfrm>
              <a:off x="3360" y="2448"/>
              <a:ext cx="2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3399"/>
                  </a:solidFill>
                  <a:cs typeface="David" panose="020E0502060401010101" pitchFamily="34" charset="-79"/>
                </a:rPr>
                <a:t>S2</a:t>
              </a:r>
            </a:p>
          </p:txBody>
        </p:sp>
      </p:grpSp>
      <p:sp>
        <p:nvSpPr>
          <p:cNvPr id="533512" name="Line 8"/>
          <p:cNvSpPr>
            <a:spLocks noChangeShapeType="1"/>
          </p:cNvSpPr>
          <p:nvPr/>
        </p:nvSpPr>
        <p:spPr bwMode="auto">
          <a:xfrm flipH="1" flipV="1">
            <a:off x="6307138" y="2797175"/>
            <a:ext cx="1295400" cy="1828800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926263" y="3178175"/>
            <a:ext cx="708025" cy="600075"/>
            <a:chOff x="4758" y="2112"/>
            <a:chExt cx="446" cy="378"/>
          </a:xfrm>
        </p:grpSpPr>
        <p:sp>
          <p:nvSpPr>
            <p:cNvPr id="24600" name="Oval 10"/>
            <p:cNvSpPr>
              <a:spLocks noChangeArrowheads="1"/>
            </p:cNvSpPr>
            <p:nvPr/>
          </p:nvSpPr>
          <p:spPr bwMode="auto">
            <a:xfrm>
              <a:off x="4758" y="2442"/>
              <a:ext cx="48" cy="4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sp>
          <p:nvSpPr>
            <p:cNvPr id="24601" name="Text Box 11"/>
            <p:cNvSpPr txBox="1">
              <a:spLocks noChangeArrowheads="1"/>
            </p:cNvSpPr>
            <p:nvPr/>
          </p:nvSpPr>
          <p:spPr bwMode="auto">
            <a:xfrm>
              <a:off x="4944" y="2112"/>
              <a:ext cx="2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3399"/>
                  </a:solidFill>
                  <a:cs typeface="David" panose="020E0502060401010101" pitchFamily="34" charset="-79"/>
                </a:rPr>
                <a:t>M1</a:t>
              </a:r>
            </a:p>
          </p:txBody>
        </p:sp>
        <p:sp>
          <p:nvSpPr>
            <p:cNvPr id="24602" name="Line 12"/>
            <p:cNvSpPr>
              <a:spLocks noChangeShapeType="1"/>
            </p:cNvSpPr>
            <p:nvPr/>
          </p:nvSpPr>
          <p:spPr bwMode="auto">
            <a:xfrm flipH="1">
              <a:off x="4800" y="2256"/>
              <a:ext cx="192" cy="192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520" name="Text Box 16"/>
          <p:cNvSpPr txBox="1">
            <a:spLocks noChangeArrowheads="1"/>
          </p:cNvSpPr>
          <p:nvPr/>
        </p:nvSpPr>
        <p:spPr bwMode="auto">
          <a:xfrm>
            <a:off x="6021388" y="3821113"/>
            <a:ext cx="387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3399"/>
                </a:solidFill>
                <a:cs typeface="David" panose="020E0502060401010101" pitchFamily="34" charset="-79"/>
              </a:rPr>
              <a:t>D2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14900" y="3663950"/>
            <a:ext cx="1766888" cy="388938"/>
            <a:chOff x="3501" y="2418"/>
            <a:chExt cx="1113" cy="245"/>
          </a:xfrm>
        </p:grpSpPr>
        <p:sp>
          <p:nvSpPr>
            <p:cNvPr id="24598" name="Oval 18"/>
            <p:cNvSpPr>
              <a:spLocks noChangeArrowheads="1"/>
            </p:cNvSpPr>
            <p:nvPr/>
          </p:nvSpPr>
          <p:spPr bwMode="auto">
            <a:xfrm>
              <a:off x="3501" y="2616"/>
              <a:ext cx="54" cy="4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sp>
          <p:nvSpPr>
            <p:cNvPr id="24599" name="Oval 19"/>
            <p:cNvSpPr>
              <a:spLocks noChangeArrowheads="1"/>
            </p:cNvSpPr>
            <p:nvPr/>
          </p:nvSpPr>
          <p:spPr bwMode="auto">
            <a:xfrm>
              <a:off x="4566" y="2418"/>
              <a:ext cx="48" cy="4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</p:grpSp>
      <p:sp>
        <p:nvSpPr>
          <p:cNvPr id="533525" name="Line 21"/>
          <p:cNvSpPr>
            <a:spLocks noChangeShapeType="1"/>
          </p:cNvSpPr>
          <p:nvPr/>
        </p:nvSpPr>
        <p:spPr bwMode="auto">
          <a:xfrm>
            <a:off x="5826125" y="1730375"/>
            <a:ext cx="176213" cy="2008188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Group 28"/>
          <p:cNvGrpSpPr>
            <a:grpSpLocks/>
          </p:cNvGrpSpPr>
          <p:nvPr/>
        </p:nvGrpSpPr>
        <p:grpSpPr bwMode="auto">
          <a:xfrm>
            <a:off x="741363" y="658813"/>
            <a:ext cx="3522662" cy="3424237"/>
            <a:chOff x="503" y="420"/>
            <a:chExt cx="2149" cy="2101"/>
          </a:xfrm>
        </p:grpSpPr>
        <p:pic>
          <p:nvPicPr>
            <p:cNvPr id="24596" name="Picture 25" descr="C:\Documents and Settings\lewin\My Documents\Courses\Design and Analysis II\2003\Lectures\Lecture 5\5FIG\FIG5-19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2" t="2522" r="11153" b="32552"/>
            <a:stretch>
              <a:fillRect/>
            </a:stretch>
          </p:blipFill>
          <p:spPr bwMode="auto">
            <a:xfrm>
              <a:off x="503" y="420"/>
              <a:ext cx="2149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7" name="Rectangle 26"/>
            <p:cNvSpPr>
              <a:spLocks noChangeArrowheads="1"/>
            </p:cNvSpPr>
            <p:nvPr/>
          </p:nvSpPr>
          <p:spPr bwMode="auto">
            <a:xfrm>
              <a:off x="1784" y="2094"/>
              <a:ext cx="586" cy="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</p:grpSp>
      <p:sp>
        <p:nvSpPr>
          <p:cNvPr id="533524" name="Line 20"/>
          <p:cNvSpPr>
            <a:spLocks noChangeShapeType="1"/>
          </p:cNvSpPr>
          <p:nvPr/>
        </p:nvSpPr>
        <p:spPr bwMode="auto">
          <a:xfrm flipV="1">
            <a:off x="4935538" y="2801938"/>
            <a:ext cx="1390650" cy="1190625"/>
          </a:xfrm>
          <a:prstGeom prst="line">
            <a:avLst/>
          </a:prstGeom>
          <a:noFill/>
          <a:ln w="28575">
            <a:solidFill>
              <a:srgbClr val="3366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529263" y="2857500"/>
            <a:ext cx="457200" cy="303213"/>
            <a:chOff x="3888" y="1920"/>
            <a:chExt cx="288" cy="191"/>
          </a:xfrm>
        </p:grpSpPr>
        <p:sp>
          <p:nvSpPr>
            <p:cNvPr id="24594" name="Text Box 23"/>
            <p:cNvSpPr txBox="1">
              <a:spLocks noChangeArrowheads="1"/>
            </p:cNvSpPr>
            <p:nvPr/>
          </p:nvSpPr>
          <p:spPr bwMode="auto">
            <a:xfrm>
              <a:off x="3888" y="1920"/>
              <a:ext cx="2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3399"/>
                  </a:solidFill>
                  <a:cs typeface="David" panose="020E0502060401010101" pitchFamily="34" charset="-79"/>
                </a:rPr>
                <a:t>M2</a:t>
              </a:r>
            </a:p>
          </p:txBody>
        </p:sp>
        <p:sp>
          <p:nvSpPr>
            <p:cNvPr id="24595" name="Oval 24"/>
            <p:cNvSpPr>
              <a:spLocks noChangeArrowheads="1"/>
            </p:cNvSpPr>
            <p:nvPr/>
          </p:nvSpPr>
          <p:spPr bwMode="auto">
            <a:xfrm>
              <a:off x="4128" y="2064"/>
              <a:ext cx="48" cy="4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5902325" y="2628900"/>
            <a:ext cx="438150" cy="274638"/>
            <a:chOff x="4128" y="1776"/>
            <a:chExt cx="276" cy="173"/>
          </a:xfrm>
        </p:grpSpPr>
        <p:sp>
          <p:nvSpPr>
            <p:cNvPr id="24592" name="Oval 14"/>
            <p:cNvSpPr>
              <a:spLocks noChangeArrowheads="1"/>
            </p:cNvSpPr>
            <p:nvPr/>
          </p:nvSpPr>
          <p:spPr bwMode="auto">
            <a:xfrm>
              <a:off x="4356" y="1866"/>
              <a:ext cx="48" cy="4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sp>
          <p:nvSpPr>
            <p:cNvPr id="24593" name="Text Box 15"/>
            <p:cNvSpPr txBox="1">
              <a:spLocks noChangeArrowheads="1"/>
            </p:cNvSpPr>
            <p:nvPr/>
          </p:nvSpPr>
          <p:spPr bwMode="auto">
            <a:xfrm>
              <a:off x="4128" y="1776"/>
              <a:ext cx="2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3399"/>
                  </a:solidFill>
                  <a:cs typeface="David" panose="020E0502060401010101" pitchFamily="34" charset="-79"/>
                </a:rPr>
                <a:t>D1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8" grpId="0" animBg="1"/>
      <p:bldP spid="533512" grpId="0" animBg="1"/>
      <p:bldP spid="533520" grpId="0" autoUpdateAnimBg="0"/>
      <p:bldP spid="533525" grpId="0" animBg="1"/>
      <p:bldP spid="5335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BC4509-388E-4AE9-A1F2-366B025A712F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Introduction</a:t>
            </a:r>
            <a:endParaRPr lang="en-US" altLang="en-US" sz="2000" b="1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468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¥"/>
              <a:defRPr/>
            </a:pPr>
            <a:r>
              <a:rPr lang="en-US" altLang="he-IL" sz="2200" smtClean="0">
                <a:solidFill>
                  <a:schemeClr val="tx2"/>
                </a:solidFill>
                <a:cs typeface="Times New Roman" pitchFamily="18" charset="0"/>
              </a:rPr>
              <a:t>Separation sequences are complicated by the presence of azeotropes, often involving mixtures of oxygenated organic compounds: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"/>
              <a:defRPr/>
            </a:pPr>
            <a:r>
              <a:rPr lang="en-US" altLang="he-IL" sz="2000" smtClean="0">
                <a:solidFill>
                  <a:schemeClr val="tx2"/>
                </a:solidFill>
                <a:cs typeface="Times New Roman" pitchFamily="18" charset="0"/>
              </a:rPr>
              <a:t>Alcohols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"/>
              <a:defRPr/>
            </a:pPr>
            <a:r>
              <a:rPr lang="en-US" altLang="he-IL" sz="2000" smtClean="0">
                <a:solidFill>
                  <a:schemeClr val="tx2"/>
                </a:solidFill>
                <a:cs typeface="Times New Roman" pitchFamily="18" charset="0"/>
              </a:rPr>
              <a:t>Ketones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"/>
              <a:defRPr/>
            </a:pPr>
            <a:r>
              <a:rPr lang="en-US" altLang="he-IL" sz="2000" smtClean="0">
                <a:solidFill>
                  <a:schemeClr val="tx2"/>
                </a:solidFill>
                <a:cs typeface="Times New Roman" pitchFamily="18" charset="0"/>
              </a:rPr>
              <a:t>Ethers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"/>
              <a:defRPr/>
            </a:pPr>
            <a:r>
              <a:rPr lang="en-US" altLang="he-IL" sz="2000" smtClean="0">
                <a:solidFill>
                  <a:schemeClr val="tx2"/>
                </a:solidFill>
                <a:cs typeface="Times New Roman" pitchFamily="18" charset="0"/>
              </a:rPr>
              <a:t>Acids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"/>
              <a:defRPr/>
            </a:pPr>
            <a:r>
              <a:rPr lang="en-US" altLang="he-IL" sz="2000" smtClean="0">
                <a:solidFill>
                  <a:schemeClr val="tx2"/>
                </a:solidFill>
                <a:cs typeface="Times New Roman" pitchFamily="18" charset="0"/>
              </a:rPr>
              <a:t>Water</a:t>
            </a:r>
          </a:p>
          <a:p>
            <a:pPr>
              <a:lnSpc>
                <a:spcPct val="90000"/>
              </a:lnSpc>
              <a:buFont typeface="Wingdings" pitchFamily="2" charset="2"/>
              <a:buChar char="¥"/>
              <a:defRPr/>
            </a:pPr>
            <a:r>
              <a:rPr lang="en-US" altLang="he-IL" sz="2200" smtClean="0">
                <a:solidFill>
                  <a:schemeClr val="tx2"/>
                </a:solidFill>
                <a:cs typeface="Times New Roman" pitchFamily="18" charset="0"/>
              </a:rPr>
              <a:t>In these cases, </a:t>
            </a:r>
            <a:r>
              <a:rPr lang="en-US" altLang="he-IL" sz="2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distillation boundaries</a:t>
            </a:r>
            <a:r>
              <a:rPr lang="en-US" altLang="he-IL" sz="2200" smtClean="0">
                <a:solidFill>
                  <a:schemeClr val="tx2"/>
                </a:solidFill>
                <a:cs typeface="Times New Roman" pitchFamily="18" charset="0"/>
              </a:rPr>
              <a:t> limit the product compositions of a column to lie within a bounded region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ð"/>
              <a:defRPr/>
            </a:pPr>
            <a:r>
              <a:rPr lang="en-US" altLang="he-IL" smtClean="0">
                <a:solidFill>
                  <a:schemeClr val="tx2"/>
                </a:solidFill>
                <a:cs typeface="Times New Roman" pitchFamily="18" charset="0"/>
              </a:rPr>
              <a:t>Prevent the removal of certain species in high concentrations</a:t>
            </a:r>
            <a:r>
              <a:rPr lang="en-US" altLang="he-IL" sz="200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9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5152AB-9262-4B66-ABAA-0B33EEBFE7F0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11455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2400" b="1">
                <a:solidFill>
                  <a:schemeClr val="accent2"/>
                </a:solidFill>
                <a:cs typeface="David" panose="020E0502060401010101" pitchFamily="34" charset="-79"/>
              </a:rPr>
              <a:t>Pressure-swing Distillation</a:t>
            </a:r>
            <a:endParaRPr lang="en-US" altLang="en-US" sz="24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25606" name="AutoShape 9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graphicFrame>
        <p:nvGraphicFramePr>
          <p:cNvPr id="568320" name="Object 1024"/>
          <p:cNvGraphicFramePr>
            <a:graphicFrameLocks noChangeAspect="1"/>
          </p:cNvGraphicFramePr>
          <p:nvPr/>
        </p:nvGraphicFramePr>
        <p:xfrm>
          <a:off x="4594225" y="1868488"/>
          <a:ext cx="3833813" cy="334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Photo Editor Photo" r:id="rId3" imgW="5676190" imgH="4952381" progId="MSPhotoEd.3">
                  <p:embed/>
                </p:oleObj>
              </mc:Choice>
              <mc:Fallback>
                <p:oleObj name="Photo Editor Photo" r:id="rId3" imgW="5676190" imgH="4952381" progId="MSPhotoEd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1868488"/>
                        <a:ext cx="3833813" cy="334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8" name="Picture 12" descr="C:\Documents and Settings\lewin\My Documents\Courses\Design and Analysis II\2003\Lectures\Lecture 5\pressure_swing0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/>
          <a:stretch>
            <a:fillRect/>
          </a:stretch>
        </p:blipFill>
        <p:spPr bwMode="auto">
          <a:xfrm>
            <a:off x="838200" y="1944688"/>
            <a:ext cx="3741738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9901" name="Picture 13" descr="C:\Documents and Settings\lewin\My Documents\Courses\Design and Analysis II\2003\Lectures\Lecture 5\pressure_swing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/>
          <a:stretch>
            <a:fillRect/>
          </a:stretch>
        </p:blipFill>
        <p:spPr bwMode="auto">
          <a:xfrm>
            <a:off x="1055688" y="1927225"/>
            <a:ext cx="355282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E04857-C598-4831-B679-8819FC985B47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graphicFrame>
        <p:nvGraphicFramePr>
          <p:cNvPr id="569344" name="Object 0"/>
          <p:cNvGraphicFramePr>
            <a:graphicFrameLocks noChangeAspect="1"/>
          </p:cNvGraphicFramePr>
          <p:nvPr/>
        </p:nvGraphicFramePr>
        <p:xfrm>
          <a:off x="5313363" y="2695575"/>
          <a:ext cx="3124200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Image" r:id="rId3" imgW="6069841" imgH="4850794" progId="Photoshop.Image.6">
                  <p:embed/>
                </p:oleObj>
              </mc:Choice>
              <mc:Fallback>
                <p:oleObj name="Image" r:id="rId3" imgW="6069841" imgH="4850794" progId="Photoshop.Image.6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464" t="5066" r="17178" b="4280"/>
                      <a:stretch>
                        <a:fillRect/>
                      </a:stretch>
                    </p:blipFill>
                    <p:spPr bwMode="auto">
                      <a:xfrm>
                        <a:off x="5313363" y="2695575"/>
                        <a:ext cx="3124200" cy="29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0888" y="2066925"/>
            <a:ext cx="4581525" cy="3952875"/>
            <a:chOff x="473" y="1302"/>
            <a:chExt cx="2886" cy="2490"/>
          </a:xfrm>
        </p:grpSpPr>
        <p:pic>
          <p:nvPicPr>
            <p:cNvPr id="2663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" r="5136" b="1105"/>
            <a:stretch>
              <a:fillRect/>
            </a:stretch>
          </p:blipFill>
          <p:spPr bwMode="auto">
            <a:xfrm>
              <a:off x="473" y="1466"/>
              <a:ext cx="2886" cy="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5"/>
            <p:cNvSpPr txBox="1">
              <a:spLocks noChangeArrowheads="1"/>
            </p:cNvSpPr>
            <p:nvPr/>
          </p:nvSpPr>
          <p:spPr bwMode="auto">
            <a:xfrm>
              <a:off x="619" y="1302"/>
              <a:ext cx="2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cs typeface="Times New Roman" panose="02020603050405020304" pitchFamily="18" charset="0"/>
                </a:rPr>
                <a:t>T-x-y diagrams for THF and water</a:t>
              </a:r>
              <a:endParaRPr lang="en-US" altLang="en-US" sz="2000">
                <a:cs typeface="David" panose="020E0502060401010101" pitchFamily="34" charset="-79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33450" y="1293813"/>
            <a:ext cx="7367588" cy="520700"/>
            <a:chOff x="723" y="815"/>
            <a:chExt cx="4641" cy="328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723" y="815"/>
              <a:ext cx="4641" cy="3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sp>
          <p:nvSpPr>
            <p:cNvPr id="26634" name="Text Box 6"/>
            <p:cNvSpPr txBox="1">
              <a:spLocks noChangeArrowheads="1"/>
            </p:cNvSpPr>
            <p:nvPr/>
          </p:nvSpPr>
          <p:spPr bwMode="auto">
            <a:xfrm>
              <a:off x="765" y="846"/>
              <a:ext cx="4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Times New Roman" panose="02020603050405020304" pitchFamily="18" charset="0"/>
                </a:rPr>
                <a:t>Example: Dehydration of Tetrahydrofuran (THF)</a:t>
              </a:r>
            </a:p>
          </p:txBody>
        </p:sp>
      </p:grp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2400" b="1">
                <a:solidFill>
                  <a:schemeClr val="accent2"/>
                </a:solidFill>
                <a:cs typeface="David" panose="020E0502060401010101" pitchFamily="34" charset="-79"/>
              </a:rPr>
              <a:t>Pressure-swing Distillation (Cont’d)</a:t>
            </a:r>
            <a:endParaRPr lang="en-US" altLang="en-US" sz="24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5613C1-A046-40DC-B434-7E6B06931362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Azeotropic Distillation - Summary</a:t>
            </a:r>
            <a:endParaRPr lang="en-US" altLang="en-US" sz="2400" b="1" smtClean="0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465928" name="Text Box 8"/>
          <p:cNvSpPr txBox="1">
            <a:spLocks noChangeArrowheads="1"/>
          </p:cNvSpPr>
          <p:nvPr/>
        </p:nvSpPr>
        <p:spPr bwMode="auto">
          <a:xfrm>
            <a:off x="822325" y="1212850"/>
            <a:ext cx="5056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he-IL" sz="2200">
                <a:solidFill>
                  <a:schemeClr val="tx2"/>
                </a:solidFill>
              </a:rPr>
              <a:t>On completing this unit, you should:</a:t>
            </a:r>
          </a:p>
        </p:txBody>
      </p:sp>
      <p:sp>
        <p:nvSpPr>
          <p:cNvPr id="46593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08025" y="1624013"/>
            <a:ext cx="7740650" cy="3592512"/>
          </a:xfrm>
          <a:noFill/>
        </p:spPr>
        <p:txBody>
          <a:bodyPr/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¥"/>
            </a:pPr>
            <a:r>
              <a:rPr lang="en-US" altLang="he-IL" sz="2200" smtClean="0">
                <a:cs typeface="Miriam" panose="020B0502050101010101" pitchFamily="34" charset="-79"/>
              </a:rPr>
              <a:t>Be able to sketch the residue curves on a tertiary phase diagram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¥"/>
            </a:pPr>
            <a:r>
              <a:rPr lang="en-US" altLang="he-IL" sz="2200" smtClean="0">
                <a:cs typeface="Miriam" panose="020B0502050101010101" pitchFamily="34" charset="-79"/>
              </a:rPr>
              <a:t>Be able to define the range of possible product compositions using distillation, given the feed composition and the tertiary phase diagram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¥"/>
            </a:pPr>
            <a:r>
              <a:rPr lang="en-US" altLang="he-IL" sz="2200" smtClean="0">
                <a:cs typeface="Miriam" panose="020B0502050101010101" pitchFamily="34" charset="-79"/>
              </a:rPr>
              <a:t>Be able to define the PFD for a heterogeneous azeotropic distillation system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¥"/>
            </a:pPr>
            <a:r>
              <a:rPr lang="en-US" altLang="he-IL" sz="2200" smtClean="0">
                <a:cs typeface="Miriam" panose="020B0502050101010101" pitchFamily="34" charset="-79"/>
              </a:rPr>
              <a:t>Be able to define the PFD for a pressure swing distillation system</a:t>
            </a:r>
            <a:endParaRPr lang="en-US" altLang="en-US" sz="2200" smtClean="0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5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5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5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8" grpId="0" autoUpdateAnimBg="0"/>
      <p:bldP spid="465936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8DA593-425E-4067-83D5-568BFB3E294B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Instructional Objectives</a:t>
            </a:r>
            <a:endParaRPr lang="en-US" altLang="en-US" sz="2000" b="1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391400" cy="3733800"/>
          </a:xfrm>
        </p:spPr>
        <p:txBody>
          <a:bodyPr/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¥"/>
            </a:pPr>
            <a:r>
              <a:rPr lang="en-US" altLang="he-IL" sz="2200" dirty="0" smtClean="0">
                <a:cs typeface="Miriam" panose="020B0502050101010101" pitchFamily="34" charset="-79"/>
              </a:rPr>
              <a:t>Be able to sketch the residue </a:t>
            </a:r>
            <a:r>
              <a:rPr lang="en-US" altLang="he-IL" sz="2200" dirty="0" smtClean="0">
                <a:cs typeface="Miriam" panose="020B0502050101010101" pitchFamily="34" charset="-79"/>
              </a:rPr>
              <a:t>and distillation curves </a:t>
            </a:r>
            <a:r>
              <a:rPr lang="en-US" altLang="he-IL" sz="2200" dirty="0" smtClean="0">
                <a:cs typeface="Miriam" panose="020B0502050101010101" pitchFamily="34" charset="-79"/>
              </a:rPr>
              <a:t>on a tertiary phase diagram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¥"/>
            </a:pPr>
            <a:r>
              <a:rPr lang="en-US" altLang="he-IL" sz="2200" dirty="0" smtClean="0">
                <a:cs typeface="Miriam" panose="020B0502050101010101" pitchFamily="34" charset="-79"/>
              </a:rPr>
              <a:t>Be able to define the range of possible product compositions using distillation, given the feed composition and the tertiary phase diagram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¥"/>
            </a:pPr>
            <a:r>
              <a:rPr lang="en-US" altLang="he-IL" sz="2200" dirty="0" smtClean="0">
                <a:cs typeface="Miriam" panose="020B0502050101010101" pitchFamily="34" charset="-79"/>
              </a:rPr>
              <a:t>Be able to define the PFD for a heterogeneous </a:t>
            </a:r>
            <a:r>
              <a:rPr lang="en-US" altLang="he-IL" sz="2200" dirty="0" err="1" smtClean="0">
                <a:cs typeface="Miriam" panose="020B0502050101010101" pitchFamily="34" charset="-79"/>
              </a:rPr>
              <a:t>azeotropic</a:t>
            </a:r>
            <a:r>
              <a:rPr lang="en-US" altLang="he-IL" sz="2200" dirty="0" smtClean="0">
                <a:cs typeface="Miriam" panose="020B0502050101010101" pitchFamily="34" charset="-79"/>
              </a:rPr>
              <a:t> distillation system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¥"/>
            </a:pPr>
            <a:r>
              <a:rPr lang="en-US" altLang="he-IL" sz="2200" dirty="0" smtClean="0">
                <a:cs typeface="Miriam" panose="020B0502050101010101" pitchFamily="34" charset="-79"/>
              </a:rPr>
              <a:t>Be able to define the PFD for a pressure swing distillation system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¥"/>
            </a:pPr>
            <a:endParaRPr lang="en-US" altLang="he-IL" sz="2200" dirty="0" smtClean="0">
              <a:cs typeface="Miriam" panose="020B0502050101010101" pitchFamily="34" charset="-79"/>
            </a:endParaRPr>
          </a:p>
          <a:p>
            <a:pPr>
              <a:buFont typeface="Wingdings" panose="05000000000000000000" pitchFamily="2" charset="2"/>
              <a:buChar char="¥"/>
            </a:pPr>
            <a:endParaRPr lang="en-US" altLang="en-US" sz="2200" dirty="0" smtClean="0">
              <a:cs typeface="David" panose="020E0502060401010101" pitchFamily="34" charset="-79"/>
            </a:endParaRPr>
          </a:p>
        </p:txBody>
      </p:sp>
      <p:sp>
        <p:nvSpPr>
          <p:cNvPr id="7174" name="AutoShape 4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822325" y="1212850"/>
            <a:ext cx="7486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he-IL" sz="2200">
                <a:solidFill>
                  <a:schemeClr val="tx2"/>
                </a:solidFill>
              </a:rPr>
              <a:t>When you have finished studying this unit, you should: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  <p:bldP spid="46797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B589F3-2ED3-49F1-94A9-D7B84797AE02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Homogeneous Azeotropes</a:t>
            </a:r>
            <a:endParaRPr lang="en-US" altLang="en-US" sz="2400" b="1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8197" name="AutoShape 3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graphicFrame>
        <p:nvGraphicFramePr>
          <p:cNvPr id="481290" name="Object 10"/>
          <p:cNvGraphicFramePr>
            <a:graphicFrameLocks noChangeAspect="1"/>
          </p:cNvGraphicFramePr>
          <p:nvPr/>
        </p:nvGraphicFramePr>
        <p:xfrm>
          <a:off x="990600" y="1219200"/>
          <a:ext cx="15827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Photo Editor Photo" r:id="rId3" imgW="6211167" imgH="4657143" progId="MSPhotoEd.3">
                  <p:embed/>
                </p:oleObj>
              </mc:Choice>
              <mc:Fallback>
                <p:oleObj name="Photo Editor Photo" r:id="rId3" imgW="6211167" imgH="4657143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1582738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92" name="Text Box 12"/>
          <p:cNvSpPr txBox="1">
            <a:spLocks noChangeArrowheads="1"/>
          </p:cNvSpPr>
          <p:nvPr/>
        </p:nvSpPr>
        <p:spPr bwMode="auto">
          <a:xfrm>
            <a:off x="2667000" y="1295400"/>
            <a:ext cx="200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At equilibrium:</a:t>
            </a:r>
          </a:p>
        </p:txBody>
      </p:sp>
      <p:graphicFrame>
        <p:nvGraphicFramePr>
          <p:cNvPr id="481293" name="Object 13"/>
          <p:cNvGraphicFramePr>
            <a:graphicFrameLocks noChangeAspect="1"/>
          </p:cNvGraphicFramePr>
          <p:nvPr/>
        </p:nvGraphicFramePr>
        <p:xfrm>
          <a:off x="3429000" y="1676400"/>
          <a:ext cx="800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r:id="rId5" imgW="800100" imgH="419100" progId="Equation.DSMT4">
                  <p:embed/>
                </p:oleObj>
              </mc:Choice>
              <mc:Fallback>
                <p:oleObj r:id="rId5" imgW="800100" imgH="419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800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5" name="Object 15"/>
          <p:cNvGraphicFramePr>
            <a:graphicFrameLocks noChangeAspect="1"/>
          </p:cNvGraphicFramePr>
          <p:nvPr/>
        </p:nvGraphicFramePr>
        <p:xfrm>
          <a:off x="3124200" y="2209800"/>
          <a:ext cx="14763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r:id="rId7" imgW="1473200" imgH="355600" progId="Equation.DSMT4">
                  <p:embed/>
                </p:oleObj>
              </mc:Choice>
              <mc:Fallback>
                <p:oleObj r:id="rId7" imgW="1473200" imgH="355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09800"/>
                        <a:ext cx="14763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97" name="Line 17"/>
          <p:cNvSpPr>
            <a:spLocks noChangeShapeType="1"/>
          </p:cNvSpPr>
          <p:nvPr/>
        </p:nvSpPr>
        <p:spPr bwMode="auto">
          <a:xfrm flipV="1">
            <a:off x="3276600" y="2209800"/>
            <a:ext cx="228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298" name="Line 18"/>
          <p:cNvSpPr>
            <a:spLocks noChangeShapeType="1"/>
          </p:cNvSpPr>
          <p:nvPr/>
        </p:nvSpPr>
        <p:spPr bwMode="auto">
          <a:xfrm flipV="1">
            <a:off x="4146550" y="2209800"/>
            <a:ext cx="228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1299" name="Object 19"/>
          <p:cNvGraphicFramePr>
            <a:graphicFrameLocks noChangeAspect="1"/>
          </p:cNvGraphicFramePr>
          <p:nvPr/>
        </p:nvGraphicFramePr>
        <p:xfrm>
          <a:off x="3346450" y="2674938"/>
          <a:ext cx="1076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r:id="rId9" imgW="1079032" imgH="317362" progId="Equation.DSMT4">
                  <p:embed/>
                </p:oleObj>
              </mc:Choice>
              <mc:Fallback>
                <p:oleObj r:id="rId9" imgW="1079032" imgH="31736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2674938"/>
                        <a:ext cx="10763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1" name="Object 21"/>
          <p:cNvGraphicFramePr>
            <a:graphicFrameLocks noChangeAspect="1"/>
          </p:cNvGraphicFramePr>
          <p:nvPr/>
        </p:nvGraphicFramePr>
        <p:xfrm>
          <a:off x="3343275" y="3028950"/>
          <a:ext cx="11144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r:id="rId11" imgW="1117115" imgH="317362" progId="Equation.DSMT4">
                  <p:embed/>
                </p:oleObj>
              </mc:Choice>
              <mc:Fallback>
                <p:oleObj r:id="rId11" imgW="1117115" imgH="31736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028950"/>
                        <a:ext cx="11144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03" name="Line 23"/>
          <p:cNvSpPr>
            <a:spLocks noChangeShapeType="1"/>
          </p:cNvSpPr>
          <p:nvPr/>
        </p:nvSpPr>
        <p:spPr bwMode="auto">
          <a:xfrm flipV="1">
            <a:off x="974725" y="3371850"/>
            <a:ext cx="353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1304" name="Object 24"/>
          <p:cNvGraphicFramePr>
            <a:graphicFrameLocks noChangeAspect="1"/>
          </p:cNvGraphicFramePr>
          <p:nvPr/>
        </p:nvGraphicFramePr>
        <p:xfrm>
          <a:off x="927100" y="3511550"/>
          <a:ext cx="3724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r:id="rId13" imgW="3721100" imgH="317500" progId="Equation.DSMT4">
                  <p:embed/>
                </p:oleObj>
              </mc:Choice>
              <mc:Fallback>
                <p:oleObj r:id="rId13" imgW="3721100" imgH="3175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511550"/>
                        <a:ext cx="37242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6" name="Object 26"/>
          <p:cNvGraphicFramePr>
            <a:graphicFrameLocks noChangeAspect="1"/>
          </p:cNvGraphicFramePr>
          <p:nvPr/>
        </p:nvGraphicFramePr>
        <p:xfrm>
          <a:off x="1171575" y="3983038"/>
          <a:ext cx="1933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r:id="rId15" imgW="1930400" imgH="317500" progId="Equation.DSMT4">
                  <p:embed/>
                </p:oleObj>
              </mc:Choice>
              <mc:Fallback>
                <p:oleObj r:id="rId15" imgW="1930400" imgH="3175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3983038"/>
                        <a:ext cx="1933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32388" y="1247775"/>
            <a:ext cx="3067050" cy="4800600"/>
            <a:chOff x="3233" y="786"/>
            <a:chExt cx="1932" cy="3024"/>
          </a:xfrm>
        </p:grpSpPr>
        <p:graphicFrame>
          <p:nvGraphicFramePr>
            <p:cNvPr id="8210" name="Object 11"/>
            <p:cNvGraphicFramePr>
              <a:graphicFrameLocks noChangeAspect="1"/>
            </p:cNvGraphicFramePr>
            <p:nvPr/>
          </p:nvGraphicFramePr>
          <p:xfrm>
            <a:off x="3233" y="786"/>
            <a:ext cx="1819" cy="2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1" name="Photo Editor Photo" r:id="rId17" imgW="4571429" imgH="7095238" progId="MSPhotoEd.3">
                    <p:embed/>
                  </p:oleObj>
                </mc:Choice>
                <mc:Fallback>
                  <p:oleObj name="Photo Editor Photo" r:id="rId17" imgW="4571429" imgH="7095238" progId="MSPhotoEd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3" y="786"/>
                          <a:ext cx="1819" cy="2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1" name="Text Box 28"/>
            <p:cNvSpPr txBox="1">
              <a:spLocks noChangeArrowheads="1"/>
            </p:cNvSpPr>
            <p:nvPr/>
          </p:nvSpPr>
          <p:spPr bwMode="auto">
            <a:xfrm>
              <a:off x="3368" y="3560"/>
              <a:ext cx="17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r>
                <a:rPr lang="en-US" altLang="en-US" sz="2000">
                  <a:solidFill>
                    <a:schemeClr val="tx2"/>
                  </a:solidFill>
                </a:rPr>
                <a:t>At fixed temperature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2" grpId="0" autoUpdateAnimBg="0"/>
      <p:bldP spid="481297" grpId="0" animBg="1"/>
      <p:bldP spid="481298" grpId="0" animBg="1"/>
      <p:bldP spid="4813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C5B92-C785-4BBA-95B6-4110808BF0D5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Homogeneous Azeotropes (Cont’d)</a:t>
            </a:r>
            <a:endParaRPr lang="en-US" altLang="en-US" sz="2400" b="1" smtClean="0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9221" name="AutoShape 3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43425" y="4068763"/>
            <a:ext cx="31337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 algn="ctr">
              <a:spcBef>
                <a:spcPct val="60000"/>
              </a:spcBef>
              <a:buFontTx/>
              <a:buChar char=" "/>
            </a:pPr>
            <a:r>
              <a:rPr lang="en-US" altLang="en-US" sz="1800">
                <a:solidFill>
                  <a:schemeClr val="accent2"/>
                </a:solidFill>
              </a:rPr>
              <a:t>Example – Phase diagrams for benzene-toluene mixture at 90 </a:t>
            </a:r>
            <a:r>
              <a:rPr lang="en-US" altLang="en-US" sz="1800" baseline="30000">
                <a:solidFill>
                  <a:schemeClr val="accent2"/>
                </a:solidFill>
              </a:rPr>
              <a:t>o</a:t>
            </a:r>
            <a:r>
              <a:rPr lang="en-US" altLang="en-US" sz="18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3833813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4033838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4014788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9227" name="Rectangle 18"/>
          <p:cNvSpPr>
            <a:spLocks noChangeArrowheads="1"/>
          </p:cNvSpPr>
          <p:nvPr/>
        </p:nvSpPr>
        <p:spPr bwMode="auto">
          <a:xfrm>
            <a:off x="2709863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9228" name="Rectangle 20"/>
          <p:cNvSpPr>
            <a:spLocks noChangeArrowheads="1"/>
          </p:cNvSpPr>
          <p:nvPr/>
        </p:nvSpPr>
        <p:spPr bwMode="auto">
          <a:xfrm>
            <a:off x="3605213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pic>
        <p:nvPicPr>
          <p:cNvPr id="9229" name="Picture 22" descr="C:\Documents and Settings\lewin\My Documents\Courses\Design and Analysis II\2003\Lectures\Lecture 5\5FIG\Azeotropic\5FIG18B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608388"/>
            <a:ext cx="236061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3" descr="C:\Documents and Settings\lewin\My Documents\Courses\Design and Analysis II\2003\Lectures\Lecture 5\5FIG\5FIG18A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182688"/>
            <a:ext cx="3657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AF5F3F-7EEE-4365-9123-BB41595F0CD6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Homogeneous Azeotropes (Cont’d)</a:t>
            </a:r>
            <a:endParaRPr lang="en-US" altLang="en-US" sz="2400" b="1" smtClean="0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10245" name="AutoShape 3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927100" y="1260475"/>
            <a:ext cx="3648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For non-ideal mixtures, the activity coefficients are different from unity: </a:t>
            </a:r>
          </a:p>
        </p:txBody>
      </p:sp>
      <p:graphicFrame>
        <p:nvGraphicFramePr>
          <p:cNvPr id="509965" name="Object 13"/>
          <p:cNvGraphicFramePr>
            <a:graphicFrameLocks noChangeAspect="1"/>
          </p:cNvGraphicFramePr>
          <p:nvPr/>
        </p:nvGraphicFramePr>
        <p:xfrm>
          <a:off x="3581400" y="2841625"/>
          <a:ext cx="1754188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Photo Editor Photo" r:id="rId3" imgW="4458322" imgH="8221223" progId="MSPhotoEd.3">
                  <p:embed/>
                </p:oleObj>
              </mc:Choice>
              <mc:Fallback>
                <p:oleObj name="Photo Editor Photo" r:id="rId3" imgW="4458322" imgH="8221223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80"/>
                      <a:stretch>
                        <a:fillRect/>
                      </a:stretch>
                    </p:blipFill>
                    <p:spPr bwMode="auto">
                      <a:xfrm>
                        <a:off x="3581400" y="2841625"/>
                        <a:ext cx="1754188" cy="314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67" name="Object 15"/>
          <p:cNvGraphicFramePr>
            <a:graphicFrameLocks noChangeAspect="1"/>
          </p:cNvGraphicFramePr>
          <p:nvPr/>
        </p:nvGraphicFramePr>
        <p:xfrm>
          <a:off x="6061075" y="1190625"/>
          <a:ext cx="12668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r:id="rId5" imgW="1269449" imgH="317362" progId="Equation.DSMT4">
                  <p:embed/>
                </p:oleObj>
              </mc:Choice>
              <mc:Fallback>
                <p:oleObj r:id="rId5" imgW="1269449" imgH="31736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190625"/>
                        <a:ext cx="12668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69" name="Object 17"/>
          <p:cNvGraphicFramePr>
            <a:graphicFrameLocks noChangeAspect="1"/>
          </p:cNvGraphicFramePr>
          <p:nvPr/>
        </p:nvGraphicFramePr>
        <p:xfrm>
          <a:off x="6035675" y="1541463"/>
          <a:ext cx="1304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7" imgW="1307532" imgH="317362" progId="Equation.DSMT4">
                  <p:embed/>
                </p:oleObj>
              </mc:Choice>
              <mc:Fallback>
                <p:oleObj name="Equation" r:id="rId7" imgW="1307532" imgH="31736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1541463"/>
                        <a:ext cx="13049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70" name="Line 18"/>
          <p:cNvSpPr>
            <a:spLocks noChangeShapeType="1"/>
          </p:cNvSpPr>
          <p:nvPr/>
        </p:nvSpPr>
        <p:spPr bwMode="auto">
          <a:xfrm flipV="1">
            <a:off x="4548188" y="1963738"/>
            <a:ext cx="2759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09972" name="Object 20"/>
          <p:cNvGraphicFramePr>
            <a:graphicFrameLocks noChangeAspect="1"/>
          </p:cNvGraphicFramePr>
          <p:nvPr/>
        </p:nvGraphicFramePr>
        <p:xfrm>
          <a:off x="4703763" y="2036763"/>
          <a:ext cx="26019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9" imgW="2602370" imgH="317362" progId="Equation.DSMT4">
                  <p:embed/>
                </p:oleObj>
              </mc:Choice>
              <mc:Fallback>
                <p:oleObj name="Equation" r:id="rId9" imgW="2602370" imgH="31736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036763"/>
                        <a:ext cx="26019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400175" y="2417763"/>
            <a:ext cx="6529388" cy="396875"/>
            <a:chOff x="895" y="2470"/>
            <a:chExt cx="4113" cy="250"/>
          </a:xfrm>
        </p:grpSpPr>
        <p:sp>
          <p:nvSpPr>
            <p:cNvPr id="509974" name="Text Box 22"/>
            <p:cNvSpPr txBox="1">
              <a:spLocks noChangeArrowheads="1"/>
            </p:cNvSpPr>
            <p:nvPr/>
          </p:nvSpPr>
          <p:spPr bwMode="auto">
            <a:xfrm>
              <a:off x="895" y="2470"/>
              <a:ext cx="41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60000"/>
                </a:spcBef>
                <a:buFontTx/>
                <a:buChar char=" "/>
                <a:defRPr/>
              </a:pPr>
              <a:r>
                <a:rPr lang="en-US" sz="2000">
                  <a:cs typeface="Narkisim" pitchFamily="2" charset="-79"/>
                </a:rPr>
                <a:t>If        the mixture has a  </a:t>
              </a:r>
              <a:r>
                <a:rPr lang="en-US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Narkisim" pitchFamily="2" charset="-79"/>
                </a:rPr>
                <a:t>minimum</a:t>
              </a:r>
              <a:r>
                <a:rPr lang="en-US" sz="2000">
                  <a:cs typeface="Narkisim" pitchFamily="2" charset="-79"/>
                </a:rPr>
                <a:t>-boiling azeotrope</a:t>
              </a:r>
            </a:p>
          </p:txBody>
        </p:sp>
        <p:graphicFrame>
          <p:nvGraphicFramePr>
            <p:cNvPr id="10260" name="Object 24"/>
            <p:cNvGraphicFramePr>
              <a:graphicFrameLocks noChangeAspect="1"/>
            </p:cNvGraphicFramePr>
            <p:nvPr/>
          </p:nvGraphicFramePr>
          <p:xfrm>
            <a:off x="1210" y="2507"/>
            <a:ext cx="29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5" name="Equation" r:id="rId11" imgW="660113" imgH="304668" progId="Equation.DSMT4">
                    <p:embed/>
                  </p:oleObj>
                </mc:Choice>
                <mc:Fallback>
                  <p:oleObj name="Equation" r:id="rId11" imgW="660113" imgH="304668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0" y="2507"/>
                          <a:ext cx="29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19138" y="2849563"/>
            <a:ext cx="7697787" cy="3135312"/>
            <a:chOff x="453" y="1795"/>
            <a:chExt cx="4849" cy="1975"/>
          </a:xfrm>
        </p:grpSpPr>
        <p:sp>
          <p:nvSpPr>
            <p:cNvPr id="10254" name="Rectangle 31"/>
            <p:cNvSpPr>
              <a:spLocks noChangeArrowheads="1"/>
            </p:cNvSpPr>
            <p:nvPr/>
          </p:nvSpPr>
          <p:spPr bwMode="auto">
            <a:xfrm>
              <a:off x="453" y="1795"/>
              <a:ext cx="4849" cy="19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sp>
          <p:nvSpPr>
            <p:cNvPr id="10255" name="Text Box 27"/>
            <p:cNvSpPr txBox="1">
              <a:spLocks noChangeArrowheads="1"/>
            </p:cNvSpPr>
            <p:nvPr/>
          </p:nvSpPr>
          <p:spPr bwMode="auto">
            <a:xfrm>
              <a:off x="607" y="3340"/>
              <a:ext cx="4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algn="ctr">
                <a:spcBef>
                  <a:spcPct val="60000"/>
                </a:spcBef>
                <a:buFontTx/>
                <a:buChar char=" "/>
              </a:pPr>
              <a:r>
                <a:rPr lang="en-US" altLang="en-US" sz="1800">
                  <a:solidFill>
                    <a:schemeClr val="accent2"/>
                  </a:solidFill>
                </a:rPr>
                <a:t>Example – Phase diagrams for Isopropyl ether-Isopropyl alcohol</a:t>
              </a:r>
            </a:p>
          </p:txBody>
        </p:sp>
        <p:pic>
          <p:nvPicPr>
            <p:cNvPr id="10256" name="Picture 28" descr="C:\Documents and Settings\lewin\My Documents\Courses\Design and Analysis II\2003\Lectures\Lecture 5\5FIG\Azeotropic\5FIG19A.B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2100"/>
              <a:ext cx="1742" cy="114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7" name="Picture 29" descr="C:\Documents and Settings\lewin\My Documents\Courses\Design and Analysis II\2003\Lectures\Lecture 5\5FIG\Azeotropic\5FIG19B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2083"/>
              <a:ext cx="1132" cy="11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8" name="Picture 30" descr="C:\Documents and Settings\lewin\My Documents\Courses\Design and Analysis II\2003\Lectures\Lecture 5\5FIG\Azeotropic\5FIG19C.BMP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" y="2087"/>
              <a:ext cx="1772" cy="115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9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6" grpId="0" autoUpdateAnimBg="0"/>
      <p:bldP spid="5099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AC4C10-397C-4E38-95A6-F0A5BCB556C8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Homogeneous Azeotropes (Cont’d)</a:t>
            </a:r>
            <a:endParaRPr lang="en-US" altLang="en-US" sz="2400" b="1" smtClean="0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27100" y="1190625"/>
            <a:ext cx="6413500" cy="1160463"/>
            <a:chOff x="584" y="750"/>
            <a:chExt cx="4040" cy="731"/>
          </a:xfrm>
        </p:grpSpPr>
        <p:sp>
          <p:nvSpPr>
            <p:cNvPr id="11281" name="Text Box 5"/>
            <p:cNvSpPr txBox="1">
              <a:spLocks noChangeArrowheads="1"/>
            </p:cNvSpPr>
            <p:nvPr/>
          </p:nvSpPr>
          <p:spPr bwMode="auto">
            <a:xfrm>
              <a:off x="584" y="794"/>
              <a:ext cx="229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r>
                <a:rPr lang="en-US" altLang="en-US" sz="2000">
                  <a:solidFill>
                    <a:schemeClr val="tx2"/>
                  </a:solidFill>
                </a:rPr>
                <a:t>For non-ideal mixtures, the activity coefficients are different from unity: </a:t>
              </a:r>
            </a:p>
          </p:txBody>
        </p:sp>
        <p:graphicFrame>
          <p:nvGraphicFramePr>
            <p:cNvPr id="11282" name="Object 1"/>
            <p:cNvGraphicFramePr>
              <a:graphicFrameLocks noChangeAspect="1"/>
            </p:cNvGraphicFramePr>
            <p:nvPr/>
          </p:nvGraphicFramePr>
          <p:xfrm>
            <a:off x="3818" y="750"/>
            <a:ext cx="798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2" r:id="rId3" imgW="1269449" imgH="317362" progId="Equation.DSMT4">
                    <p:embed/>
                  </p:oleObj>
                </mc:Choice>
                <mc:Fallback>
                  <p:oleObj r:id="rId3" imgW="1269449" imgH="317362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8" y="750"/>
                          <a:ext cx="798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3" name="Object 2"/>
            <p:cNvGraphicFramePr>
              <a:graphicFrameLocks noChangeAspect="1"/>
            </p:cNvGraphicFramePr>
            <p:nvPr/>
          </p:nvGraphicFramePr>
          <p:xfrm>
            <a:off x="3802" y="971"/>
            <a:ext cx="822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Equation" r:id="rId5" imgW="1307532" imgH="317362" progId="Equation.DSMT4">
                    <p:embed/>
                  </p:oleObj>
                </mc:Choice>
                <mc:Fallback>
                  <p:oleObj name="Equation" r:id="rId5" imgW="1307532" imgH="31736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2" y="971"/>
                          <a:ext cx="822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4" name="Line 16"/>
            <p:cNvSpPr>
              <a:spLocks noChangeShapeType="1"/>
            </p:cNvSpPr>
            <p:nvPr/>
          </p:nvSpPr>
          <p:spPr bwMode="auto">
            <a:xfrm flipV="1">
              <a:off x="2865" y="1237"/>
              <a:ext cx="1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85" name="Object 3"/>
            <p:cNvGraphicFramePr>
              <a:graphicFrameLocks noChangeAspect="1"/>
            </p:cNvGraphicFramePr>
            <p:nvPr/>
          </p:nvGraphicFramePr>
          <p:xfrm>
            <a:off x="2963" y="1283"/>
            <a:ext cx="1639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name="Equation" r:id="rId7" imgW="2602370" imgH="317362" progId="Equation.DSMT4">
                    <p:embed/>
                  </p:oleObj>
                </mc:Choice>
                <mc:Fallback>
                  <p:oleObj name="Equation" r:id="rId7" imgW="2602370" imgH="31736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3" y="1283"/>
                          <a:ext cx="1639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400175" y="2417763"/>
            <a:ext cx="6757988" cy="396875"/>
            <a:chOff x="882" y="1523"/>
            <a:chExt cx="4257" cy="250"/>
          </a:xfrm>
        </p:grpSpPr>
        <p:sp>
          <p:nvSpPr>
            <p:cNvPr id="510996" name="Text Box 20"/>
            <p:cNvSpPr txBox="1">
              <a:spLocks noChangeArrowheads="1"/>
            </p:cNvSpPr>
            <p:nvPr/>
          </p:nvSpPr>
          <p:spPr bwMode="auto">
            <a:xfrm>
              <a:off x="882" y="1523"/>
              <a:ext cx="4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60000"/>
                </a:spcBef>
                <a:buFontTx/>
                <a:buChar char=" "/>
                <a:defRPr/>
              </a:pPr>
              <a:r>
                <a:rPr lang="en-US" sz="2000">
                  <a:cs typeface="Narkisim" pitchFamily="2" charset="-79"/>
                </a:rPr>
                <a:t>If        the mixture has a  </a:t>
              </a:r>
              <a:r>
                <a:rPr lang="en-US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Narkisim" pitchFamily="2" charset="-79"/>
                </a:rPr>
                <a:t>maximum</a:t>
              </a:r>
              <a:r>
                <a:rPr lang="en-US" sz="2000">
                  <a:cs typeface="Narkisim" pitchFamily="2" charset="-79"/>
                </a:rPr>
                <a:t>-boiling azeotrope</a:t>
              </a:r>
            </a:p>
          </p:txBody>
        </p:sp>
        <p:graphicFrame>
          <p:nvGraphicFramePr>
            <p:cNvPr id="11280" name="Object 0"/>
            <p:cNvGraphicFramePr>
              <a:graphicFrameLocks noChangeAspect="1"/>
            </p:cNvGraphicFramePr>
            <p:nvPr/>
          </p:nvGraphicFramePr>
          <p:xfrm>
            <a:off x="1197" y="1560"/>
            <a:ext cx="29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Equation" r:id="rId9" imgW="660113" imgH="304668" progId="Equation.DSMT4">
                    <p:embed/>
                  </p:oleObj>
                </mc:Choice>
                <mc:Fallback>
                  <p:oleObj name="Equation" r:id="rId9" imgW="660113" imgH="304668" progId="Equation.DSMT4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7" y="1560"/>
                          <a:ext cx="29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19138" y="2849563"/>
            <a:ext cx="7697787" cy="3135312"/>
            <a:chOff x="453" y="1795"/>
            <a:chExt cx="4849" cy="1975"/>
          </a:xfrm>
        </p:grpSpPr>
        <p:sp>
          <p:nvSpPr>
            <p:cNvPr id="11274" name="Rectangle 2"/>
            <p:cNvSpPr>
              <a:spLocks noChangeArrowheads="1"/>
            </p:cNvSpPr>
            <p:nvPr/>
          </p:nvSpPr>
          <p:spPr bwMode="auto">
            <a:xfrm>
              <a:off x="453" y="1795"/>
              <a:ext cx="4849" cy="19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sp>
          <p:nvSpPr>
            <p:cNvPr id="11275" name="Text Box 22"/>
            <p:cNvSpPr txBox="1">
              <a:spLocks noChangeArrowheads="1"/>
            </p:cNvSpPr>
            <p:nvPr/>
          </p:nvSpPr>
          <p:spPr bwMode="auto">
            <a:xfrm>
              <a:off x="607" y="3340"/>
              <a:ext cx="4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 algn="ctr">
                <a:spcBef>
                  <a:spcPct val="60000"/>
                </a:spcBef>
                <a:buFontTx/>
                <a:buChar char=" "/>
              </a:pPr>
              <a:r>
                <a:rPr lang="en-US" altLang="en-US" sz="1800">
                  <a:solidFill>
                    <a:schemeClr val="accent2"/>
                  </a:solidFill>
                </a:rPr>
                <a:t>Example – Phase diagrams for Acetone-Chloroform</a:t>
              </a:r>
            </a:p>
          </p:txBody>
        </p:sp>
        <p:pic>
          <p:nvPicPr>
            <p:cNvPr id="11276" name="Picture 27" descr="C:\Documents and Settings\lewin\My Documents\Courses\Design and Analysis II\2003\Lectures\Lecture 5\5FIG\Azeotropic\5FIG20A.BMP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2137"/>
              <a:ext cx="1738" cy="10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7" name="Picture 28" descr="C:\Documents and Settings\lewin\My Documents\Courses\Design and Analysis II\2003\Lectures\Lecture 5\5FIG\Azeotropic\5FIG20B.BM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" y="2130"/>
              <a:ext cx="1125" cy="10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8" name="Picture 29" descr="C:\Documents and Settings\lewin\My Documents\Courses\Design and Analysis II\2003\Lectures\Lecture 5\5FIG\Azeotropic\5FIG20C.B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" y="2126"/>
              <a:ext cx="1725" cy="110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96C6D1-59CE-4746-AE89-FBD42E81EC70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sp>
        <p:nvSpPr>
          <p:cNvPr id="1229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Heterogeneous Azeotropes</a:t>
            </a:r>
            <a:endParaRPr lang="en-US" altLang="en-US" sz="2400" b="1" smtClean="0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12293" name="AutoShape 1027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pic>
        <p:nvPicPr>
          <p:cNvPr id="12294" name="Picture 1037" descr="C:\Documents and Settings\lewin\My Documents\Courses\Design and Analysis II\2003\Lectures\Lecture 5\5FIG\FIG5-1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4"/>
          <a:stretch>
            <a:fillRect/>
          </a:stretch>
        </p:blipFill>
        <p:spPr bwMode="auto">
          <a:xfrm>
            <a:off x="1419225" y="2600325"/>
            <a:ext cx="6057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28"/>
          <p:cNvSpPr txBox="1">
            <a:spLocks noChangeArrowheads="1"/>
          </p:cNvSpPr>
          <p:nvPr/>
        </p:nvSpPr>
        <p:spPr bwMode="auto">
          <a:xfrm>
            <a:off x="873125" y="1346200"/>
            <a:ext cx="71564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For a minimum-boiling azeotrope with large deviation from Raoult’s law (                           ), phase splitting may occur and a minimum-boiling heterogeneous azeotrope forms, having a vapor phase in equilibrium with two liquid phases. </a:t>
            </a:r>
          </a:p>
        </p:txBody>
      </p:sp>
      <p:sp>
        <p:nvSpPr>
          <p:cNvPr id="12296" name="Text Box 1040"/>
          <p:cNvSpPr txBox="1">
            <a:spLocks noChangeArrowheads="1"/>
          </p:cNvSpPr>
          <p:nvPr/>
        </p:nvSpPr>
        <p:spPr bwMode="auto">
          <a:xfrm>
            <a:off x="1517650" y="5514975"/>
            <a:ext cx="2878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1800">
                <a:solidFill>
                  <a:schemeClr val="accent2"/>
                </a:solidFill>
              </a:rPr>
              <a:t>Homogeneous Azeotrope</a:t>
            </a:r>
          </a:p>
        </p:txBody>
      </p:sp>
      <p:sp>
        <p:nvSpPr>
          <p:cNvPr id="12297" name="Text Box 1041"/>
          <p:cNvSpPr txBox="1">
            <a:spLocks noChangeArrowheads="1"/>
          </p:cNvSpPr>
          <p:nvPr/>
        </p:nvSpPr>
        <p:spPr bwMode="auto">
          <a:xfrm>
            <a:off x="4448175" y="5530850"/>
            <a:ext cx="329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1800">
                <a:solidFill>
                  <a:schemeClr val="accent2"/>
                </a:solidFill>
              </a:rPr>
              <a:t>Heterogeneous Azeotrope</a:t>
            </a:r>
          </a:p>
        </p:txBody>
      </p:sp>
      <p:graphicFrame>
        <p:nvGraphicFramePr>
          <p:cNvPr id="12298" name="Object 1025"/>
          <p:cNvGraphicFramePr>
            <a:graphicFrameLocks noChangeAspect="1"/>
          </p:cNvGraphicFramePr>
          <p:nvPr/>
        </p:nvGraphicFramePr>
        <p:xfrm>
          <a:off x="2546350" y="1652588"/>
          <a:ext cx="20383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4" imgW="1181100" imgH="228600" progId="Equation.3">
                  <p:embed/>
                </p:oleObj>
              </mc:Choice>
              <mc:Fallback>
                <p:oleObj name="Equation" r:id="rId4" imgW="118110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1652588"/>
                        <a:ext cx="20383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D70D37-9068-48FE-AF57-26825390CC40}" type="slidenum">
              <a:rPr lang="ar-SA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  <a:cs typeface="Times New Roman (Hebrew)" pitchFamily="26" charset="-79"/>
            </a:endParaRPr>
          </a:p>
        </p:txBody>
      </p:sp>
      <p:graphicFrame>
        <p:nvGraphicFramePr>
          <p:cNvPr id="565248" name="Object 0"/>
          <p:cNvGraphicFramePr>
            <a:graphicFrameLocks noChangeAspect="1"/>
          </p:cNvGraphicFramePr>
          <p:nvPr/>
        </p:nvGraphicFramePr>
        <p:xfrm>
          <a:off x="1162050" y="4227513"/>
          <a:ext cx="61674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3" imgW="6172200" imgH="355600" progId="Equation.DSMT4">
                  <p:embed/>
                </p:oleObj>
              </mc:Choice>
              <mc:Fallback>
                <p:oleObj name="Equation" r:id="rId3" imgW="6172200" imgH="355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227513"/>
                        <a:ext cx="61674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he-IL" sz="2400" b="1" smtClean="0">
                <a:solidFill>
                  <a:schemeClr val="accent2"/>
                </a:solidFill>
                <a:cs typeface="David" panose="020E0502060401010101" pitchFamily="34" charset="-79"/>
              </a:rPr>
              <a:t>Residue Curves</a:t>
            </a:r>
            <a:endParaRPr lang="en-US" altLang="en-US" sz="2400" b="1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13318" name="AutoShape 3"/>
          <p:cNvSpPr>
            <a:spLocks noChangeArrowheads="1"/>
          </p:cNvSpPr>
          <p:nvPr/>
        </p:nvSpPr>
        <p:spPr bwMode="auto">
          <a:xfrm>
            <a:off x="1371600" y="6858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557062" name="Text Box 6"/>
          <p:cNvSpPr txBox="1">
            <a:spLocks noChangeArrowheads="1"/>
          </p:cNvSpPr>
          <p:nvPr/>
        </p:nvSpPr>
        <p:spPr bwMode="auto">
          <a:xfrm>
            <a:off x="977900" y="2865438"/>
            <a:ext cx="336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Narkisim" panose="020E0502050101010101" pitchFamily="34" charset="-79"/>
              </a:defRPr>
            </a:lvl9pPr>
          </a:lstStyle>
          <a:p>
            <a:pPr>
              <a:spcBef>
                <a:spcPct val="60000"/>
              </a:spcBef>
              <a:buFontTx/>
              <a:buChar char=" "/>
            </a:pPr>
            <a:r>
              <a:rPr lang="en-US" altLang="en-US" sz="2000">
                <a:solidFill>
                  <a:schemeClr val="tx2"/>
                </a:solidFill>
              </a:rPr>
              <a:t>Mass balance on species j:</a:t>
            </a:r>
          </a:p>
        </p:txBody>
      </p:sp>
      <p:sp>
        <p:nvSpPr>
          <p:cNvPr id="557067" name="Line 11"/>
          <p:cNvSpPr>
            <a:spLocks noChangeShapeType="1"/>
          </p:cNvSpPr>
          <p:nvPr/>
        </p:nvSpPr>
        <p:spPr bwMode="auto">
          <a:xfrm flipV="1">
            <a:off x="1130300" y="4256088"/>
            <a:ext cx="392113" cy="3159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65249" name="Object 1"/>
          <p:cNvGraphicFramePr>
            <a:graphicFrameLocks noChangeAspect="1"/>
          </p:cNvGraphicFramePr>
          <p:nvPr/>
        </p:nvGraphicFramePr>
        <p:xfrm>
          <a:off x="1174750" y="3373438"/>
          <a:ext cx="55705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5" imgW="5575300" imgH="355600" progId="Equation.DSMT4">
                  <p:embed/>
                </p:oleObj>
              </mc:Choice>
              <mc:Fallback>
                <p:oleObj name="Equation" r:id="rId5" imgW="5575300" imgH="35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3373438"/>
                        <a:ext cx="55705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0" name="Object 2"/>
          <p:cNvGraphicFramePr>
            <a:graphicFrameLocks noChangeAspect="1"/>
          </p:cNvGraphicFramePr>
          <p:nvPr/>
        </p:nvGraphicFramePr>
        <p:xfrm>
          <a:off x="1141413" y="3870325"/>
          <a:ext cx="1409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7" imgW="1409088" imgH="253890" progId="Equation.DSMT4">
                  <p:embed/>
                </p:oleObj>
              </mc:Choice>
              <mc:Fallback>
                <p:oleObj name="Equation" r:id="rId7" imgW="1409088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870325"/>
                        <a:ext cx="1409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85" name="Line 29"/>
          <p:cNvSpPr>
            <a:spLocks noChangeShapeType="1"/>
          </p:cNvSpPr>
          <p:nvPr/>
        </p:nvSpPr>
        <p:spPr bwMode="auto">
          <a:xfrm flipV="1">
            <a:off x="2620963" y="4229100"/>
            <a:ext cx="392112" cy="3159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6" name="Line 30"/>
          <p:cNvSpPr>
            <a:spLocks noChangeShapeType="1"/>
          </p:cNvSpPr>
          <p:nvPr/>
        </p:nvSpPr>
        <p:spPr bwMode="auto">
          <a:xfrm flipV="1">
            <a:off x="5041900" y="4210050"/>
            <a:ext cx="392113" cy="3159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335213" y="1238250"/>
            <a:ext cx="4079875" cy="1608138"/>
            <a:chOff x="1471" y="780"/>
            <a:chExt cx="2570" cy="1013"/>
          </a:xfrm>
        </p:grpSpPr>
        <p:pic>
          <p:nvPicPr>
            <p:cNvPr id="13332" name="Picture 23" descr="C:\Documents and Settings\lewin\My Documents\Courses\Design and Analysis II\2003\Lectures\Lecture 5\5FIG\FIG5-13.T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" y="780"/>
              <a:ext cx="1251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Text Box 31"/>
            <p:cNvSpPr txBox="1">
              <a:spLocks noChangeArrowheads="1"/>
            </p:cNvSpPr>
            <p:nvPr/>
          </p:nvSpPr>
          <p:spPr bwMode="auto">
            <a:xfrm>
              <a:off x="2850" y="1284"/>
              <a:ext cx="1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r>
                <a:rPr lang="en-US" altLang="en-US" sz="1800">
                  <a:solidFill>
                    <a:schemeClr val="accent2"/>
                  </a:solidFill>
                </a:rPr>
                <a:t>Distillation still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176338" y="4670425"/>
            <a:ext cx="6262687" cy="657225"/>
            <a:chOff x="741" y="3007"/>
            <a:chExt cx="3945" cy="414"/>
          </a:xfrm>
        </p:grpSpPr>
        <p:graphicFrame>
          <p:nvGraphicFramePr>
            <p:cNvPr id="13330" name="Object 4"/>
            <p:cNvGraphicFramePr>
              <a:graphicFrameLocks noChangeAspect="1"/>
            </p:cNvGraphicFramePr>
            <p:nvPr/>
          </p:nvGraphicFramePr>
          <p:xfrm>
            <a:off x="1908" y="3007"/>
            <a:ext cx="2778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7" r:id="rId10" imgW="4406900" imgH="660400" progId="Equation.DSMT4">
                    <p:embed/>
                  </p:oleObj>
                </mc:Choice>
                <mc:Fallback>
                  <p:oleObj r:id="rId10" imgW="4406900" imgH="6604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" y="3007"/>
                          <a:ext cx="2778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1" name="Rectangle 34"/>
            <p:cNvSpPr>
              <a:spLocks noChangeArrowheads="1"/>
            </p:cNvSpPr>
            <p:nvPr/>
          </p:nvSpPr>
          <p:spPr bwMode="auto">
            <a:xfrm>
              <a:off x="741" y="3079"/>
              <a:ext cx="11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r>
                <a:rPr lang="en-US" altLang="en-US" sz="2000">
                  <a:solidFill>
                    <a:schemeClr val="tx2"/>
                  </a:solidFill>
                </a:rPr>
                <a:t>Rearranging: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805238" y="5348288"/>
            <a:ext cx="1617662" cy="693737"/>
            <a:chOff x="2427" y="3394"/>
            <a:chExt cx="1019" cy="437"/>
          </a:xfrm>
        </p:grpSpPr>
        <p:sp>
          <p:nvSpPr>
            <p:cNvPr id="13328" name="Rectangle 37"/>
            <p:cNvSpPr>
              <a:spLocks noChangeArrowheads="1"/>
            </p:cNvSpPr>
            <p:nvPr/>
          </p:nvSpPr>
          <p:spPr bwMode="auto">
            <a:xfrm>
              <a:off x="2427" y="3394"/>
              <a:ext cx="1019" cy="4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Narkisim" panose="020E0502050101010101" pitchFamily="34" charset="-79"/>
                </a:defRPr>
              </a:lvl9pPr>
            </a:lstStyle>
            <a:p>
              <a:pPr>
                <a:spcBef>
                  <a:spcPct val="60000"/>
                </a:spcBef>
                <a:buFontTx/>
                <a:buChar char=" "/>
              </a:pPr>
              <a:endParaRPr lang="en-US" altLang="en-US" sz="2200">
                <a:solidFill>
                  <a:schemeClr val="tx2"/>
                </a:solidFill>
              </a:endParaRPr>
            </a:p>
          </p:txBody>
        </p:sp>
        <p:graphicFrame>
          <p:nvGraphicFramePr>
            <p:cNvPr id="13329" name="Object 3"/>
            <p:cNvGraphicFramePr>
              <a:graphicFrameLocks noChangeAspect="1"/>
            </p:cNvGraphicFramePr>
            <p:nvPr/>
          </p:nvGraphicFramePr>
          <p:xfrm>
            <a:off x="2478" y="3394"/>
            <a:ext cx="93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8" r:id="rId12" imgW="1485900" imgH="685800" progId="Equation.DSMT4">
                    <p:embed/>
                  </p:oleObj>
                </mc:Choice>
                <mc:Fallback>
                  <p:oleObj r:id="rId12" imgW="1485900" imgH="685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" y="3394"/>
                          <a:ext cx="93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2" grpId="0" autoUpdateAnimBg="0"/>
      <p:bldP spid="557067" grpId="0" animBg="1"/>
      <p:bldP spid="557085" grpId="0" animBg="1"/>
      <p:bldP spid="55708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mbpca">
  <a:themeElements>
    <a:clrScheme name="mbpc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bpca">
      <a:majorFont>
        <a:latin typeface="Comic Sans MS"/>
        <a:ea typeface=""/>
        <a:cs typeface="Narkisim"/>
      </a:majorFont>
      <a:minorFont>
        <a:latin typeface="Comic Sans MS"/>
        <a:ea typeface=""/>
        <a:cs typeface="Narkis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60000"/>
          </a:spcBef>
          <a:spcAft>
            <a:spcPct val="0"/>
          </a:spcAft>
          <a:buClrTx/>
          <a:buSzTx/>
          <a:buFontTx/>
          <a:buChar char=" 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  <a:cs typeface="Narkisim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60000"/>
          </a:spcBef>
          <a:spcAft>
            <a:spcPct val="0"/>
          </a:spcAft>
          <a:buClrTx/>
          <a:buSzTx/>
          <a:buFontTx/>
          <a:buChar char=" 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  <a:cs typeface="Narkisim" pitchFamily="2" charset="-79"/>
          </a:defRPr>
        </a:defPPr>
      </a:lstStyle>
    </a:lnDef>
  </a:objectDefaults>
  <a:extraClrSchemeLst>
    <a:extraClrScheme>
      <a:clrScheme name="mbp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pc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pc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pc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pc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pc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pc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Office\Templates\mbpca.pot</Template>
  <TotalTime>5752</TotalTime>
  <Words>579</Words>
  <Application>Microsoft Office PowerPoint</Application>
  <PresentationFormat>On-screen Show (4:3)</PresentationFormat>
  <Paragraphs>106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Comic Sans MS</vt:lpstr>
      <vt:lpstr>Narkisim</vt:lpstr>
      <vt:lpstr>Arial</vt:lpstr>
      <vt:lpstr>Times New Roman</vt:lpstr>
      <vt:lpstr>Times New Roman (Hebrew)</vt:lpstr>
      <vt:lpstr>David</vt:lpstr>
      <vt:lpstr>Wingdings</vt:lpstr>
      <vt:lpstr>Miriam</vt:lpstr>
      <vt:lpstr>mbpca</vt:lpstr>
      <vt:lpstr>Microsoft Photo Editor 3.0 Photo</vt:lpstr>
      <vt:lpstr>MathType 5.0 Equation</vt:lpstr>
      <vt:lpstr>Microsoft Equation 3.0</vt:lpstr>
      <vt:lpstr>Adobe Photoshop Image</vt:lpstr>
      <vt:lpstr>PowerPoint Presentation</vt:lpstr>
      <vt:lpstr>Introduction</vt:lpstr>
      <vt:lpstr>Instructional Objectives</vt:lpstr>
      <vt:lpstr>Homogeneous Azeotropes</vt:lpstr>
      <vt:lpstr>Homogeneous Azeotropes (Cont’d)</vt:lpstr>
      <vt:lpstr>Homogeneous Azeotropes (Cont’d)</vt:lpstr>
      <vt:lpstr>Homogeneous Azeotropes (Cont’d)</vt:lpstr>
      <vt:lpstr>Heterogeneous Azeotropes</vt:lpstr>
      <vt:lpstr>Residue Curves</vt:lpstr>
      <vt:lpstr>Residue Curves (Cont’d)</vt:lpstr>
      <vt:lpstr>Liquid Compositions at Total Reflux</vt:lpstr>
      <vt:lpstr>Distillation Curves</vt:lpstr>
      <vt:lpstr>Comparison of Residue and Distillation Curves</vt:lpstr>
      <vt:lpstr>Comparison of Residue and Distillation Curves</vt:lpstr>
      <vt:lpstr>Sketching Residue Curves (Exercise)</vt:lpstr>
      <vt:lpstr>Product Composition Regions  for Zeotropic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Azeotropic Distillation - Summary</vt:lpstr>
    </vt:vector>
  </TitlesOfParts>
  <Company>Technion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Sequencing of Separation Trains</dc:title>
  <dc:subject>Design and Analysis II, Lecture 4</dc:subject>
  <dc:creator>fanaei</dc:creator>
  <cp:lastModifiedBy>ff</cp:lastModifiedBy>
  <cp:revision>390</cp:revision>
  <cp:lastPrinted>2000-04-18T12:53:50Z</cp:lastPrinted>
  <dcterms:created xsi:type="dcterms:W3CDTF">1998-11-29T08:15:42Z</dcterms:created>
  <dcterms:modified xsi:type="dcterms:W3CDTF">2018-09-22T11:02:20Z</dcterms:modified>
</cp:coreProperties>
</file>