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360" r:id="rId3"/>
    <p:sldId id="361" r:id="rId4"/>
    <p:sldId id="362" r:id="rId5"/>
    <p:sldId id="363" r:id="rId6"/>
    <p:sldId id="364" r:id="rId7"/>
    <p:sldId id="366" r:id="rId8"/>
    <p:sldId id="365" r:id="rId9"/>
    <p:sldId id="367" r:id="rId10"/>
    <p:sldId id="368" r:id="rId11"/>
    <p:sldId id="369" r:id="rId12"/>
    <p:sldId id="370" r:id="rId13"/>
    <p:sldId id="371" r:id="rId14"/>
    <p:sldId id="372" r:id="rId15"/>
    <p:sldId id="374" r:id="rId16"/>
    <p:sldId id="375" r:id="rId17"/>
    <p:sldId id="376" r:id="rId18"/>
    <p:sldId id="377" r:id="rId19"/>
    <p:sldId id="378" r:id="rId20"/>
    <p:sldId id="379" r:id="rId21"/>
    <p:sldId id="38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2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9" autoAdjust="0"/>
  </p:normalViewPr>
  <p:slideViewPr>
    <p:cSldViewPr>
      <p:cViewPr varScale="1">
        <p:scale>
          <a:sx n="63" d="100"/>
          <a:sy n="63" d="100"/>
        </p:scale>
        <p:origin x="6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446018A-D0D5-4B00-8887-9CAADDDB7E19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70B9CC-D2EF-4503-98F4-85992A46D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70B9CC-D2EF-4503-98F4-85992A46D70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34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70B9CC-D2EF-4503-98F4-85992A46D70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9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70B9CC-D2EF-4503-98F4-85992A46D70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42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70B9CC-D2EF-4503-98F4-85992A46D70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3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70B9CC-D2EF-4503-98F4-85992A46D70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72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70B9CC-D2EF-4503-98F4-85992A46D70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96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16392-18CD-46D6-A7E0-A3F8E32991E9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E7926-EA19-4AF2-AE19-9F90EBD0C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39ED-A0FC-4E97-901A-AC2F888E0DA0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9C919-D6DD-4D80-A2DE-9DAB14B87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E0366-5546-478F-8E1E-8118C52B9F19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B28DB-98DD-4FA1-9C70-C2A17507E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3B777-5958-4C20-B2BB-66C2E7FA2802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42F10-B1F1-407B-AC27-D6BBEEDFE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FDBCB-373E-4B82-8A9B-8D12CC459875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76B0-1223-4768-BEB4-17F9EDE30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4C9F-E8A1-44EB-B0F0-F08449E70914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3F8D-0A2D-4A41-ABAA-460F83FED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401C2-8E39-4991-96DD-97F763AB68A5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28F22-8BB9-49AD-9F1E-C50800C74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53BAF-1425-4F5A-AB6E-B88B18D5B6EA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F0F61-7B31-4D32-AF89-3FDA61C6B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A953E-F1AD-4247-9903-016F7C29AAE4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D892-03BF-4D9A-8581-0F8D9E6E5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63AF5-3232-4897-BF21-A813C848EC7F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61FDF-52AE-4920-A4DF-41BAE4E42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59DF4-5357-4C98-88FA-7560EEDD0CC3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7279D-5AE6-464E-840D-B83E1FA39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36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A257D7-1FF6-4EB4-8CC9-9DF6C82D1E5C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AB2445-9DED-4C89-BE08-F63C6A287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369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83" r:id="rId2"/>
    <p:sldLayoutId id="2147483992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93" r:id="rId9"/>
    <p:sldLayoutId id="2147483989" r:id="rId10"/>
    <p:sldLayoutId id="21474839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jpeg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jpe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851648" cy="1371600"/>
          </a:xfrm>
        </p:spPr>
        <p:txBody>
          <a:bodyPr anchor="t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Cascade Control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775" y="5257800"/>
            <a:ext cx="7760825" cy="990600"/>
          </a:xfrm>
        </p:spPr>
        <p:txBody>
          <a:bodyPr/>
          <a:lstStyle/>
          <a:p>
            <a:pPr marR="0" algn="l"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Ref.: Smith &amp;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Corripio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and practice of automatic process control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Wiley, 2006, Chapter 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Stability Consideration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7200" y="1378803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can calculate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ultimate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gain and ultimate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frequency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follows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730613"/>
              </p:ext>
            </p:extLst>
          </p:nvPr>
        </p:nvGraphicFramePr>
        <p:xfrm>
          <a:off x="736600" y="2514600"/>
          <a:ext cx="76708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1" name="Equation" r:id="rId3" imgW="3835080" imgH="952200" progId="Equation.3">
                  <p:embed/>
                </p:oleObj>
              </mc:Choice>
              <mc:Fallback>
                <p:oleObj name="Equation" r:id="rId3" imgW="3835080" imgH="952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6600" y="2514600"/>
                        <a:ext cx="7670800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583239"/>
              </p:ext>
            </p:extLst>
          </p:nvPr>
        </p:nvGraphicFramePr>
        <p:xfrm>
          <a:off x="1371600" y="5181600"/>
          <a:ext cx="535366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2" name="Equation" r:id="rId5" imgW="2514600" imgH="393480" progId="Equation.3">
                  <p:embed/>
                </p:oleObj>
              </mc:Choice>
              <mc:Fallback>
                <p:oleObj name="Equation" r:id="rId5" imgW="2514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1600" y="5181600"/>
                        <a:ext cx="535366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33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Stability Consideration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41542" y="45720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open loop transfer function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secondary loop of cascade control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system, shown in Fig.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810902"/>
              </p:ext>
            </p:extLst>
          </p:nvPr>
        </p:nvGraphicFramePr>
        <p:xfrm>
          <a:off x="4724400" y="5486400"/>
          <a:ext cx="2794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6" name="Equation" r:id="rId4" imgW="1396800" imgH="419040" progId="Equation.3">
                  <p:embed/>
                </p:oleObj>
              </mc:Choice>
              <mc:Fallback>
                <p:oleObj name="Equation" r:id="rId4" imgW="1396800" imgH="41904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4400" y="5486400"/>
                        <a:ext cx="2794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85800" y="1371601"/>
            <a:ext cx="7772400" cy="2895600"/>
            <a:chOff x="685800" y="1371601"/>
            <a:chExt cx="7772400" cy="2895600"/>
          </a:xfrm>
        </p:grpSpPr>
        <p:pic>
          <p:nvPicPr>
            <p:cNvPr id="7" name="Picture 2" descr="C:\Documents and Settings\Steveo\My Documents\Engineering\BCS\smith_0471431907\jpgs\ch09\09_2.2.jpg"/>
            <p:cNvPicPr preferRelativeResize="0"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99" b="7083"/>
            <a:stretch/>
          </p:blipFill>
          <p:spPr bwMode="auto">
            <a:xfrm>
              <a:off x="685800" y="1371601"/>
              <a:ext cx="7772400" cy="289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2133600" y="1625510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Fig. 5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853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Stability Consideration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7200" y="1378803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can calculate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ultimate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gain and ultimate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frequency as follows: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070722"/>
              </p:ext>
            </p:extLst>
          </p:nvPr>
        </p:nvGraphicFramePr>
        <p:xfrm>
          <a:off x="1460500" y="2209800"/>
          <a:ext cx="62230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8" name="Equation" r:id="rId3" imgW="3111480" imgH="952200" progId="Equation.3">
                  <p:embed/>
                </p:oleObj>
              </mc:Choice>
              <mc:Fallback>
                <p:oleObj name="Equation" r:id="rId3" imgW="3111480" imgH="9522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0500" y="2209800"/>
                        <a:ext cx="6223000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303601"/>
              </p:ext>
            </p:extLst>
          </p:nvPr>
        </p:nvGraphicFramePr>
        <p:xfrm>
          <a:off x="1511300" y="4572000"/>
          <a:ext cx="57054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9" name="Equation" r:id="rId5" imgW="2679480" imgH="393480" progId="Equation.3">
                  <p:embed/>
                </p:oleObj>
              </mc:Choice>
              <mc:Fallback>
                <p:oleObj name="Equation" r:id="rId5" imgW="2679480" imgH="393480" progId="Equation.3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11300" y="4572000"/>
                        <a:ext cx="570547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202009"/>
              </p:ext>
            </p:extLst>
          </p:nvPr>
        </p:nvGraphicFramePr>
        <p:xfrm>
          <a:off x="1524000" y="5715000"/>
          <a:ext cx="45243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0" name="Equation" r:id="rId7" imgW="2120760" imgH="393480" progId="Equation.3">
                  <p:embed/>
                </p:oleObj>
              </mc:Choice>
              <mc:Fallback>
                <p:oleObj name="Equation" r:id="rId7" imgW="2120760" imgH="393480" progId="Equation.3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0" y="5715000"/>
                        <a:ext cx="452437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34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Stability Consideration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7200" y="3966001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open loop transfer function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primary loop of cascade control system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59896"/>
              </p:ext>
            </p:extLst>
          </p:nvPr>
        </p:nvGraphicFramePr>
        <p:xfrm>
          <a:off x="2717800" y="4800600"/>
          <a:ext cx="5130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3" name="Equation" r:id="rId4" imgW="2565360" imgH="838080" progId="Equation.3">
                  <p:embed/>
                </p:oleObj>
              </mc:Choice>
              <mc:Fallback>
                <p:oleObj name="Equation" r:id="rId4" imgW="2565360" imgH="83808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17800" y="4800600"/>
                        <a:ext cx="5130800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838200" y="1143000"/>
            <a:ext cx="7416800" cy="2667000"/>
            <a:chOff x="685800" y="1371601"/>
            <a:chExt cx="7772400" cy="2895600"/>
          </a:xfrm>
        </p:grpSpPr>
        <p:pic>
          <p:nvPicPr>
            <p:cNvPr id="7" name="Picture 2" descr="C:\Documents and Settings\Steveo\My Documents\Engineering\BCS\smith_0471431907\jpgs\ch09\09_2.2.jpg"/>
            <p:cNvPicPr preferRelativeResize="0"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99" b="7083"/>
            <a:stretch/>
          </p:blipFill>
          <p:spPr bwMode="auto">
            <a:xfrm>
              <a:off x="685800" y="1371601"/>
              <a:ext cx="7772400" cy="289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2133600" y="1625510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Fig. 5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2491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Stability Consideration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7200" y="12954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can calculate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ultimate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gain and ultimate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frequency as follows: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03516"/>
              </p:ext>
            </p:extLst>
          </p:nvPr>
        </p:nvGraphicFramePr>
        <p:xfrm>
          <a:off x="304800" y="3111500"/>
          <a:ext cx="8509000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0" name="Equation" r:id="rId3" imgW="4254480" imgH="1193760" progId="Equation.3">
                  <p:embed/>
                </p:oleObj>
              </mc:Choice>
              <mc:Fallback>
                <p:oleObj name="Equation" r:id="rId3" imgW="4254480" imgH="119376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3111500"/>
                        <a:ext cx="8509000" cy="238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689622"/>
              </p:ext>
            </p:extLst>
          </p:nvPr>
        </p:nvGraphicFramePr>
        <p:xfrm>
          <a:off x="1730375" y="5715000"/>
          <a:ext cx="5461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1" name="Equation" r:id="rId5" imgW="2565360" imgH="393480" progId="Equation.3">
                  <p:embed/>
                </p:oleObj>
              </mc:Choice>
              <mc:Fallback>
                <p:oleObj name="Equation" r:id="rId5" imgW="2565360" imgH="393480" progId="Equation.3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0375" y="5715000"/>
                        <a:ext cx="5461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884613"/>
              </p:ext>
            </p:extLst>
          </p:nvPr>
        </p:nvGraphicFramePr>
        <p:xfrm>
          <a:off x="1752600" y="2057400"/>
          <a:ext cx="5334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2" name="Equation" r:id="rId7" imgW="2666880" imgH="419040" progId="Equation.3">
                  <p:embed/>
                </p:oleObj>
              </mc:Choice>
              <mc:Fallback>
                <p:oleObj name="Equation" r:id="rId7" imgW="2666880" imgH="41904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52600" y="2057400"/>
                        <a:ext cx="5334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137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Stability Consideration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7200" y="1448812"/>
            <a:ext cx="8305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Comparing the results, we note that the cascade strategy yields a greater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ultimate gain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or limit of stability, 7.2 %CO/%TO vs. 4.33 %CO/%TO, than the simple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feedback control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loop. The value of the ultimate frequency is also greater for the cascade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strategy, 1.54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rad/min vs. 0.507 rad/min, indicating faster process response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use of cascade control makes the overall control faster and most times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increases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ultimate gain of the primary controller.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7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Tuning of Cascade Controllers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7200" y="1371600"/>
            <a:ext cx="8305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inner controller is the first to be tuned and put into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auto state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while the other loops are in manual. As the inner controller is set in cascade, 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good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practice to check how it performs before proceeding to the next controller.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checking can usually be done very simply by varying the set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point.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Remember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it is desired to make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inner controller as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fast as possible,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existing offset in the inner loop is not important, therefore a proportional controller is usually sufficient.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is done,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outer controller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be tuned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 the methods presented in chapter 7 and set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automatic. However, before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outer controller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set in automatic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the inner must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set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cascade state.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7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Another Example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5" name="Picture 2" descr="C:\Documents and Settings\Steveo\My Documents\Engineering\BCS\smith_0471431907\jpgs\ch09\09_3.1.jpg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82"/>
          <a:stretch/>
        </p:blipFill>
        <p:spPr bwMode="auto">
          <a:xfrm>
            <a:off x="685800" y="1397000"/>
            <a:ext cx="7772400" cy="485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19050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Another Example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7200" y="1371600"/>
            <a:ext cx="8305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fuel flow depends on the valve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position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the pressure drop across the valve. A change in this pressure drop,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common upset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results in a change in fuel flow. The control system, as is, will react to this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upset once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outlet furnace temperature deviates from set point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tighter control can be obtained by adding one extra level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cascade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as shown in Fig.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fuel flow is then manipulated by TC102,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change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flow due to pressure drop changes would then be corrected immediately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FC103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important to realize that in this new three-level cascade system, the most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inner loop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flow loop, is the fastest. Thus the necessary requirement of decreasing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loop speed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“inside out” is met.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2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Steveo\My Documents\Engineering\BCS\smith_0471431907\jpgs\ch09\09_4.1.jpg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72"/>
          <a:stretch/>
        </p:blipFill>
        <p:spPr bwMode="auto">
          <a:xfrm>
            <a:off x="990600" y="1206500"/>
            <a:ext cx="6934200" cy="542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Another Example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0" y="19050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7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Cascade Control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04800" y="1219200"/>
            <a:ext cx="8458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disadvantage of feedback control is that it reacts only after the process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has been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upset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Thus a deviation in the controlled variable is needed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initiate corrective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action. Even 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disadvantage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probably 80% of all control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strategies used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industrial practice are simple feedback control.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the processes requirements tighten, however, and in processes with slow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dynamics, or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processes with too many, or frequently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occurring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upsets, the control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performance provided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feedback control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becomes unacceptable.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Thus, 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necessary to use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strategies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provide the required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performance.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Cascade control is a strategy that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 applications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significantly improves the performance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provided by feedback control.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Another Example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2" descr="C:\Documents and Settings\Steveo\My Documents\Engineering\BCS\smith_0471431907\jpgs\ch09\09_4.2a.jpg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86"/>
          <a:stretch/>
        </p:blipFill>
        <p:spPr bwMode="auto">
          <a:xfrm>
            <a:off x="1536700" y="1206500"/>
            <a:ext cx="6076950" cy="527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193623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82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Bumpless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Cascade Controller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7200" y="1430953"/>
            <a:ext cx="8305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while the secondary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controller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off cascade, its set point changes, then at the moment it is returned to cascade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mode, its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present set point may not be equal to the output of the primary controller. If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occurs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set point of the secondary controller will immediately jump to equal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output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primary controller, thus generating a “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bump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 in the process operation.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obtain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“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bumpless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 transfer, controllers are programmed so that while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secondary controller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off cascade, the output from the primary controller is forced to equal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either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measurement or the set point of the secondary controller.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secondary controller is returned to cascade operation, a smooth transfer is obtained.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7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 Process Example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04800" y="1219200"/>
            <a:ext cx="8458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Consider the furnace/preheater and reactor process shown in Fig.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In this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process, reaction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 occurs in the reactor. Reactant A is usually available at a low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temperature, so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must be heated somewhat before being fed to the reactor. The reaction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exothermic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to remove the heat of reaction, a cooling jacket surrounds the reactor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770623" y="3505199"/>
            <a:ext cx="5544324" cy="3216275"/>
            <a:chOff x="1770623" y="3505199"/>
            <a:chExt cx="5544324" cy="321627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7143"/>
            <a:stretch/>
          </p:blipFill>
          <p:spPr>
            <a:xfrm>
              <a:off x="1770623" y="3505199"/>
              <a:ext cx="5392177" cy="3216275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6553200" y="4104858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Fig. 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579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 Process Example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04800" y="1360944"/>
            <a:ext cx="3657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important controlled variable is the temperature in the reactor,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proposed control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strategy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controlling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tempe-rature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manipulating the flow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fuel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furnace.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810000" y="1396434"/>
            <a:ext cx="5162533" cy="3023166"/>
            <a:chOff x="1770623" y="3505199"/>
            <a:chExt cx="5392177" cy="321627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7143"/>
            <a:stretch/>
          </p:blipFill>
          <p:spPr>
            <a:xfrm>
              <a:off x="1770623" y="3505199"/>
              <a:ext cx="5392177" cy="3216275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5955360" y="3796429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Fig. 1</a:t>
              </a:r>
              <a:endParaRPr lang="en-US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304800" y="4681676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process engineer noticed that every so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often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reactor temperature would move from set point enough to make off-spec product.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engineer noticed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inlet reactant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temperature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heater would vary by as much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25°C.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6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 Process Example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04800" y="1360944"/>
            <a:ext cx="3657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superior control strategy can be designed by making use of the fact that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upsets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furnace first affect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Thus it is logical to start manipulating the fuel valve as soon as a variation 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sensed, before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starts to change.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810000" y="1396434"/>
            <a:ext cx="5162533" cy="3023166"/>
            <a:chOff x="1770623" y="3505199"/>
            <a:chExt cx="5392177" cy="321627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7143"/>
            <a:stretch/>
          </p:blipFill>
          <p:spPr>
            <a:xfrm>
              <a:off x="1770623" y="3505199"/>
              <a:ext cx="5392177" cy="3216275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5955360" y="3796429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Fig. 1</a:t>
              </a:r>
              <a:endParaRPr lang="en-US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304800" y="4972476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control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strategy uses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intermediate variable,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this case, to reduce the effect of some dynamics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idea behind cascade control, and it is shown in Fig.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697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 Process Example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" y="1600200"/>
            <a:ext cx="7772400" cy="4419600"/>
            <a:chOff x="685800" y="1600200"/>
            <a:chExt cx="7772400" cy="4419600"/>
          </a:xfrm>
        </p:grpSpPr>
        <p:pic>
          <p:nvPicPr>
            <p:cNvPr id="8" name="Picture 2" descr="C:\Documents and Settings\Steveo\My Documents\Engineering\BCS\smith_0471431907\jpgs\ch09\09_1.2.jpg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294"/>
            <a:stretch/>
          </p:blipFill>
          <p:spPr bwMode="auto">
            <a:xfrm>
              <a:off x="685800" y="1600200"/>
              <a:ext cx="7772400" cy="4419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7239000" y="22098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Fig. 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0139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 Process Example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0394"/>
          <a:stretch/>
        </p:blipFill>
        <p:spPr>
          <a:xfrm>
            <a:off x="1676400" y="1371600"/>
            <a:ext cx="5410537" cy="43468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" y="5779206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Figure </a:t>
            </a:r>
            <a:r>
              <a:rPr lang="en-US" dirty="0" smtClean="0">
                <a:latin typeface="Times New Roman" panose="02020603050405020304" pitchFamily="18" charset="0"/>
              </a:rPr>
              <a:t>3: The </a:t>
            </a:r>
            <a:r>
              <a:rPr lang="en-US" dirty="0">
                <a:latin typeface="Times New Roman" panose="02020603050405020304" pitchFamily="18" charset="0"/>
              </a:rPr>
              <a:t>response of the process to a - 25°C change in inlet </a:t>
            </a:r>
            <a:r>
              <a:rPr lang="en-US" dirty="0" smtClean="0">
                <a:latin typeface="Times New Roman" panose="02020603050405020304" pitchFamily="18" charset="0"/>
              </a:rPr>
              <a:t>reactant temperature </a:t>
            </a:r>
            <a:r>
              <a:rPr lang="en-US" dirty="0">
                <a:latin typeface="Times New Roman" panose="02020603050405020304" pitchFamily="18" charset="0"/>
              </a:rPr>
              <a:t>under simple feedback control and under cascade </a:t>
            </a:r>
            <a:r>
              <a:rPr lang="en-US" dirty="0" smtClean="0">
                <a:latin typeface="Times New Roman" panose="02020603050405020304" pitchFamily="18" charset="0"/>
              </a:rPr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28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Cascade Control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04800" y="1219200"/>
            <a:ext cx="8458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general, the controller that keeps the primary variable at set point is referred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master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outer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controller. The controller used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maintain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secondary variable at the set point required by the master controller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usually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referred to as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slave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inner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secondary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controller.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terminology primary/secondary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commonly preferred for systems with more than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cascaded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loops, because it extends naturally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designing cascade control strategies,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important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consideration is that the inner loop must be faster than the outer loop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faster the better.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Stability Consideration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41542" y="46482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open loop transfer function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the simple feedback control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system, shown in Fig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273591"/>
              </p:ext>
            </p:extLst>
          </p:nvPr>
        </p:nvGraphicFramePr>
        <p:xfrm>
          <a:off x="3937000" y="5486400"/>
          <a:ext cx="4368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2" name="Equation" r:id="rId3" imgW="2184120" imgH="419040" progId="Equation.3">
                  <p:embed/>
                </p:oleObj>
              </mc:Choice>
              <mc:Fallback>
                <p:oleObj name="Equation" r:id="rId3" imgW="21841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37000" y="5486400"/>
                        <a:ext cx="43688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850" y="1346444"/>
            <a:ext cx="77343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51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0000"/>
      </a:hlink>
      <a:folHlink>
        <a:srgbClr val="FF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0000"/>
    </a:hlink>
    <a:folHlink>
      <a:srgbClr val="FF0000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0000"/>
    </a:hlink>
    <a:folHlink>
      <a:srgbClr val="FF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11749</TotalTime>
  <Words>1214</Words>
  <Application>Microsoft Office PowerPoint</Application>
  <PresentationFormat>On-screen Show (4:3)</PresentationFormat>
  <Paragraphs>93</Paragraphs>
  <Slides>21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Times New Roman</vt:lpstr>
      <vt:lpstr>Wingdings 2</vt:lpstr>
      <vt:lpstr>Flow</vt:lpstr>
      <vt:lpstr>Equation</vt:lpstr>
      <vt:lpstr>Microsoft Equation 3.0</vt:lpstr>
      <vt:lpstr>Cascade Control </vt:lpstr>
      <vt:lpstr>Cascade Control</vt:lpstr>
      <vt:lpstr>A Process Example</vt:lpstr>
      <vt:lpstr>A Process Example</vt:lpstr>
      <vt:lpstr>A Process Example</vt:lpstr>
      <vt:lpstr>A Process Example</vt:lpstr>
      <vt:lpstr>A Process Example</vt:lpstr>
      <vt:lpstr>Cascade Control</vt:lpstr>
      <vt:lpstr>Stability Consideration</vt:lpstr>
      <vt:lpstr>Stability Consideration</vt:lpstr>
      <vt:lpstr>Stability Consideration</vt:lpstr>
      <vt:lpstr>Stability Consideration</vt:lpstr>
      <vt:lpstr>Stability Consideration</vt:lpstr>
      <vt:lpstr>Stability Consideration</vt:lpstr>
      <vt:lpstr>Stability Consideration</vt:lpstr>
      <vt:lpstr>Tuning of Cascade Controllers</vt:lpstr>
      <vt:lpstr>Another Example</vt:lpstr>
      <vt:lpstr>Another Example</vt:lpstr>
      <vt:lpstr>Another Example</vt:lpstr>
      <vt:lpstr>Another Example</vt:lpstr>
      <vt:lpstr>Bumpless Cascade Controller</vt:lpstr>
    </vt:vector>
  </TitlesOfParts>
  <Company>Office07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 Property Methods</dc:title>
  <dc:creator>fanaei</dc:creator>
  <cp:lastModifiedBy>fanaei2</cp:lastModifiedBy>
  <cp:revision>603</cp:revision>
  <dcterms:created xsi:type="dcterms:W3CDTF">2009-02-16T13:11:44Z</dcterms:created>
  <dcterms:modified xsi:type="dcterms:W3CDTF">2019-03-04T19:28:30Z</dcterms:modified>
</cp:coreProperties>
</file>