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81" r:id="rId3"/>
    <p:sldId id="285" r:id="rId4"/>
    <p:sldId id="287" r:id="rId5"/>
    <p:sldId id="286" r:id="rId6"/>
    <p:sldId id="284" r:id="rId7"/>
    <p:sldId id="282" r:id="rId8"/>
    <p:sldId id="288" r:id="rId9"/>
    <p:sldId id="289" r:id="rId10"/>
    <p:sldId id="290" r:id="rId11"/>
    <p:sldId id="291" r:id="rId12"/>
    <p:sldId id="292" r:id="rId13"/>
    <p:sldId id="293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9" autoAdjust="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88214EA-24F1-4981-B91B-B73D4BF4EFA8}" type="datetimeFigureOut">
              <a:rPr lang="en-US"/>
              <a:pPr>
                <a:defRPr/>
              </a:pPr>
              <a:t>10/8/2018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DF4BB6A-A18E-4ACF-909E-BA4DF132A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90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D500E8-39C3-43D9-8C19-94A730CBA97D}" type="datetime1">
              <a:rPr lang="en-US"/>
              <a:pPr>
                <a:defRPr/>
              </a:pPr>
              <a:t>10/8/2018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1CAD1-603A-4B3F-9AEB-0856EB996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1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04A8E-1AE0-4AD0-907B-851DB69E1C32}" type="datetime1">
              <a:rPr lang="en-US"/>
              <a:pPr>
                <a:defRPr/>
              </a:pPr>
              <a:t>10/8/2018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CB217-A081-41B8-85C3-7F1146448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64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D4B4F-6599-4302-8195-B91A25F0A702}" type="datetime1">
              <a:rPr lang="en-US"/>
              <a:pPr>
                <a:defRPr/>
              </a:pPr>
              <a:t>10/8/2018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CD94C-CADF-4477-9252-D882DD9FA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8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242A9-B433-4E44-A26A-C7CB5E0B46B4}" type="datetime1">
              <a:rPr lang="en-US"/>
              <a:pPr>
                <a:defRPr/>
              </a:pPr>
              <a:t>10/8/2018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DF2E1-ECF1-4A44-8667-C8EB6669E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3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0C3B6E-F22F-4B1D-8553-1F7F490545DE}" type="datetime1">
              <a:rPr lang="en-US"/>
              <a:pPr>
                <a:defRPr/>
              </a:pPr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E9695-896D-4AA5-A0A7-E83B0612D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06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99632-3C14-49EF-A2B2-CE4EC26DAF9B}" type="datetime1">
              <a:rPr lang="en-US"/>
              <a:pPr>
                <a:defRPr/>
              </a:pPr>
              <a:t>10/8/2018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5F6EF-9FD7-4D9C-B6AB-446905EE1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9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2F76C-7C30-4D94-9445-9F642A24F675}" type="datetime1">
              <a:rPr lang="en-US"/>
              <a:pPr>
                <a:defRPr/>
              </a:pPr>
              <a:t>10/8/2018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CCC05-E9CD-424F-A2F0-254928AAE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2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CD4D6-18F3-42D1-BBE5-14A6350B55AD}" type="datetime1">
              <a:rPr lang="en-US"/>
              <a:pPr>
                <a:defRPr/>
              </a:pPr>
              <a:t>10/8/2018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44BA3-E488-4D90-8A99-3C71E3D8E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6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24832-F4A6-4A45-9292-3E7E15AD2F17}" type="datetime1">
              <a:rPr lang="en-US"/>
              <a:pPr>
                <a:defRPr/>
              </a:pPr>
              <a:t>10/8/2018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63C4A-82AF-4868-A688-D3AFEA583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3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A352B-5AD5-4ADD-9532-F8A3BFB4DC22}" type="datetime1">
              <a:rPr lang="en-US"/>
              <a:pPr>
                <a:defRPr/>
              </a:pPr>
              <a:t>10/8/2018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6A75A-3963-4A9C-81C0-DDC239A3E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5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DD0C3D-D3CE-4DE6-9277-A6C05618D494}" type="datetime1">
              <a:rPr lang="en-US"/>
              <a:pPr>
                <a:defRPr/>
              </a:pPr>
              <a:t>10/8/2018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D7ECD-F322-4E06-894A-5E5E2A85B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3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340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CA66DB-FCF3-48ED-8773-0B4738145D21}" type="datetime1">
              <a:rPr lang="en-US"/>
              <a:pPr>
                <a:defRPr/>
              </a:pPr>
              <a:t>10/8/2018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9312F7-1DD1-489D-99B4-4B8BE9900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4345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8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9" r:id="rId9"/>
    <p:sldLayoutId id="2147483695" r:id="rId10"/>
    <p:sldLayoutId id="214748369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358" y="838200"/>
            <a:ext cx="7851648" cy="1828800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Column Internals</a:t>
            </a:r>
            <a:br>
              <a:rPr lang="en-US" dirty="0" smtClean="0"/>
            </a:br>
            <a:r>
              <a:rPr lang="en-US" dirty="0" smtClean="0"/>
              <a:t>Trays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61D03-9D8A-46CB-852F-F8739BD0EE6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3358" y="5486400"/>
            <a:ext cx="80972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Ref. 1: HAT International, “Alpha Tray Design Sheet”, www.hatltd.com</a:t>
            </a:r>
          </a:p>
          <a:p>
            <a:r>
              <a:rPr lang="en-US" dirty="0" smtClean="0"/>
              <a:t>Ref. 2:  W. </a:t>
            </a:r>
            <a:r>
              <a:rPr lang="en-US" dirty="0" err="1" smtClean="0"/>
              <a:t>Solken</a:t>
            </a:r>
            <a:r>
              <a:rPr lang="en-US" dirty="0" smtClean="0"/>
              <a:t>, “Distillation Columns: Column Internals”, www.wermac.org</a:t>
            </a:r>
          </a:p>
          <a:p>
            <a:r>
              <a:rPr lang="en-US" dirty="0" smtClean="0"/>
              <a:t>Ref. 3: Aspen Plus Online Help, ASPEN ONE V10, </a:t>
            </a:r>
            <a:r>
              <a:rPr lang="en-US" dirty="0" err="1" smtClean="0"/>
              <a:t>AspenTech</a:t>
            </a:r>
            <a:r>
              <a:rPr lang="en-US" dirty="0" smtClean="0"/>
              <a:t> INC.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 anchor="ctr"/>
          <a:lstStyle/>
          <a:p>
            <a:pPr algn="ctr" eaLnBrk="1" hangingPunct="1"/>
            <a:r>
              <a:rPr lang="en-US" sz="4400" b="1" dirty="0" smtClean="0">
                <a:cs typeface="Times New Roman" pitchFamily="18" charset="0"/>
              </a:rPr>
              <a:t>Trays Operation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8203"/>
            <a:ext cx="8382000" cy="4894997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Blowing Flood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low liquid rates at which the tray operates in the spray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regime resulting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massive entrainment of liquid to the tray above to the extent that the tray deck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essentially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blown dry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Downcomer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Choke Flood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at high liquid loads when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downcomers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too small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 effective vapor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disengagement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causing vapor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entrainment to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tray below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2482D-D7E4-4396-B48D-1EB3EE9E8DE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anchor="ctr"/>
          <a:lstStyle/>
          <a:p>
            <a:pPr algn="ctr" eaLnBrk="1" hangingPunct="1"/>
            <a:r>
              <a:rPr lang="en-US" sz="4400" b="1" dirty="0" smtClean="0">
                <a:cs typeface="Times New Roman" pitchFamily="18" charset="0"/>
              </a:rPr>
              <a:t>Trays Operation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3142397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Downcomer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Back-up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when the head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liquid (aerated)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downcomer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backs up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onto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tray deck.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operation limits that may be used are: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Minimum weir loading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weir loading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pressure drop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2482D-D7E4-4396-B48D-1EB3EE9E8DE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965162"/>
            <a:ext cx="5867400" cy="275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7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75234" y="381000"/>
            <a:ext cx="8229600" cy="1143000"/>
          </a:xfrm>
        </p:spPr>
        <p:txBody>
          <a:bodyPr anchor="ctr"/>
          <a:lstStyle/>
          <a:p>
            <a:pPr algn="ctr" eaLnBrk="1" hangingPunct="1"/>
            <a:r>
              <a:rPr lang="en-US" sz="4400" b="1" dirty="0" smtClean="0">
                <a:cs typeface="Times New Roman" pitchFamily="18" charset="0"/>
              </a:rPr>
              <a:t>Trays Geometry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737" t="19040" r="4715" b="7784"/>
          <a:stretch/>
        </p:blipFill>
        <p:spPr>
          <a:xfrm>
            <a:off x="917283" y="1547760"/>
            <a:ext cx="3197517" cy="484784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2482D-D7E4-4396-B48D-1EB3EE9E8DE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8594" t="19792" r="4687" b="7292"/>
          <a:stretch/>
        </p:blipFill>
        <p:spPr>
          <a:xfrm>
            <a:off x="4490034" y="1524000"/>
            <a:ext cx="3581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9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75234" y="381000"/>
            <a:ext cx="8229600" cy="1143000"/>
          </a:xfrm>
        </p:spPr>
        <p:txBody>
          <a:bodyPr anchor="ctr"/>
          <a:lstStyle/>
          <a:p>
            <a:pPr algn="ctr" eaLnBrk="1" hangingPunct="1"/>
            <a:r>
              <a:rPr lang="en-US" sz="4400" b="1" dirty="0" smtClean="0">
                <a:cs typeface="Times New Roman" pitchFamily="18" charset="0"/>
              </a:rPr>
              <a:t>Trays Geometry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2482D-D7E4-4396-B48D-1EB3EE9E8DE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8594" t="19792" r="4687" b="7292"/>
          <a:stretch/>
        </p:blipFill>
        <p:spPr>
          <a:xfrm>
            <a:off x="685800" y="1421619"/>
            <a:ext cx="3581400" cy="533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8594" t="19792" r="4687" b="7292"/>
          <a:stretch/>
        </p:blipFill>
        <p:spPr>
          <a:xfrm>
            <a:off x="4800600" y="1387475"/>
            <a:ext cx="3581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8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21943" y="373161"/>
            <a:ext cx="8229600" cy="1143000"/>
          </a:xfrm>
        </p:spPr>
        <p:txBody>
          <a:bodyPr anchor="ctr"/>
          <a:lstStyle/>
          <a:p>
            <a:pPr algn="ctr" eaLnBrk="1" hangingPunct="1"/>
            <a:r>
              <a:rPr lang="en-US" sz="4400" b="1" dirty="0" smtClean="0"/>
              <a:t>Trays Types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42" y="1371600"/>
            <a:ext cx="8382000" cy="4800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There are three types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cross-flow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trays: (1)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sieve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valve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(3)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bubble cap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29817-6780-47D9-A603-13BEC328E86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271" y="2681092"/>
            <a:ext cx="5906945" cy="1396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271" y="4261596"/>
            <a:ext cx="5906945" cy="2459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21943" y="373161"/>
            <a:ext cx="8229600" cy="1143000"/>
          </a:xfrm>
        </p:spPr>
        <p:txBody>
          <a:bodyPr anchor="ctr"/>
          <a:lstStyle/>
          <a:p>
            <a:pPr algn="ctr" eaLnBrk="1" hangingPunct="1"/>
            <a:r>
              <a:rPr lang="en-US" sz="4400" b="1" dirty="0" smtClean="0"/>
              <a:t>Trays Types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42" y="1371600"/>
            <a:ext cx="8382000" cy="4800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29817-6780-47D9-A603-13BEC328E86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889728"/>
            <a:ext cx="5906945" cy="446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2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21943" y="373161"/>
            <a:ext cx="8229600" cy="1143000"/>
          </a:xfrm>
        </p:spPr>
        <p:txBody>
          <a:bodyPr anchor="ctr"/>
          <a:lstStyle/>
          <a:p>
            <a:pPr algn="ctr" eaLnBrk="1" hangingPunct="1"/>
            <a:r>
              <a:rPr lang="en-US" sz="4400" b="1" dirty="0" smtClean="0"/>
              <a:t>Trays Types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42" y="1371600"/>
            <a:ext cx="8382000" cy="4800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29817-6780-47D9-A603-13BEC328E86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130" y="1544594"/>
            <a:ext cx="5991225" cy="1228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269" y="2895600"/>
            <a:ext cx="5906945" cy="13594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4392167"/>
            <a:ext cx="4343625" cy="2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9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21943" y="373161"/>
            <a:ext cx="8229600" cy="1143000"/>
          </a:xfrm>
        </p:spPr>
        <p:txBody>
          <a:bodyPr anchor="ctr"/>
          <a:lstStyle/>
          <a:p>
            <a:pPr algn="ctr" eaLnBrk="1" hangingPunct="1"/>
            <a:r>
              <a:rPr lang="en-US" sz="4400" b="1" dirty="0" smtClean="0"/>
              <a:t>Trays Types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42" y="1371600"/>
            <a:ext cx="8382000" cy="4800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29817-6780-47D9-A603-13BEC328E86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993" y="1752600"/>
            <a:ext cx="5905500" cy="1047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569" y="2984049"/>
            <a:ext cx="5788347" cy="355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0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 anchor="ctr"/>
          <a:lstStyle/>
          <a:p>
            <a:pPr algn="ctr" eaLnBrk="1" hangingPunct="1"/>
            <a:r>
              <a:rPr lang="en-US" sz="4400" b="1" dirty="0" smtClean="0">
                <a:cs typeface="Times New Roman" pitchFamily="18" charset="0"/>
              </a:rPr>
              <a:t>Comparing Trays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045"/>
            <a:ext cx="8382000" cy="5138429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principle factors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comparing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performance of trays are: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Cost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Bubble-caps are appreciably more expensive than sieve or valve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trays. Due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its simple design, sieve trays are normally the cheapest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(Rel. Cost: 1.0 sieve, 1.2 valve, 2.0 bubble-cap)</a:t>
            </a:r>
          </a:p>
          <a:p>
            <a:pPr marL="0" indent="0" eaLnBrk="1" hangingPunct="1">
              <a:buNone/>
            </a:pPr>
            <a:endParaRPr lang="en-US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1" hangingPunct="1">
              <a:lnSpc>
                <a:spcPct val="150000"/>
              </a:lnSpc>
              <a:buNone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Turndown Ratio: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ratio of the highest to the lowest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flowrates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of vapor over which the tray will operate satisfactorily. Bubble-cap trays have the highest turndown ratio, followed by valve tray (up to 10), and sieve tray (up to 2). 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2482D-D7E4-4396-B48D-1EB3EE9E8DE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6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 anchor="ctr"/>
          <a:lstStyle/>
          <a:p>
            <a:pPr algn="ctr" eaLnBrk="1" hangingPunct="1"/>
            <a:r>
              <a:rPr lang="en-US" sz="4400" b="1" dirty="0" smtClean="0"/>
              <a:t>Comparing Trays Performance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4800600"/>
          </a:xfrm>
        </p:spPr>
        <p:txBody>
          <a:bodyPr/>
          <a:lstStyle/>
          <a:p>
            <a:pPr marL="0" lvl="0" indent="0" eaLnBrk="1" hangingPunct="1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Pressure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Drop: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tray pressure drop will depend on the detailed design of the tray, but in general, sieve trays give the lowest pressure drop, followed by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valves, and bubble-caps. </a:t>
            </a:r>
          </a:p>
          <a:p>
            <a:pPr marL="0" lvl="0" indent="0" eaLnBrk="1" hangingPunct="1">
              <a:lnSpc>
                <a:spcPct val="150000"/>
              </a:lnSpc>
              <a:buNone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dirty services, bubble-caps are not suitable as they are most susceptible to plugging. Sieve trays are the easiest to clean.</a:t>
            </a:r>
          </a:p>
          <a:p>
            <a:pPr marL="0" lvl="0" indent="0" eaLnBrk="1" hangingPunct="1">
              <a:lnSpc>
                <a:spcPct val="150000"/>
              </a:lnSpc>
              <a:buNone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2482D-D7E4-4396-B48D-1EB3EE9E8DE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 anchor="ctr"/>
          <a:lstStyle/>
          <a:p>
            <a:pPr algn="ctr" eaLnBrk="1" hangingPunct="1"/>
            <a:r>
              <a:rPr lang="en-US" sz="4400" b="1" dirty="0" smtClean="0">
                <a:cs typeface="Times New Roman" pitchFamily="18" charset="0"/>
              </a:rPr>
              <a:t>Trays Operation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8203"/>
            <a:ext cx="8382000" cy="4894997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Jet Flood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criteria used to predict the point at which massive liquid carryover will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 due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height of spray on the tray deck exceeding the available tray space.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 practice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limit tray design to a maximum of 80% of jet flood to allow a safety margin 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tower control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possible discrepancies of VLE data and also the limitations of the flooding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used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2482D-D7E4-4396-B48D-1EB3EE9E8DE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1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 anchor="ctr"/>
          <a:lstStyle/>
          <a:p>
            <a:pPr algn="ctr" eaLnBrk="1" hangingPunct="1"/>
            <a:r>
              <a:rPr lang="en-US" sz="4400" b="1" dirty="0" smtClean="0">
                <a:cs typeface="Times New Roman" pitchFamily="18" charset="0"/>
              </a:rPr>
              <a:t>Trays Operation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8203"/>
            <a:ext cx="8382000" cy="4894997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Entrainment Limit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reached when the velocity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vapor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the tray open area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enough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project liquid droplets to the tray above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Weeping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velocity of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vapor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the tray open area is too low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prevent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liquid from leaking through the open area thus by-passing contact area to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tray below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Most valve and sieve trays will weep in normal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 (less than 10%).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2482D-D7E4-4396-B48D-1EB3EE9E8DE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1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1203</TotalTime>
  <Words>531</Words>
  <Application>Microsoft Office PowerPoint</Application>
  <PresentationFormat>On-screen Show (4:3)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Constantia</vt:lpstr>
      <vt:lpstr>Times New Roman</vt:lpstr>
      <vt:lpstr>Wingdings 2</vt:lpstr>
      <vt:lpstr>Flow</vt:lpstr>
      <vt:lpstr>Column Internals Trays</vt:lpstr>
      <vt:lpstr>Trays Types</vt:lpstr>
      <vt:lpstr>Trays Types</vt:lpstr>
      <vt:lpstr>Trays Types</vt:lpstr>
      <vt:lpstr>Trays Types</vt:lpstr>
      <vt:lpstr>Comparing Trays Performance</vt:lpstr>
      <vt:lpstr>Comparing Trays Performance</vt:lpstr>
      <vt:lpstr>Trays Operation Limits</vt:lpstr>
      <vt:lpstr>Trays Operation Limits</vt:lpstr>
      <vt:lpstr>Trays Operation Limits</vt:lpstr>
      <vt:lpstr>Trays Operation Limits</vt:lpstr>
      <vt:lpstr>Trays Geometry</vt:lpstr>
      <vt:lpstr>Trays Geometry</vt:lpstr>
    </vt:vector>
  </TitlesOfParts>
  <Company>Office07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Thermodynamic Property Methods</dc:title>
  <dc:creator>fanaei</dc:creator>
  <cp:lastModifiedBy>ff</cp:lastModifiedBy>
  <cp:revision>150</cp:revision>
  <dcterms:created xsi:type="dcterms:W3CDTF">2009-02-16T13:11:44Z</dcterms:created>
  <dcterms:modified xsi:type="dcterms:W3CDTF">2018-10-08T06:34:46Z</dcterms:modified>
</cp:coreProperties>
</file>