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8" r:id="rId3"/>
    <p:sldId id="342" r:id="rId4"/>
    <p:sldId id="343" r:id="rId5"/>
    <p:sldId id="345" r:id="rId6"/>
    <p:sldId id="344" r:id="rId7"/>
    <p:sldId id="346" r:id="rId8"/>
    <p:sldId id="347" r:id="rId9"/>
    <p:sldId id="348" r:id="rId10"/>
    <p:sldId id="349" r:id="rId11"/>
    <p:sldId id="352" r:id="rId12"/>
    <p:sldId id="353" r:id="rId13"/>
    <p:sldId id="354" r:id="rId14"/>
    <p:sldId id="355" r:id="rId15"/>
    <p:sldId id="356" r:id="rId16"/>
    <p:sldId id="357" r:id="rId17"/>
    <p:sldId id="359" r:id="rId18"/>
    <p:sldId id="358"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Rg st="1" end="17"/>
    <p:penClr>
      <a:srgbClr val="FF0000"/>
    </p:penClr>
  </p:showPr>
  <p:clrMru>
    <a:srgbClr val="FFFFFF"/>
    <a:srgbClr val="EAEAE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709" autoAdjust="0"/>
  </p:normalViewPr>
  <p:slideViewPr>
    <p:cSldViewPr>
      <p:cViewPr>
        <p:scale>
          <a:sx n="70" d="100"/>
          <a:sy n="70" d="100"/>
        </p:scale>
        <p:origin x="-116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4" Type="http://schemas.openxmlformats.org/officeDocument/2006/relationships/image" Target="../media/image1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4" Type="http://schemas.openxmlformats.org/officeDocument/2006/relationships/image" Target="../media/image1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B790BFD4-592A-4336-B6BF-EC7904DD757B}" type="datetimeFigureOut">
              <a:rPr lang="en-US"/>
              <a:pPr>
                <a:defRPr/>
              </a:pPr>
              <a:t>4/14/2012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68843A14-DDB9-4F5E-9197-B214310C3CA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1FC8A0EA-40A1-4D03-BD15-7ABC884CEC0C}" type="datetime1">
              <a:rPr lang="en-US"/>
              <a:pPr>
                <a:defRPr/>
              </a:pPr>
              <a:t>4/14/2012</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82F03D26-822C-4534-AB1E-0B7CE5B40E52}"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E8E95E9-20D1-4C6E-ABA9-1D8E3274D1B2}" type="datetime1">
              <a:rPr lang="en-US"/>
              <a:pPr>
                <a:defRPr/>
              </a:pPr>
              <a:t>4/14/2012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CB9B142-A4A7-408D-9FB6-81998D54FAC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4A2BCD9-D7DB-4971-815F-E08B600E88C3}" type="datetime1">
              <a:rPr lang="en-US"/>
              <a:pPr>
                <a:defRPr/>
              </a:pPr>
              <a:t>4/14/2012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61D175C-1FED-4AFA-BA52-21775D498ED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11DDA3D-C7CC-440B-9DA6-7F75C2354789}" type="datetime1">
              <a:rPr lang="en-US"/>
              <a:pPr>
                <a:defRPr/>
              </a:pPr>
              <a:t>4/14/2012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AB2871E6-C871-4338-A3F1-0D7D6256115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320CAF0-2392-4A29-A829-AFA8854BC369}" type="datetime1">
              <a:rPr lang="en-US"/>
              <a:pPr>
                <a:defRPr/>
              </a:pPr>
              <a:t>4/14/2012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8312B7B-701E-4244-8CED-ED4D4F69A91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0FF88BE0-C009-446D-801C-1602427960DD}" type="datetime1">
              <a:rPr lang="en-US"/>
              <a:pPr>
                <a:defRPr/>
              </a:pPr>
              <a:t>4/14/2012</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B4BFF2B2-6DB7-4EBC-B3A3-9AEC5695A92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69115821-5458-4AE8-9136-D41E3FD9C885}" type="datetime1">
              <a:rPr lang="en-US"/>
              <a:pPr>
                <a:defRPr/>
              </a:pPr>
              <a:t>4/14/2012</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2A49F628-C2E8-4DD6-B61B-DEF86858ED0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747912E7-D910-4B66-AA75-017EF86A2796}" type="datetime1">
              <a:rPr lang="en-US"/>
              <a:pPr>
                <a:defRPr/>
              </a:pPr>
              <a:t>4/14/2012</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7FB7C7FE-6C7E-4794-9748-04ED6C9C174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EE928EDB-14DE-41C5-961D-D874CC822494}" type="datetime1">
              <a:rPr lang="en-US"/>
              <a:pPr>
                <a:defRPr/>
              </a:pPr>
              <a:t>4/14/2012</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71C84CDF-DDE9-499B-AD96-D55483EF24A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582092A0-6D98-44E2-8960-2E10C317329C}" type="datetime1">
              <a:rPr lang="en-US"/>
              <a:pPr>
                <a:defRPr/>
              </a:pPr>
              <a:t>4/14/2012</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BC883612-FFAC-4100-A3E7-7C98C82BDD3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A49831D6-7529-4061-A18C-2616C319DCAC}" type="datetime1">
              <a:rPr lang="en-US"/>
              <a:pPr>
                <a:defRPr/>
              </a:pPr>
              <a:t>4/14/2012</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34D2ACAE-89E4-49AC-B16E-520EAED4F4A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196"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8197"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93F16683-94DE-4654-8FF1-D09CBFFE816E}" type="datetime1">
              <a:rPr lang="en-US"/>
              <a:pPr>
                <a:defRPr/>
              </a:pPr>
              <a:t>4/14/2012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F955A0B3-8280-49B0-877A-BEFFA1257E58}" type="slidenum">
              <a:rPr lang="en-US"/>
              <a:pPr>
                <a:defRPr/>
              </a:pPr>
              <a:t>‹#›</a:t>
            </a:fld>
            <a:endParaRPr lang="en-US"/>
          </a:p>
        </p:txBody>
      </p:sp>
      <p:grpSp>
        <p:nvGrpSpPr>
          <p:cNvPr id="8201"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991" r:id="rId1"/>
    <p:sldLayoutId id="2147483983" r:id="rId2"/>
    <p:sldLayoutId id="2147483992" r:id="rId3"/>
    <p:sldLayoutId id="2147483984" r:id="rId4"/>
    <p:sldLayoutId id="2147483985" r:id="rId5"/>
    <p:sldLayoutId id="2147483986" r:id="rId6"/>
    <p:sldLayoutId id="2147483987" r:id="rId7"/>
    <p:sldLayoutId id="2147483988" r:id="rId8"/>
    <p:sldLayoutId id="2147483993" r:id="rId9"/>
    <p:sldLayoutId id="2147483989" r:id="rId10"/>
    <p:sldLayoutId id="2147483990" r:id="rId11"/>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9.bin"/><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oleObject" Target="../embeddings/oleObject12.bin"/><Relationship Id="rId4" Type="http://schemas.openxmlformats.org/officeDocument/2006/relationships/oleObject" Target="../embeddings/oleObject11.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oleObject" Target="../embeddings/oleObject15.bin"/><Relationship Id="rId4" Type="http://schemas.openxmlformats.org/officeDocument/2006/relationships/oleObject" Target="../embeddings/oleObject14.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8.bin"/><Relationship Id="rId5" Type="http://schemas.openxmlformats.org/officeDocument/2006/relationships/slide" Target="slide18.xml"/><Relationship Id="rId4" Type="http://schemas.openxmlformats.org/officeDocument/2006/relationships/oleObject" Target="../embeddings/oleObject17.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oleObject" Target="../embeddings/oleObject20.bin"/></Relationships>
</file>

<file path=ppt/slides/_rels/slide18.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143000"/>
            <a:ext cx="7851648" cy="2438400"/>
          </a:xfrm>
        </p:spPr>
        <p:txBody>
          <a:bodyPr anchor="t">
            <a:noAutofit/>
          </a:bodyPr>
          <a:lstStyle/>
          <a:p>
            <a:pPr algn="ctr" eaLnBrk="1" fontAlgn="auto" hangingPunct="1">
              <a:spcAft>
                <a:spcPts val="0"/>
              </a:spcAft>
              <a:defRPr/>
            </a:pPr>
            <a:r>
              <a:rPr lang="en-US" dirty="0" smtClean="0"/>
              <a:t>Gas Compression</a:t>
            </a:r>
            <a:br>
              <a:rPr lang="en-US" dirty="0" smtClean="0"/>
            </a:br>
            <a:r>
              <a:rPr lang="en-US" sz="4000" dirty="0" smtClean="0"/>
              <a:t>Part I</a:t>
            </a:r>
            <a:r>
              <a:rPr lang="en-US" dirty="0" smtClean="0"/>
              <a:t/>
            </a:r>
            <a:br>
              <a:rPr lang="en-US" dirty="0" smtClean="0"/>
            </a:br>
            <a:endParaRPr lang="en-US" dirty="0"/>
          </a:p>
        </p:txBody>
      </p:sp>
      <p:sp>
        <p:nvSpPr>
          <p:cNvPr id="3" name="Subtitle 2"/>
          <p:cNvSpPr>
            <a:spLocks noGrp="1"/>
          </p:cNvSpPr>
          <p:nvPr>
            <p:ph type="subTitle" idx="1"/>
          </p:nvPr>
        </p:nvSpPr>
        <p:spPr>
          <a:xfrm>
            <a:off x="457200" y="4419600"/>
            <a:ext cx="8305800" cy="2438400"/>
          </a:xfrm>
        </p:spPr>
        <p:txBody>
          <a:bodyPr/>
          <a:lstStyle/>
          <a:p>
            <a:pPr marR="0" algn="l" eaLnBrk="1" hangingPunct="1"/>
            <a:r>
              <a:rPr lang="en-US" sz="2400" smtClean="0">
                <a:latin typeface="Calibri" pitchFamily="34" charset="0"/>
              </a:rPr>
              <a:t>Ref.1: Ikoku, Natural Gas Production Engineering, </a:t>
            </a:r>
            <a:r>
              <a:rPr lang="en-US" sz="2400" i="1" smtClean="0">
                <a:latin typeface="Calibri" pitchFamily="34" charset="0"/>
              </a:rPr>
              <a:t>John Wiley &amp; Sons</a:t>
            </a:r>
            <a:r>
              <a:rPr lang="en-US" sz="2400" smtClean="0">
                <a:latin typeface="Calibri" pitchFamily="34" charset="0"/>
              </a:rPr>
              <a:t>, 1984, Chapter 5.</a:t>
            </a:r>
          </a:p>
          <a:p>
            <a:pPr marR="0" algn="l" eaLnBrk="1" hangingPunct="1"/>
            <a:r>
              <a:rPr lang="en-US" sz="2400" smtClean="0">
                <a:latin typeface="Calibri" pitchFamily="34" charset="0"/>
              </a:rPr>
              <a:t>Ref.2: Menon, Gas Pipeline Hydraulic, </a:t>
            </a:r>
            <a:r>
              <a:rPr lang="en-US" sz="2400" i="1" smtClean="0">
                <a:latin typeface="Calibri" pitchFamily="34" charset="0"/>
              </a:rPr>
              <a:t>Taylor &amp; Francis</a:t>
            </a:r>
            <a:r>
              <a:rPr lang="en-US" sz="2400" smtClean="0">
                <a:latin typeface="Calibri" pitchFamily="34" charset="0"/>
              </a:rPr>
              <a:t>, 2005, Chapter 4.</a:t>
            </a:r>
          </a:p>
          <a:p>
            <a:pPr marR="0" algn="l" eaLnBrk="1" hangingPunct="1"/>
            <a:r>
              <a:rPr lang="en-US" sz="2400" smtClean="0">
                <a:latin typeface="Calibri" pitchFamily="34" charset="0"/>
              </a:rPr>
              <a:t>Ref.3: GPSA Electronic Data Book, </a:t>
            </a:r>
            <a:r>
              <a:rPr lang="en-US" sz="2400" i="1" smtClean="0">
                <a:latin typeface="Calibri" pitchFamily="34" charset="0"/>
              </a:rPr>
              <a:t>Gas Processors Association</a:t>
            </a:r>
            <a:r>
              <a:rPr lang="en-US" sz="2400" smtClean="0">
                <a:latin typeface="Calibri" pitchFamily="34" charset="0"/>
              </a:rPr>
              <a:t>, 1998, Chapter 13.</a:t>
            </a:r>
          </a:p>
          <a:p>
            <a:pPr marR="0" algn="l" eaLnBrk="1" hangingPunct="1"/>
            <a:endParaRPr lang="en-US" sz="2400" smtClean="0">
              <a:latin typeface="Calibri" pitchFamily="34" charset="0"/>
            </a:endParaRPr>
          </a:p>
        </p:txBody>
      </p:sp>
      <p:sp>
        <p:nvSpPr>
          <p:cNvPr id="4" name="Slide Number Placeholder 3"/>
          <p:cNvSpPr>
            <a:spLocks noGrp="1"/>
          </p:cNvSpPr>
          <p:nvPr>
            <p:ph type="sldNum" sz="quarter" idx="12"/>
          </p:nvPr>
        </p:nvSpPr>
        <p:spPr/>
        <p:txBody>
          <a:bodyPr/>
          <a:lstStyle/>
          <a:p>
            <a:pPr>
              <a:defRPr/>
            </a:pPr>
            <a:fld id="{64D6B27D-99AF-4513-8DA7-96AA7D6EA821}" type="slidenum">
              <a:rPr lang="en-US" smtClean="0"/>
              <a:pPr>
                <a:defRPr/>
              </a:pPr>
              <a:t>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533400"/>
            <a:ext cx="8229600" cy="1295400"/>
          </a:xfrm>
        </p:spPr>
        <p:txBody>
          <a:bodyPr anchor="t"/>
          <a:lstStyle/>
          <a:p>
            <a:pPr algn="ctr" eaLnBrk="1" hangingPunct="1"/>
            <a:r>
              <a:rPr lang="en-US" sz="4400" b="1" smtClean="0">
                <a:latin typeface="Times New Roman" pitchFamily="18" charset="0"/>
                <a:cs typeface="Times New Roman" pitchFamily="18" charset="0"/>
              </a:rPr>
              <a:t>Gas Compression</a:t>
            </a:r>
            <a:br>
              <a:rPr lang="en-US" sz="4400" b="1" smtClean="0">
                <a:latin typeface="Times New Roman" pitchFamily="18" charset="0"/>
                <a:cs typeface="Times New Roman" pitchFamily="18" charset="0"/>
              </a:rPr>
            </a:br>
            <a:r>
              <a:rPr lang="en-US" sz="2800" smtClean="0"/>
              <a:t> </a:t>
            </a:r>
            <a:r>
              <a:rPr lang="en-US" sz="2800" b="1" smtClean="0"/>
              <a:t>Compressor Selection and Rating</a:t>
            </a:r>
            <a:endParaRPr lang="en-US" sz="2800" b="1" smtClean="0">
              <a:latin typeface="Times New Roman" pitchFamily="18" charset="0"/>
              <a:cs typeface="Times New Roman" pitchFamily="18" charset="0"/>
            </a:endParaRPr>
          </a:p>
        </p:txBody>
      </p:sp>
      <p:sp>
        <p:nvSpPr>
          <p:cNvPr id="28" name="TextBox 27"/>
          <p:cNvSpPr txBox="1">
            <a:spLocks noChangeArrowheads="1"/>
          </p:cNvSpPr>
          <p:nvPr/>
        </p:nvSpPr>
        <p:spPr bwMode="auto">
          <a:xfrm>
            <a:off x="685800" y="2133600"/>
            <a:ext cx="8153400" cy="4524375"/>
          </a:xfrm>
          <a:prstGeom prst="rect">
            <a:avLst/>
          </a:prstGeom>
          <a:noFill/>
          <a:ln w="9525">
            <a:noFill/>
            <a:miter lim="800000"/>
            <a:headEnd/>
            <a:tailEnd/>
          </a:ln>
        </p:spPr>
        <p:txBody>
          <a:bodyPr>
            <a:spAutoFit/>
          </a:bodyPr>
          <a:lstStyle/>
          <a:p>
            <a:r>
              <a:rPr lang="en-US" sz="2400">
                <a:latin typeface="Times New Roman" pitchFamily="18" charset="0"/>
                <a:cs typeface="Times New Roman" pitchFamily="18" charset="0"/>
              </a:rPr>
              <a:t>A Gas engineer in the field is frequently required to determine the desired specifications of a new compressor station or selecting the operating point of an existing one. These specifications are:</a:t>
            </a:r>
          </a:p>
          <a:p>
            <a:endParaRPr lang="en-US" sz="2400">
              <a:latin typeface="Times New Roman" pitchFamily="18" charset="0"/>
              <a:cs typeface="Times New Roman" pitchFamily="18" charset="0"/>
            </a:endParaRPr>
          </a:p>
          <a:p>
            <a:r>
              <a:rPr lang="en-US" sz="2400">
                <a:latin typeface="Times New Roman" pitchFamily="18" charset="0"/>
                <a:cs typeface="Times New Roman" pitchFamily="18" charset="0"/>
              </a:rPr>
              <a:t>Type, number of stages, arrangements (parallel, series, inter and after coolers), driver, speed, efficiency, power and/or capacity of each stages or units, duty of coolers.</a:t>
            </a:r>
          </a:p>
          <a:p>
            <a:endParaRPr lang="en-US" sz="2400">
              <a:latin typeface="Times New Roman" pitchFamily="18" charset="0"/>
              <a:cs typeface="Times New Roman" pitchFamily="18" charset="0"/>
            </a:endParaRPr>
          </a:p>
          <a:p>
            <a:r>
              <a:rPr lang="en-US" sz="2400">
                <a:latin typeface="Times New Roman" pitchFamily="18" charset="0"/>
                <a:cs typeface="Times New Roman" pitchFamily="18" charset="0"/>
              </a:rPr>
              <a:t>For determining the above specifications, these parameters are required: Gas Composition(or specific gravity), inlet temperature and pressure, total pressure ratio and total gas flow rate. </a:t>
            </a:r>
          </a:p>
        </p:txBody>
      </p:sp>
      <p:sp>
        <p:nvSpPr>
          <p:cNvPr id="4" name="Slide Number Placeholder 3"/>
          <p:cNvSpPr>
            <a:spLocks noGrp="1"/>
          </p:cNvSpPr>
          <p:nvPr>
            <p:ph type="sldNum" sz="quarter" idx="12"/>
          </p:nvPr>
        </p:nvSpPr>
        <p:spPr/>
        <p:txBody>
          <a:bodyPr/>
          <a:lstStyle/>
          <a:p>
            <a:pPr>
              <a:defRPr/>
            </a:pPr>
            <a:fld id="{278DCCA1-42E3-4A4B-BF31-DE2A86E90D6A}" type="slidenum">
              <a:rPr lang="en-US" smtClean="0"/>
              <a:pPr>
                <a:defRPr/>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
                                            <p:txEl>
                                              <p:pRg st="0" end="0"/>
                                            </p:txEl>
                                          </p:spTgt>
                                        </p:tgtEl>
                                        <p:attrNameLst>
                                          <p:attrName>style.visibility</p:attrName>
                                        </p:attrNameLst>
                                      </p:cBhvr>
                                      <p:to>
                                        <p:strVal val="visible"/>
                                      </p:to>
                                    </p:set>
                                    <p:animEffect transition="in" filter="blinds(horizontal)">
                                      <p:cBhvr>
                                        <p:cTn id="7" dur="500"/>
                                        <p:tgtEl>
                                          <p:spTgt spid="2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8">
                                            <p:txEl>
                                              <p:pRg st="2" end="2"/>
                                            </p:txEl>
                                          </p:spTgt>
                                        </p:tgtEl>
                                        <p:attrNameLst>
                                          <p:attrName>style.visibility</p:attrName>
                                        </p:attrNameLst>
                                      </p:cBhvr>
                                      <p:to>
                                        <p:strVal val="visible"/>
                                      </p:to>
                                    </p:set>
                                    <p:animEffect transition="in" filter="blinds(horizontal)">
                                      <p:cBhvr>
                                        <p:cTn id="12" dur="500"/>
                                        <p:tgtEl>
                                          <p:spTgt spid="2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8">
                                            <p:txEl>
                                              <p:pRg st="4" end="4"/>
                                            </p:txEl>
                                          </p:spTgt>
                                        </p:tgtEl>
                                        <p:attrNameLst>
                                          <p:attrName>style.visibility</p:attrName>
                                        </p:attrNameLst>
                                      </p:cBhvr>
                                      <p:to>
                                        <p:strVal val="visible"/>
                                      </p:to>
                                    </p:set>
                                    <p:animEffect transition="in" filter="blinds(horizontal)">
                                      <p:cBhvr>
                                        <p:cTn id="17" dur="500"/>
                                        <p:tgtEl>
                                          <p:spTgt spid="2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a:xfrm>
            <a:off x="457200" y="533400"/>
            <a:ext cx="8229600" cy="1295400"/>
          </a:xfrm>
        </p:spPr>
        <p:txBody>
          <a:bodyPr anchor="t"/>
          <a:lstStyle/>
          <a:p>
            <a:pPr algn="ctr" eaLnBrk="1" hangingPunct="1"/>
            <a:r>
              <a:rPr lang="en-US" sz="4400" b="1" smtClean="0">
                <a:latin typeface="Times New Roman" pitchFamily="18" charset="0"/>
                <a:cs typeface="Times New Roman" pitchFamily="18" charset="0"/>
              </a:rPr>
              <a:t>Gas Compression</a:t>
            </a:r>
            <a:br>
              <a:rPr lang="en-US" sz="4400" b="1" smtClean="0">
                <a:latin typeface="Times New Roman" pitchFamily="18" charset="0"/>
                <a:cs typeface="Times New Roman" pitchFamily="18" charset="0"/>
              </a:rPr>
            </a:br>
            <a:r>
              <a:rPr lang="en-US" sz="2800" smtClean="0"/>
              <a:t> </a:t>
            </a:r>
            <a:r>
              <a:rPr lang="en-US" sz="2800" b="1" smtClean="0"/>
              <a:t>Compressor Head and Power</a:t>
            </a:r>
            <a:endParaRPr lang="en-US" sz="2800" b="1" smtClean="0">
              <a:latin typeface="Times New Roman" pitchFamily="18" charset="0"/>
              <a:cs typeface="Times New Roman" pitchFamily="18" charset="0"/>
            </a:endParaRPr>
          </a:p>
        </p:txBody>
      </p:sp>
      <p:sp>
        <p:nvSpPr>
          <p:cNvPr id="28" name="TextBox 27"/>
          <p:cNvSpPr txBox="1"/>
          <p:nvPr/>
        </p:nvSpPr>
        <p:spPr>
          <a:xfrm>
            <a:off x="685800" y="1905000"/>
            <a:ext cx="8153400" cy="2708275"/>
          </a:xfrm>
          <a:prstGeom prst="rect">
            <a:avLst/>
          </a:prstGeom>
          <a:noFill/>
        </p:spPr>
        <p:txBody>
          <a:bodyPr>
            <a:spAutoFit/>
          </a:bodyPr>
          <a:lstStyle/>
          <a:p>
            <a:pPr>
              <a:defRPr/>
            </a:pPr>
            <a:r>
              <a:rPr lang="en-US" sz="2400" dirty="0">
                <a:latin typeface="Times New Roman" pitchFamily="18" charset="0"/>
                <a:cs typeface="Times New Roman" pitchFamily="18" charset="0"/>
              </a:rPr>
              <a:t>There are three ways in which the thermodynamic calculations for compression can be carried out — by assuming:</a:t>
            </a:r>
          </a:p>
          <a:p>
            <a:pPr>
              <a:lnSpc>
                <a:spcPts val="2000"/>
              </a:lnSpc>
              <a:defRPr/>
            </a:pPr>
            <a:endParaRPr lang="en-US" sz="2400" dirty="0">
              <a:latin typeface="Times New Roman" pitchFamily="18" charset="0"/>
              <a:cs typeface="Times New Roman" pitchFamily="18" charset="0"/>
            </a:endParaRPr>
          </a:p>
          <a:p>
            <a:pPr marL="457200" indent="-457200">
              <a:defRPr/>
            </a:pPr>
            <a:r>
              <a:rPr lang="en-US" sz="2400" dirty="0">
                <a:latin typeface="Times New Roman" pitchFamily="18" charset="0"/>
                <a:cs typeface="Times New Roman" pitchFamily="18" charset="0"/>
              </a:rPr>
              <a:t>1. Isentropic process</a:t>
            </a:r>
            <a:r>
              <a:rPr lang="fr-FR" sz="2400" dirty="0">
                <a:latin typeface="Times New Roman" pitchFamily="18" charset="0"/>
                <a:cs typeface="Times New Roman" pitchFamily="18" charset="0"/>
              </a:rPr>
              <a:t>, </a:t>
            </a:r>
            <a:r>
              <a:rPr lang="fr-FR" sz="2400" i="1" dirty="0">
                <a:latin typeface="Times New Roman" pitchFamily="18" charset="0"/>
                <a:cs typeface="Times New Roman" pitchFamily="18" charset="0"/>
              </a:rPr>
              <a:t>PV</a:t>
            </a:r>
            <a:r>
              <a:rPr lang="fr-FR" sz="2400" i="1" baseline="30000" dirty="0">
                <a:latin typeface="Times New Roman" pitchFamily="18" charset="0"/>
                <a:cs typeface="Times New Roman" pitchFamily="18" charset="0"/>
              </a:rPr>
              <a:t> k</a:t>
            </a:r>
            <a:r>
              <a:rPr lang="fr-FR" sz="2400" i="1" dirty="0">
                <a:latin typeface="Times New Roman" pitchFamily="18" charset="0"/>
                <a:cs typeface="Times New Roman" pitchFamily="18" charset="0"/>
              </a:rPr>
              <a:t> </a:t>
            </a:r>
            <a:r>
              <a:rPr lang="fr-FR" sz="2400" dirty="0">
                <a:latin typeface="Times New Roman" pitchFamily="18" charset="0"/>
                <a:cs typeface="Times New Roman" pitchFamily="18" charset="0"/>
              </a:rPr>
              <a:t>= constant, </a:t>
            </a:r>
            <a:r>
              <a:rPr lang="fr-FR" sz="2400" i="1" dirty="0">
                <a:latin typeface="Times New Roman" pitchFamily="18" charset="0"/>
                <a:cs typeface="Times New Roman" pitchFamily="18" charset="0"/>
              </a:rPr>
              <a:t>k</a:t>
            </a:r>
            <a:r>
              <a:rPr lang="fr-FR" sz="2400" dirty="0">
                <a:latin typeface="Times New Roman" pitchFamily="18" charset="0"/>
                <a:cs typeface="Times New Roman" pitchFamily="18" charset="0"/>
              </a:rPr>
              <a:t> = </a:t>
            </a:r>
            <a:r>
              <a:rPr lang="fr-FR" sz="2400" dirty="0" err="1">
                <a:latin typeface="Times New Roman" pitchFamily="18" charset="0"/>
                <a:cs typeface="Times New Roman" pitchFamily="18" charset="0"/>
              </a:rPr>
              <a:t>isentropic</a:t>
            </a:r>
            <a:r>
              <a:rPr lang="fr-FR" sz="2400" dirty="0">
                <a:latin typeface="Times New Roman" pitchFamily="18" charset="0"/>
                <a:cs typeface="Times New Roman" pitchFamily="18" charset="0"/>
              </a:rPr>
              <a:t> factor</a:t>
            </a:r>
          </a:p>
          <a:p>
            <a:pPr marL="457200" indent="-457200">
              <a:lnSpc>
                <a:spcPts val="2000"/>
              </a:lnSpc>
              <a:defRPr/>
            </a:pPr>
            <a:endParaRPr lang="fr-FR" sz="2400" dirty="0">
              <a:latin typeface="Times New Roman" pitchFamily="18" charset="0"/>
              <a:cs typeface="Times New Roman" pitchFamily="18" charset="0"/>
            </a:endParaRPr>
          </a:p>
          <a:p>
            <a:pPr>
              <a:defRPr/>
            </a:pPr>
            <a:r>
              <a:rPr lang="en-US" sz="2400" dirty="0">
                <a:latin typeface="Times New Roman" pitchFamily="18" charset="0"/>
                <a:cs typeface="Times New Roman" pitchFamily="18" charset="0"/>
              </a:rPr>
              <a:t>2. </a:t>
            </a:r>
            <a:r>
              <a:rPr lang="en-US" sz="2400" dirty="0" err="1">
                <a:latin typeface="Times New Roman" pitchFamily="18" charset="0"/>
                <a:cs typeface="Times New Roman" pitchFamily="18" charset="0"/>
              </a:rPr>
              <a:t>Polytropic</a:t>
            </a:r>
            <a:r>
              <a:rPr lang="en-US" sz="2400" dirty="0">
                <a:latin typeface="Times New Roman" pitchFamily="18" charset="0"/>
                <a:cs typeface="Times New Roman" pitchFamily="18" charset="0"/>
              </a:rPr>
              <a:t> process, </a:t>
            </a:r>
            <a:r>
              <a:rPr lang="en-US" sz="2400" i="1" dirty="0">
                <a:latin typeface="Times New Roman" pitchFamily="18" charset="0"/>
                <a:cs typeface="Times New Roman" pitchFamily="18" charset="0"/>
              </a:rPr>
              <a:t>PV</a:t>
            </a:r>
            <a:r>
              <a:rPr lang="en-US" sz="2400" i="1" baseline="30000" dirty="0">
                <a:latin typeface="Times New Roman" pitchFamily="18" charset="0"/>
                <a:cs typeface="Times New Roman" pitchFamily="18" charset="0"/>
              </a:rPr>
              <a:t> n</a:t>
            </a:r>
            <a:r>
              <a:rPr lang="en-US" sz="2400" dirty="0">
                <a:latin typeface="Times New Roman" pitchFamily="18" charset="0"/>
                <a:cs typeface="Times New Roman" pitchFamily="18" charset="0"/>
              </a:rPr>
              <a:t> = constant, </a:t>
            </a:r>
            <a:r>
              <a:rPr lang="en-US" sz="2400" i="1" dirty="0">
                <a:latin typeface="Times New Roman" pitchFamily="18" charset="0"/>
                <a:cs typeface="Times New Roman" pitchFamily="18" charset="0"/>
              </a:rPr>
              <a:t>n</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polytropic</a:t>
            </a:r>
            <a:r>
              <a:rPr lang="en-US" sz="2400" dirty="0">
                <a:latin typeface="Times New Roman" pitchFamily="18" charset="0"/>
                <a:cs typeface="Times New Roman" pitchFamily="18" charset="0"/>
              </a:rPr>
              <a:t> factor</a:t>
            </a:r>
          </a:p>
          <a:p>
            <a:pPr>
              <a:lnSpc>
                <a:spcPts val="2000"/>
              </a:lnSpc>
              <a:defRPr/>
            </a:pPr>
            <a:endParaRPr lang="en-US" sz="2400" dirty="0">
              <a:latin typeface="Times New Roman" pitchFamily="18" charset="0"/>
              <a:cs typeface="Times New Roman" pitchFamily="18" charset="0"/>
            </a:endParaRPr>
          </a:p>
          <a:p>
            <a:pPr>
              <a:defRPr/>
            </a:pPr>
            <a:r>
              <a:rPr lang="en-US" sz="2400" dirty="0">
                <a:latin typeface="Times New Roman" pitchFamily="18" charset="0"/>
                <a:cs typeface="Times New Roman" pitchFamily="18" charset="0"/>
              </a:rPr>
              <a:t>3. Isothermal process, </a:t>
            </a:r>
            <a:r>
              <a:rPr lang="en-US" sz="2400" i="1" dirty="0">
                <a:latin typeface="Times New Roman" pitchFamily="18" charset="0"/>
                <a:cs typeface="Times New Roman" pitchFamily="18" charset="0"/>
              </a:rPr>
              <a:t>PV</a:t>
            </a:r>
            <a:r>
              <a:rPr lang="en-US" sz="2400" dirty="0">
                <a:latin typeface="Times New Roman" pitchFamily="18" charset="0"/>
                <a:cs typeface="Times New Roman" pitchFamily="18" charset="0"/>
              </a:rPr>
              <a:t> = constant</a:t>
            </a:r>
          </a:p>
        </p:txBody>
      </p:sp>
      <p:sp>
        <p:nvSpPr>
          <p:cNvPr id="4" name="Slide Number Placeholder 3"/>
          <p:cNvSpPr>
            <a:spLocks noGrp="1"/>
          </p:cNvSpPr>
          <p:nvPr>
            <p:ph type="sldNum" sz="quarter" idx="12"/>
          </p:nvPr>
        </p:nvSpPr>
        <p:spPr/>
        <p:txBody>
          <a:bodyPr/>
          <a:lstStyle/>
          <a:p>
            <a:pPr>
              <a:defRPr/>
            </a:pPr>
            <a:fld id="{33F49913-CC77-479C-A1ED-DF6FE1DAA84B}" type="slidenum">
              <a:rPr lang="en-US" smtClean="0"/>
              <a:pPr>
                <a:defRPr/>
              </a:pPr>
              <a:t>11</a:t>
            </a:fld>
            <a:endParaRPr lang="en-US"/>
          </a:p>
        </p:txBody>
      </p:sp>
      <p:graphicFrame>
        <p:nvGraphicFramePr>
          <p:cNvPr id="5" name="Object 2"/>
          <p:cNvGraphicFramePr>
            <a:graphicFrameLocks noChangeAspect="1"/>
          </p:cNvGraphicFramePr>
          <p:nvPr/>
        </p:nvGraphicFramePr>
        <p:xfrm>
          <a:off x="1905000" y="5257800"/>
          <a:ext cx="1946275" cy="839788"/>
        </p:xfrm>
        <a:graphic>
          <a:graphicData uri="http://schemas.openxmlformats.org/presentationml/2006/ole">
            <p:oleObj spid="_x0000_s1026" name="Equation" r:id="rId3" imgW="825480" imgH="355320" progId="Equation.3">
              <p:embed/>
            </p:oleObj>
          </a:graphicData>
        </a:graphic>
      </p:graphicFrame>
      <p:pic>
        <p:nvPicPr>
          <p:cNvPr id="38915"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5295900" y="4305300"/>
            <a:ext cx="3848100" cy="2552700"/>
          </a:xfrm>
          <a:prstGeom prst="rect">
            <a:avLst/>
          </a:prstGeom>
          <a:noFill/>
          <a:ln w="9525">
            <a:noFill/>
            <a:miter lim="800000"/>
            <a:headEnd/>
            <a:tailEnd/>
          </a:ln>
        </p:spPr>
      </p:pic>
      <p:sp>
        <p:nvSpPr>
          <p:cNvPr id="7" name="TextBox 6"/>
          <p:cNvSpPr txBox="1">
            <a:spLocks noChangeArrowheads="1"/>
          </p:cNvSpPr>
          <p:nvPr/>
        </p:nvSpPr>
        <p:spPr bwMode="auto">
          <a:xfrm>
            <a:off x="7254875" y="5029200"/>
            <a:ext cx="288925" cy="307975"/>
          </a:xfrm>
          <a:prstGeom prst="rect">
            <a:avLst/>
          </a:prstGeom>
          <a:noFill/>
          <a:ln w="9525">
            <a:noFill/>
            <a:miter lim="800000"/>
            <a:headEnd/>
            <a:tailEnd/>
          </a:ln>
        </p:spPr>
        <p:txBody>
          <a:bodyPr wrap="none">
            <a:spAutoFit/>
          </a:bodyPr>
          <a:lstStyle/>
          <a:p>
            <a:r>
              <a:rPr lang="en-US" sz="1400"/>
              <a:t>&gt;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
                                            <p:txEl>
                                              <p:pRg st="0" end="0"/>
                                            </p:txEl>
                                          </p:spTgt>
                                        </p:tgtEl>
                                        <p:attrNameLst>
                                          <p:attrName>style.visibility</p:attrName>
                                        </p:attrNameLst>
                                      </p:cBhvr>
                                      <p:to>
                                        <p:strVal val="visible"/>
                                      </p:to>
                                    </p:set>
                                    <p:animEffect transition="in" filter="blinds(horizontal)">
                                      <p:cBhvr>
                                        <p:cTn id="7" dur="500"/>
                                        <p:tgtEl>
                                          <p:spTgt spid="2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8">
                                            <p:txEl>
                                              <p:pRg st="2" end="2"/>
                                            </p:txEl>
                                          </p:spTgt>
                                        </p:tgtEl>
                                        <p:attrNameLst>
                                          <p:attrName>style.visibility</p:attrName>
                                        </p:attrNameLst>
                                      </p:cBhvr>
                                      <p:to>
                                        <p:strVal val="visible"/>
                                      </p:to>
                                    </p:set>
                                    <p:animEffect transition="in" filter="wipe(down)">
                                      <p:cBhvr>
                                        <p:cTn id="12" dur="500"/>
                                        <p:tgtEl>
                                          <p:spTgt spid="2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8">
                                            <p:txEl>
                                              <p:pRg st="4" end="4"/>
                                            </p:txEl>
                                          </p:spTgt>
                                        </p:tgtEl>
                                        <p:attrNameLst>
                                          <p:attrName>style.visibility</p:attrName>
                                        </p:attrNameLst>
                                      </p:cBhvr>
                                      <p:to>
                                        <p:strVal val="visible"/>
                                      </p:to>
                                    </p:set>
                                    <p:animEffect transition="in" filter="wipe(down)">
                                      <p:cBhvr>
                                        <p:cTn id="17" dur="500"/>
                                        <p:tgtEl>
                                          <p:spTgt spid="28">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8">
                                            <p:txEl>
                                              <p:pRg st="6" end="6"/>
                                            </p:txEl>
                                          </p:spTgt>
                                        </p:tgtEl>
                                        <p:attrNameLst>
                                          <p:attrName>style.visibility</p:attrName>
                                        </p:attrNameLst>
                                      </p:cBhvr>
                                      <p:to>
                                        <p:strVal val="visible"/>
                                      </p:to>
                                    </p:set>
                                    <p:animEffect transition="in" filter="blinds(horizontal)">
                                      <p:cBhvr>
                                        <p:cTn id="22" dur="500"/>
                                        <p:tgtEl>
                                          <p:spTgt spid="28">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38915"/>
                                        </p:tgtEl>
                                        <p:attrNameLst>
                                          <p:attrName>style.visibility</p:attrName>
                                        </p:attrNameLst>
                                      </p:cBhvr>
                                      <p:to>
                                        <p:strVal val="visible"/>
                                      </p:to>
                                    </p:set>
                                    <p:animEffect transition="in" filter="blinds(horizontal)">
                                      <p:cBhvr>
                                        <p:cTn id="31" dur="500"/>
                                        <p:tgtEl>
                                          <p:spTgt spid="38915"/>
                                        </p:tgtEl>
                                      </p:cBhvr>
                                    </p:animEffect>
                                  </p:childTnLst>
                                </p:cTn>
                              </p:par>
                              <p:par>
                                <p:cTn id="32" presetID="1" presetClass="entr" presetSubtype="0"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build="allAtOnce"/>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a:xfrm>
            <a:off x="2286000" y="5410200"/>
            <a:ext cx="4572000" cy="12192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55" name="Title 1"/>
          <p:cNvSpPr>
            <a:spLocks noGrp="1"/>
          </p:cNvSpPr>
          <p:nvPr>
            <p:ph type="title"/>
          </p:nvPr>
        </p:nvSpPr>
        <p:spPr>
          <a:xfrm>
            <a:off x="457200" y="533400"/>
            <a:ext cx="8229600" cy="1295400"/>
          </a:xfrm>
        </p:spPr>
        <p:txBody>
          <a:bodyPr anchor="t"/>
          <a:lstStyle/>
          <a:p>
            <a:pPr algn="ctr" eaLnBrk="1" hangingPunct="1"/>
            <a:r>
              <a:rPr lang="en-US" sz="4400" b="1" smtClean="0">
                <a:latin typeface="Times New Roman" pitchFamily="18" charset="0"/>
                <a:cs typeface="Times New Roman" pitchFamily="18" charset="0"/>
              </a:rPr>
              <a:t>Gas Compression</a:t>
            </a:r>
            <a:br>
              <a:rPr lang="en-US" sz="4400" b="1" smtClean="0">
                <a:latin typeface="Times New Roman" pitchFamily="18" charset="0"/>
                <a:cs typeface="Times New Roman" pitchFamily="18" charset="0"/>
              </a:rPr>
            </a:br>
            <a:r>
              <a:rPr lang="en-US" sz="2800" smtClean="0"/>
              <a:t> </a:t>
            </a:r>
            <a:r>
              <a:rPr lang="en-US" sz="2800" b="1" smtClean="0"/>
              <a:t>Compressor Head (Isothermal)</a:t>
            </a:r>
            <a:endParaRPr lang="en-US" sz="2800" b="1"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1EFDFC71-746B-483E-BCBF-A4010317F023}" type="slidenum">
              <a:rPr lang="en-US" smtClean="0"/>
              <a:pPr>
                <a:defRPr/>
              </a:pPr>
              <a:t>12</a:t>
            </a:fld>
            <a:endParaRPr lang="en-US"/>
          </a:p>
        </p:txBody>
      </p:sp>
      <p:graphicFrame>
        <p:nvGraphicFramePr>
          <p:cNvPr id="5" name="Object 2"/>
          <p:cNvGraphicFramePr>
            <a:graphicFrameLocks noChangeAspect="1"/>
          </p:cNvGraphicFramePr>
          <p:nvPr/>
        </p:nvGraphicFramePr>
        <p:xfrm>
          <a:off x="2108200" y="1958975"/>
          <a:ext cx="4775200" cy="784225"/>
        </p:xfrm>
        <a:graphic>
          <a:graphicData uri="http://schemas.openxmlformats.org/presentationml/2006/ole">
            <p:oleObj spid="_x0000_s2050" name="Equation" r:id="rId3" imgW="2400120" imgH="393480" progId="Equation.3">
              <p:embed/>
            </p:oleObj>
          </a:graphicData>
        </a:graphic>
      </p:graphicFrame>
      <p:graphicFrame>
        <p:nvGraphicFramePr>
          <p:cNvPr id="8" name="Object 3"/>
          <p:cNvGraphicFramePr>
            <a:graphicFrameLocks noChangeAspect="1"/>
          </p:cNvGraphicFramePr>
          <p:nvPr/>
        </p:nvGraphicFramePr>
        <p:xfrm>
          <a:off x="1344613" y="3048000"/>
          <a:ext cx="6497637" cy="901700"/>
        </p:xfrm>
        <a:graphic>
          <a:graphicData uri="http://schemas.openxmlformats.org/presentationml/2006/ole">
            <p:oleObj spid="_x0000_s2051" name="Equation" r:id="rId4" imgW="3111480" imgH="431640" progId="Equation.3">
              <p:embed/>
            </p:oleObj>
          </a:graphicData>
        </a:graphic>
      </p:graphicFrame>
      <p:graphicFrame>
        <p:nvGraphicFramePr>
          <p:cNvPr id="41988" name="Object 4"/>
          <p:cNvGraphicFramePr>
            <a:graphicFrameLocks noChangeAspect="1"/>
          </p:cNvGraphicFramePr>
          <p:nvPr/>
        </p:nvGraphicFramePr>
        <p:xfrm>
          <a:off x="2189163" y="4178300"/>
          <a:ext cx="4856162" cy="927100"/>
        </p:xfrm>
        <a:graphic>
          <a:graphicData uri="http://schemas.openxmlformats.org/presentationml/2006/ole">
            <p:oleObj spid="_x0000_s2052" name="Equation" r:id="rId5" imgW="2323800" imgH="444240" progId="Equation.3">
              <p:embed/>
            </p:oleObj>
          </a:graphicData>
        </a:graphic>
      </p:graphicFrame>
      <p:graphicFrame>
        <p:nvGraphicFramePr>
          <p:cNvPr id="41989" name="Object 5"/>
          <p:cNvGraphicFramePr>
            <a:graphicFrameLocks noChangeAspect="1"/>
          </p:cNvGraphicFramePr>
          <p:nvPr/>
        </p:nvGraphicFramePr>
        <p:xfrm>
          <a:off x="2327275" y="5522913"/>
          <a:ext cx="4454525" cy="1006475"/>
        </p:xfrm>
        <a:graphic>
          <a:graphicData uri="http://schemas.openxmlformats.org/presentationml/2006/ole">
            <p:oleObj spid="_x0000_s2053" name="Equation" r:id="rId6" imgW="2133360" imgH="4824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nodeType="clickEffect">
                                  <p:stCondLst>
                                    <p:cond delay="0"/>
                                  </p:stCondLst>
                                  <p:childTnLst>
                                    <p:set>
                                      <p:cBhvr>
                                        <p:cTn id="15" dur="1" fill="hold">
                                          <p:stCondLst>
                                            <p:cond delay="0"/>
                                          </p:stCondLst>
                                        </p:cTn>
                                        <p:tgtEl>
                                          <p:spTgt spid="41988"/>
                                        </p:tgtEl>
                                        <p:attrNameLst>
                                          <p:attrName>style.visibility</p:attrName>
                                        </p:attrNameLst>
                                      </p:cBhvr>
                                      <p:to>
                                        <p:strVal val="visible"/>
                                      </p:to>
                                    </p:set>
                                    <p:animEffect transition="in" filter="blinds(horizontal)">
                                      <p:cBhvr>
                                        <p:cTn id="16" dur="500"/>
                                        <p:tgtEl>
                                          <p:spTgt spid="41988"/>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41989"/>
                                        </p:tgtEl>
                                        <p:attrNameLst>
                                          <p:attrName>style.visibility</p:attrName>
                                        </p:attrNameLst>
                                      </p:cBhvr>
                                      <p:to>
                                        <p:strVal val="visible"/>
                                      </p:to>
                                    </p:set>
                                    <p:animEffect transition="in" filter="blinds(horizontal)">
                                      <p:cBhvr>
                                        <p:cTn id="21" dur="500"/>
                                        <p:tgtEl>
                                          <p:spTgt spid="41989"/>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blinds(horizontal)">
                                      <p:cBhvr>
                                        <p:cTn id="2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1828800" y="5486400"/>
            <a:ext cx="5257800" cy="12192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ounded Rectangle 10"/>
          <p:cNvSpPr/>
          <p:nvPr/>
        </p:nvSpPr>
        <p:spPr>
          <a:xfrm>
            <a:off x="1828800" y="4191000"/>
            <a:ext cx="5257800" cy="12192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80" name="Title 1"/>
          <p:cNvSpPr>
            <a:spLocks noGrp="1"/>
          </p:cNvSpPr>
          <p:nvPr>
            <p:ph type="title"/>
          </p:nvPr>
        </p:nvSpPr>
        <p:spPr>
          <a:xfrm>
            <a:off x="457200" y="533400"/>
            <a:ext cx="8229600" cy="1295400"/>
          </a:xfrm>
        </p:spPr>
        <p:txBody>
          <a:bodyPr anchor="t"/>
          <a:lstStyle/>
          <a:p>
            <a:pPr algn="ctr" eaLnBrk="1" hangingPunct="1"/>
            <a:r>
              <a:rPr lang="en-US" sz="4400" b="1" smtClean="0">
                <a:latin typeface="Times New Roman" pitchFamily="18" charset="0"/>
                <a:cs typeface="Times New Roman" pitchFamily="18" charset="0"/>
              </a:rPr>
              <a:t>Gas Compression</a:t>
            </a:r>
            <a:br>
              <a:rPr lang="en-US" sz="4400" b="1" smtClean="0">
                <a:latin typeface="Times New Roman" pitchFamily="18" charset="0"/>
                <a:cs typeface="Times New Roman" pitchFamily="18" charset="0"/>
              </a:rPr>
            </a:br>
            <a:r>
              <a:rPr lang="en-US" sz="2800" smtClean="0"/>
              <a:t> </a:t>
            </a:r>
            <a:r>
              <a:rPr lang="en-US" sz="2800" b="1" smtClean="0"/>
              <a:t>Compressor Head (Isentropic and Polytropic)</a:t>
            </a:r>
            <a:endParaRPr lang="en-US" sz="2800" b="1"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D2C4CB72-F8AB-463A-9910-41DACF46EE25}" type="slidenum">
              <a:rPr lang="en-US" smtClean="0"/>
              <a:pPr>
                <a:defRPr/>
              </a:pPr>
              <a:t>13</a:t>
            </a:fld>
            <a:endParaRPr lang="en-US"/>
          </a:p>
        </p:txBody>
      </p:sp>
      <p:graphicFrame>
        <p:nvGraphicFramePr>
          <p:cNvPr id="5" name="Object 2"/>
          <p:cNvGraphicFramePr>
            <a:graphicFrameLocks noChangeAspect="1"/>
          </p:cNvGraphicFramePr>
          <p:nvPr/>
        </p:nvGraphicFramePr>
        <p:xfrm>
          <a:off x="1447800" y="1884363"/>
          <a:ext cx="6037263" cy="935037"/>
        </p:xfrm>
        <a:graphic>
          <a:graphicData uri="http://schemas.openxmlformats.org/presentationml/2006/ole">
            <p:oleObj spid="_x0000_s3074" name="Equation" r:id="rId3" imgW="3035160" imgH="469800" progId="Equation.3">
              <p:embed/>
            </p:oleObj>
          </a:graphicData>
        </a:graphic>
      </p:graphicFrame>
      <p:graphicFrame>
        <p:nvGraphicFramePr>
          <p:cNvPr id="8" name="Object 3"/>
          <p:cNvGraphicFramePr>
            <a:graphicFrameLocks noChangeAspect="1"/>
          </p:cNvGraphicFramePr>
          <p:nvPr/>
        </p:nvGraphicFramePr>
        <p:xfrm>
          <a:off x="615950" y="2971800"/>
          <a:ext cx="7927975" cy="1060450"/>
        </p:xfrm>
        <a:graphic>
          <a:graphicData uri="http://schemas.openxmlformats.org/presentationml/2006/ole">
            <p:oleObj spid="_x0000_s3075" name="Equation" r:id="rId4" imgW="3797280" imgH="507960" progId="Equation.3">
              <p:embed/>
            </p:oleObj>
          </a:graphicData>
        </a:graphic>
      </p:graphicFrame>
      <p:graphicFrame>
        <p:nvGraphicFramePr>
          <p:cNvPr id="41989" name="Object 5"/>
          <p:cNvGraphicFramePr>
            <a:graphicFrameLocks noChangeAspect="1"/>
          </p:cNvGraphicFramePr>
          <p:nvPr/>
        </p:nvGraphicFramePr>
        <p:xfrm>
          <a:off x="1905000" y="4267200"/>
          <a:ext cx="5038725" cy="1006475"/>
        </p:xfrm>
        <a:graphic>
          <a:graphicData uri="http://schemas.openxmlformats.org/presentationml/2006/ole">
            <p:oleObj spid="_x0000_s3076" name="Equation" r:id="rId5" imgW="2412720" imgH="482400" progId="Equation.3">
              <p:embed/>
            </p:oleObj>
          </a:graphicData>
        </a:graphic>
      </p:graphicFrame>
      <p:graphicFrame>
        <p:nvGraphicFramePr>
          <p:cNvPr id="2" name="Object 5"/>
          <p:cNvGraphicFramePr>
            <a:graphicFrameLocks noChangeAspect="1"/>
          </p:cNvGraphicFramePr>
          <p:nvPr/>
        </p:nvGraphicFramePr>
        <p:xfrm>
          <a:off x="1917700" y="5638800"/>
          <a:ext cx="5011738" cy="1006475"/>
        </p:xfrm>
        <a:graphic>
          <a:graphicData uri="http://schemas.openxmlformats.org/presentationml/2006/ole">
            <p:oleObj spid="_x0000_s3077" name="Equation" r:id="rId6" imgW="2400120" imgH="4824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nodeType="clickEffect">
                                  <p:stCondLst>
                                    <p:cond delay="0"/>
                                  </p:stCondLst>
                                  <p:childTnLst>
                                    <p:set>
                                      <p:cBhvr>
                                        <p:cTn id="15" dur="1" fill="hold">
                                          <p:stCondLst>
                                            <p:cond delay="0"/>
                                          </p:stCondLst>
                                        </p:cTn>
                                        <p:tgtEl>
                                          <p:spTgt spid="41989"/>
                                        </p:tgtEl>
                                        <p:attrNameLst>
                                          <p:attrName>style.visibility</p:attrName>
                                        </p:attrNameLst>
                                      </p:cBhvr>
                                      <p:to>
                                        <p:strVal val="visible"/>
                                      </p:to>
                                    </p:set>
                                    <p:animEffect transition="in" filter="blinds(horizontal)">
                                      <p:cBhvr>
                                        <p:cTn id="16" dur="500"/>
                                        <p:tgtEl>
                                          <p:spTgt spid="41989"/>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blinds(horizontal)">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blinds(horizontal)">
                                      <p:cBhvr>
                                        <p:cTn id="26" dur="500"/>
                                        <p:tgtEl>
                                          <p:spTgt spid="2"/>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blinds(horizontal)">
                                      <p:cBhvr>
                                        <p:cTn id="3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Title 1"/>
          <p:cNvSpPr>
            <a:spLocks noGrp="1"/>
          </p:cNvSpPr>
          <p:nvPr>
            <p:ph type="title"/>
          </p:nvPr>
        </p:nvSpPr>
        <p:spPr>
          <a:xfrm>
            <a:off x="457200" y="533400"/>
            <a:ext cx="8229600" cy="1295400"/>
          </a:xfrm>
        </p:spPr>
        <p:txBody>
          <a:bodyPr anchor="t"/>
          <a:lstStyle/>
          <a:p>
            <a:pPr algn="ctr" eaLnBrk="1" hangingPunct="1"/>
            <a:r>
              <a:rPr lang="en-US" sz="4400" b="1" smtClean="0">
                <a:latin typeface="Times New Roman" pitchFamily="18" charset="0"/>
                <a:cs typeface="Times New Roman" pitchFamily="18" charset="0"/>
              </a:rPr>
              <a:t>Gas Compression</a:t>
            </a:r>
            <a:br>
              <a:rPr lang="en-US" sz="4400" b="1" smtClean="0">
                <a:latin typeface="Times New Roman" pitchFamily="18" charset="0"/>
                <a:cs typeface="Times New Roman" pitchFamily="18" charset="0"/>
              </a:rPr>
            </a:br>
            <a:r>
              <a:rPr lang="en-US" sz="2800" smtClean="0"/>
              <a:t> </a:t>
            </a:r>
            <a:r>
              <a:rPr lang="en-US" sz="2800" b="1" smtClean="0"/>
              <a:t>Compressor Horsepower </a:t>
            </a:r>
            <a:endParaRPr lang="en-US" sz="2800" b="1"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3B4543AA-929C-45F4-AD8D-D7B93784A535}" type="slidenum">
              <a:rPr lang="en-US" smtClean="0"/>
              <a:pPr>
                <a:defRPr/>
              </a:pPr>
              <a:t>14</a:t>
            </a:fld>
            <a:endParaRPr lang="en-US"/>
          </a:p>
        </p:txBody>
      </p:sp>
      <p:graphicFrame>
        <p:nvGraphicFramePr>
          <p:cNvPr id="5" name="Object 2"/>
          <p:cNvGraphicFramePr>
            <a:graphicFrameLocks noChangeAspect="1"/>
          </p:cNvGraphicFramePr>
          <p:nvPr/>
        </p:nvGraphicFramePr>
        <p:xfrm>
          <a:off x="1309688" y="1922463"/>
          <a:ext cx="6315075" cy="858837"/>
        </p:xfrm>
        <a:graphic>
          <a:graphicData uri="http://schemas.openxmlformats.org/presentationml/2006/ole">
            <p:oleObj spid="_x0000_s4098" name="Equation" r:id="rId3" imgW="3174840" imgH="431640" progId="Equation.3">
              <p:embed/>
            </p:oleObj>
          </a:graphicData>
        </a:graphic>
      </p:graphicFrame>
      <p:graphicFrame>
        <p:nvGraphicFramePr>
          <p:cNvPr id="8" name="Object 3"/>
          <p:cNvGraphicFramePr>
            <a:graphicFrameLocks noChangeAspect="1"/>
          </p:cNvGraphicFramePr>
          <p:nvPr/>
        </p:nvGraphicFramePr>
        <p:xfrm>
          <a:off x="838200" y="3173413"/>
          <a:ext cx="7424738" cy="1855787"/>
        </p:xfrm>
        <a:graphic>
          <a:graphicData uri="http://schemas.openxmlformats.org/presentationml/2006/ole">
            <p:oleObj spid="_x0000_s4099" name="Equation" r:id="rId4" imgW="3555720" imgH="888840" progId="Equation.3">
              <p:embed/>
            </p:oleObj>
          </a:graphicData>
        </a:graphic>
      </p:graphicFrame>
      <p:graphicFrame>
        <p:nvGraphicFramePr>
          <p:cNvPr id="41989" name="Object 5"/>
          <p:cNvGraphicFramePr>
            <a:graphicFrameLocks noChangeAspect="1"/>
          </p:cNvGraphicFramePr>
          <p:nvPr/>
        </p:nvGraphicFramePr>
        <p:xfrm>
          <a:off x="455613" y="5348288"/>
          <a:ext cx="8088312" cy="900112"/>
        </p:xfrm>
        <a:graphic>
          <a:graphicData uri="http://schemas.openxmlformats.org/presentationml/2006/ole">
            <p:oleObj spid="_x0000_s4100" name="Equation" r:id="rId5" imgW="3873240" imgH="43164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nodeType="clickEffect">
                                  <p:stCondLst>
                                    <p:cond delay="0"/>
                                  </p:stCondLst>
                                  <p:childTnLst>
                                    <p:set>
                                      <p:cBhvr>
                                        <p:cTn id="15" dur="1" fill="hold">
                                          <p:stCondLst>
                                            <p:cond delay="0"/>
                                          </p:stCondLst>
                                        </p:cTn>
                                        <p:tgtEl>
                                          <p:spTgt spid="41989"/>
                                        </p:tgtEl>
                                        <p:attrNameLst>
                                          <p:attrName>style.visibility</p:attrName>
                                        </p:attrNameLst>
                                      </p:cBhvr>
                                      <p:to>
                                        <p:strVal val="visible"/>
                                      </p:to>
                                    </p:set>
                                    <p:animEffect transition="in" filter="blinds(horizontal)">
                                      <p:cBhvr>
                                        <p:cTn id="16" dur="500"/>
                                        <p:tgtEl>
                                          <p:spTgt spid="419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Title 1"/>
          <p:cNvSpPr>
            <a:spLocks noGrp="1"/>
          </p:cNvSpPr>
          <p:nvPr>
            <p:ph type="title"/>
          </p:nvPr>
        </p:nvSpPr>
        <p:spPr>
          <a:xfrm>
            <a:off x="457200" y="533400"/>
            <a:ext cx="8229600" cy="1295400"/>
          </a:xfrm>
        </p:spPr>
        <p:txBody>
          <a:bodyPr anchor="t"/>
          <a:lstStyle/>
          <a:p>
            <a:pPr algn="ctr" eaLnBrk="1" hangingPunct="1"/>
            <a:r>
              <a:rPr lang="en-US" sz="4400" b="1" smtClean="0">
                <a:latin typeface="Times New Roman" pitchFamily="18" charset="0"/>
                <a:cs typeface="Times New Roman" pitchFamily="18" charset="0"/>
              </a:rPr>
              <a:t>Gas Compression</a:t>
            </a:r>
            <a:br>
              <a:rPr lang="en-US" sz="4400" b="1" smtClean="0">
                <a:latin typeface="Times New Roman" pitchFamily="18" charset="0"/>
                <a:cs typeface="Times New Roman" pitchFamily="18" charset="0"/>
              </a:rPr>
            </a:br>
            <a:r>
              <a:rPr lang="en-US" sz="2800" smtClean="0"/>
              <a:t> </a:t>
            </a:r>
            <a:r>
              <a:rPr lang="en-US" sz="2800" b="1" smtClean="0">
                <a:latin typeface="Times New Roman" pitchFamily="18" charset="0"/>
                <a:cs typeface="Times New Roman" pitchFamily="18" charset="0"/>
              </a:rPr>
              <a:t>Gas Horsepower</a:t>
            </a:r>
            <a:r>
              <a:rPr lang="en-US" sz="2800" b="1" smtClean="0"/>
              <a:t> </a:t>
            </a:r>
            <a:endParaRPr lang="en-US" sz="2800" b="1"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567ED374-0E94-4588-B55D-6F837B37C451}" type="slidenum">
              <a:rPr lang="en-US" smtClean="0"/>
              <a:pPr>
                <a:defRPr/>
              </a:pPr>
              <a:t>15</a:t>
            </a:fld>
            <a:endParaRPr lang="en-US"/>
          </a:p>
        </p:txBody>
      </p:sp>
      <p:graphicFrame>
        <p:nvGraphicFramePr>
          <p:cNvPr id="5" name="Object 2"/>
          <p:cNvGraphicFramePr>
            <a:graphicFrameLocks noChangeAspect="1"/>
          </p:cNvGraphicFramePr>
          <p:nvPr/>
        </p:nvGraphicFramePr>
        <p:xfrm>
          <a:off x="1447800" y="1905000"/>
          <a:ext cx="6191250" cy="1365250"/>
        </p:xfrm>
        <a:graphic>
          <a:graphicData uri="http://schemas.openxmlformats.org/presentationml/2006/ole">
            <p:oleObj spid="_x0000_s5122" name="Equation" r:id="rId3" imgW="3111480" imgH="685800" progId="Equation.3">
              <p:embed/>
            </p:oleObj>
          </a:graphicData>
        </a:graphic>
      </p:graphicFrame>
      <p:graphicFrame>
        <p:nvGraphicFramePr>
          <p:cNvPr id="41988" name="Object 4"/>
          <p:cNvGraphicFramePr>
            <a:graphicFrameLocks noChangeAspect="1"/>
          </p:cNvGraphicFramePr>
          <p:nvPr/>
        </p:nvGraphicFramePr>
        <p:xfrm>
          <a:off x="1981200" y="3505200"/>
          <a:ext cx="5175250" cy="503238"/>
        </p:xfrm>
        <a:graphic>
          <a:graphicData uri="http://schemas.openxmlformats.org/presentationml/2006/ole">
            <p:oleObj spid="_x0000_s5123" name="Equation" r:id="rId4" imgW="2476440" imgH="241200" progId="Equation.3">
              <p:embed/>
            </p:oleObj>
          </a:graphicData>
        </a:graphic>
      </p:graphicFrame>
      <p:graphicFrame>
        <p:nvGraphicFramePr>
          <p:cNvPr id="2" name="Object 5"/>
          <p:cNvGraphicFramePr>
            <a:graphicFrameLocks noChangeAspect="1"/>
          </p:cNvGraphicFramePr>
          <p:nvPr/>
        </p:nvGraphicFramePr>
        <p:xfrm>
          <a:off x="1066800" y="4343400"/>
          <a:ext cx="7000875" cy="2274888"/>
        </p:xfrm>
        <a:graphic>
          <a:graphicData uri="http://schemas.openxmlformats.org/presentationml/2006/ole">
            <p:oleObj spid="_x0000_s5124" name="Equation" r:id="rId5" imgW="3352680" imgH="109188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41988"/>
                                        </p:tgtEl>
                                        <p:attrNameLst>
                                          <p:attrName>style.visibility</p:attrName>
                                        </p:attrNameLst>
                                      </p:cBhvr>
                                      <p:to>
                                        <p:strVal val="visible"/>
                                      </p:to>
                                    </p:set>
                                    <p:animEffect transition="in" filter="blinds(horizontal)">
                                      <p:cBhvr>
                                        <p:cTn id="11" dur="500"/>
                                        <p:tgtEl>
                                          <p:spTgt spid="41988"/>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blinds(horizontal)">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4038600" y="3505200"/>
            <a:ext cx="2286000" cy="16764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150" name="Title 1"/>
          <p:cNvSpPr>
            <a:spLocks noGrp="1"/>
          </p:cNvSpPr>
          <p:nvPr>
            <p:ph type="title"/>
          </p:nvPr>
        </p:nvSpPr>
        <p:spPr>
          <a:xfrm>
            <a:off x="457200" y="533400"/>
            <a:ext cx="8229600" cy="1295400"/>
          </a:xfrm>
        </p:spPr>
        <p:txBody>
          <a:bodyPr anchor="t"/>
          <a:lstStyle/>
          <a:p>
            <a:pPr algn="ctr" eaLnBrk="1" hangingPunct="1"/>
            <a:r>
              <a:rPr lang="en-US" sz="4400" b="1" smtClean="0">
                <a:latin typeface="Times New Roman" pitchFamily="18" charset="0"/>
                <a:cs typeface="Times New Roman" pitchFamily="18" charset="0"/>
              </a:rPr>
              <a:t>Gas Compression</a:t>
            </a:r>
            <a:br>
              <a:rPr lang="en-US" sz="4400" b="1" smtClean="0">
                <a:latin typeface="Times New Roman" pitchFamily="18" charset="0"/>
                <a:cs typeface="Times New Roman" pitchFamily="18" charset="0"/>
              </a:rPr>
            </a:br>
            <a:r>
              <a:rPr lang="en-US" sz="2800" smtClean="0"/>
              <a:t> </a:t>
            </a:r>
            <a:r>
              <a:rPr lang="en-US" sz="2800" b="1" smtClean="0">
                <a:latin typeface="Times New Roman" pitchFamily="18" charset="0"/>
                <a:cs typeface="Times New Roman" pitchFamily="18" charset="0"/>
              </a:rPr>
              <a:t>Isentropic and Polytropic Efficiency</a:t>
            </a:r>
            <a:r>
              <a:rPr lang="en-US" sz="2800" b="1" smtClean="0"/>
              <a:t> </a:t>
            </a:r>
            <a:endParaRPr lang="en-US" sz="2800" b="1"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96E783EF-2802-46D8-B8F1-6B305DABE83C}" type="slidenum">
              <a:rPr lang="en-US" smtClean="0"/>
              <a:pPr>
                <a:defRPr/>
              </a:pPr>
              <a:t>16</a:t>
            </a:fld>
            <a:endParaRPr lang="en-US"/>
          </a:p>
        </p:txBody>
      </p:sp>
      <p:graphicFrame>
        <p:nvGraphicFramePr>
          <p:cNvPr id="2" name="Object 5"/>
          <p:cNvGraphicFramePr>
            <a:graphicFrameLocks noChangeAspect="1"/>
          </p:cNvGraphicFramePr>
          <p:nvPr/>
        </p:nvGraphicFramePr>
        <p:xfrm>
          <a:off x="1600200" y="1981200"/>
          <a:ext cx="5861050" cy="1004888"/>
        </p:xfrm>
        <a:graphic>
          <a:graphicData uri="http://schemas.openxmlformats.org/presentationml/2006/ole">
            <p:oleObj spid="_x0000_s6146" name="Equation" r:id="rId3" imgW="2806560" imgH="482400" progId="Equation.3">
              <p:embed/>
            </p:oleObj>
          </a:graphicData>
        </a:graphic>
      </p:graphicFrame>
      <p:graphicFrame>
        <p:nvGraphicFramePr>
          <p:cNvPr id="7" name="Object 5"/>
          <p:cNvGraphicFramePr>
            <a:graphicFrameLocks noChangeAspect="1"/>
          </p:cNvGraphicFramePr>
          <p:nvPr/>
        </p:nvGraphicFramePr>
        <p:xfrm>
          <a:off x="1676400" y="3581400"/>
          <a:ext cx="4505325" cy="1447800"/>
        </p:xfrm>
        <a:graphic>
          <a:graphicData uri="http://schemas.openxmlformats.org/presentationml/2006/ole">
            <p:oleObj spid="_x0000_s6147" name="Equation" r:id="rId4" imgW="2057400" imgH="660240" progId="Equation.3">
              <p:embed/>
            </p:oleObj>
          </a:graphicData>
        </a:graphic>
      </p:graphicFrame>
      <p:cxnSp>
        <p:nvCxnSpPr>
          <p:cNvPr id="10" name="Straight Arrow Connector 9"/>
          <p:cNvCxnSpPr>
            <a:stCxn id="8" idx="3"/>
          </p:cNvCxnSpPr>
          <p:nvPr/>
        </p:nvCxnSpPr>
        <p:spPr>
          <a:xfrm flipV="1">
            <a:off x="6324600" y="3886200"/>
            <a:ext cx="609600" cy="4572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a:spLocks noChangeArrowheads="1"/>
          </p:cNvSpPr>
          <p:nvPr/>
        </p:nvSpPr>
        <p:spPr bwMode="auto">
          <a:xfrm>
            <a:off x="6934200" y="3505200"/>
            <a:ext cx="1338263" cy="400050"/>
          </a:xfrm>
          <a:prstGeom prst="rect">
            <a:avLst/>
          </a:prstGeom>
          <a:noFill/>
          <a:ln w="9525">
            <a:noFill/>
            <a:miter lim="800000"/>
            <a:headEnd/>
            <a:tailEnd/>
          </a:ln>
        </p:spPr>
        <p:txBody>
          <a:bodyPr wrap="none">
            <a:spAutoFit/>
          </a:bodyPr>
          <a:lstStyle/>
          <a:p>
            <a:r>
              <a:rPr lang="en-US" sz="2000">
                <a:hlinkClick r:id="rId5" action="ppaction://hlinksldjump"/>
              </a:rPr>
              <a:t>Fig. 13-37</a:t>
            </a:r>
            <a:endParaRPr lang="en-US" sz="2000"/>
          </a:p>
        </p:txBody>
      </p:sp>
      <p:graphicFrame>
        <p:nvGraphicFramePr>
          <p:cNvPr id="12" name="Object 6"/>
          <p:cNvGraphicFramePr>
            <a:graphicFrameLocks noChangeAspect="1"/>
          </p:cNvGraphicFramePr>
          <p:nvPr/>
        </p:nvGraphicFramePr>
        <p:xfrm>
          <a:off x="71438" y="5486400"/>
          <a:ext cx="8959850" cy="939800"/>
        </p:xfrm>
        <a:graphic>
          <a:graphicData uri="http://schemas.openxmlformats.org/presentationml/2006/ole">
            <p:oleObj spid="_x0000_s6148" name="Equation" r:id="rId6" imgW="4724280" imgH="4950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down)">
                                      <p:cBhvr>
                                        <p:cTn id="22" dur="500"/>
                                        <p:tgtEl>
                                          <p:spTgt spid="10"/>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blinds(horizontal)">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left)">
                                      <p:cBhvr>
                                        <p:cTn id="3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2209800" y="5105400"/>
            <a:ext cx="5029200" cy="12954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173" name="Title 1"/>
          <p:cNvSpPr>
            <a:spLocks noGrp="1"/>
          </p:cNvSpPr>
          <p:nvPr>
            <p:ph type="title"/>
          </p:nvPr>
        </p:nvSpPr>
        <p:spPr>
          <a:xfrm>
            <a:off x="457200" y="533400"/>
            <a:ext cx="8229600" cy="1295400"/>
          </a:xfrm>
        </p:spPr>
        <p:txBody>
          <a:bodyPr anchor="t"/>
          <a:lstStyle/>
          <a:p>
            <a:pPr algn="ctr" eaLnBrk="1" hangingPunct="1"/>
            <a:r>
              <a:rPr lang="en-US" sz="4400" b="1" smtClean="0">
                <a:latin typeface="Times New Roman" pitchFamily="18" charset="0"/>
                <a:cs typeface="Times New Roman" pitchFamily="18" charset="0"/>
              </a:rPr>
              <a:t>Gas Compression</a:t>
            </a:r>
            <a:br>
              <a:rPr lang="en-US" sz="4400" b="1" smtClean="0">
                <a:latin typeface="Times New Roman" pitchFamily="18" charset="0"/>
                <a:cs typeface="Times New Roman" pitchFamily="18" charset="0"/>
              </a:rPr>
            </a:br>
            <a:r>
              <a:rPr lang="en-US" sz="2800" smtClean="0"/>
              <a:t> </a:t>
            </a:r>
            <a:r>
              <a:rPr lang="en-US" sz="2800" b="1" smtClean="0">
                <a:latin typeface="Times New Roman" pitchFamily="18" charset="0"/>
                <a:cs typeface="Times New Roman" pitchFamily="18" charset="0"/>
              </a:rPr>
              <a:t>Discharge Temperature </a:t>
            </a:r>
          </a:p>
        </p:txBody>
      </p:sp>
      <p:sp>
        <p:nvSpPr>
          <p:cNvPr id="4" name="Slide Number Placeholder 3"/>
          <p:cNvSpPr>
            <a:spLocks noGrp="1"/>
          </p:cNvSpPr>
          <p:nvPr>
            <p:ph type="sldNum" sz="quarter" idx="12"/>
          </p:nvPr>
        </p:nvSpPr>
        <p:spPr/>
        <p:txBody>
          <a:bodyPr/>
          <a:lstStyle/>
          <a:p>
            <a:pPr>
              <a:defRPr/>
            </a:pPr>
            <a:fld id="{234C4D4B-FAC5-4D3C-A906-F93972C9BD7E}" type="slidenum">
              <a:rPr lang="en-US" smtClean="0"/>
              <a:pPr>
                <a:defRPr/>
              </a:pPr>
              <a:t>17</a:t>
            </a:fld>
            <a:endParaRPr lang="en-US"/>
          </a:p>
        </p:txBody>
      </p:sp>
      <p:graphicFrame>
        <p:nvGraphicFramePr>
          <p:cNvPr id="2" name="Object 5"/>
          <p:cNvGraphicFramePr>
            <a:graphicFrameLocks noChangeAspect="1"/>
          </p:cNvGraphicFramePr>
          <p:nvPr/>
        </p:nvGraphicFramePr>
        <p:xfrm>
          <a:off x="1524000" y="2039938"/>
          <a:ext cx="6197600" cy="2760662"/>
        </p:xfrm>
        <a:graphic>
          <a:graphicData uri="http://schemas.openxmlformats.org/presentationml/2006/ole">
            <p:oleObj spid="_x0000_s7170" name="Equation" r:id="rId3" imgW="3073320" imgH="1371600" progId="Equation.3">
              <p:embed/>
            </p:oleObj>
          </a:graphicData>
        </a:graphic>
      </p:graphicFrame>
      <p:graphicFrame>
        <p:nvGraphicFramePr>
          <p:cNvPr id="13" name="Object 5"/>
          <p:cNvGraphicFramePr>
            <a:graphicFrameLocks noChangeAspect="1"/>
          </p:cNvGraphicFramePr>
          <p:nvPr/>
        </p:nvGraphicFramePr>
        <p:xfrm>
          <a:off x="2286000" y="5257800"/>
          <a:ext cx="4829175" cy="990600"/>
        </p:xfrm>
        <a:graphic>
          <a:graphicData uri="http://schemas.openxmlformats.org/presentationml/2006/ole">
            <p:oleObj spid="_x0000_s7171" name="Equation" r:id="rId4" imgW="2476440" imgH="50796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linds(horizontal)">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1235ED9-5033-479A-AB86-ED214413E3E6}" type="slidenum">
              <a:rPr lang="en-US" smtClean="0"/>
              <a:pPr>
                <a:defRPr/>
              </a:pPr>
              <a:t>18</a:t>
            </a:fld>
            <a:endParaRPr lang="en-US"/>
          </a:p>
        </p:txBody>
      </p:sp>
      <p:pic>
        <p:nvPicPr>
          <p:cNvPr id="22531"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0" y="879475"/>
            <a:ext cx="9086850" cy="5673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ounded Rectangle 31"/>
          <p:cNvSpPr/>
          <p:nvPr/>
        </p:nvSpPr>
        <p:spPr>
          <a:xfrm>
            <a:off x="4038600" y="4800600"/>
            <a:ext cx="990600" cy="3810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1" name="Rounded Rectangle 30"/>
          <p:cNvSpPr/>
          <p:nvPr/>
        </p:nvSpPr>
        <p:spPr>
          <a:xfrm>
            <a:off x="1524000" y="4800600"/>
            <a:ext cx="990600" cy="2286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316" name="Title 1"/>
          <p:cNvSpPr>
            <a:spLocks noGrp="1"/>
          </p:cNvSpPr>
          <p:nvPr>
            <p:ph type="title"/>
          </p:nvPr>
        </p:nvSpPr>
        <p:spPr>
          <a:xfrm>
            <a:off x="457200" y="533400"/>
            <a:ext cx="8229600" cy="1295400"/>
          </a:xfrm>
        </p:spPr>
        <p:txBody>
          <a:bodyPr anchor="t"/>
          <a:lstStyle/>
          <a:p>
            <a:pPr algn="ctr" eaLnBrk="1" hangingPunct="1"/>
            <a:r>
              <a:rPr lang="en-US" sz="4400" b="1" smtClean="0">
                <a:latin typeface="Times New Roman" pitchFamily="18" charset="0"/>
                <a:cs typeface="Times New Roman" pitchFamily="18" charset="0"/>
              </a:rPr>
              <a:t>Gas Compression</a:t>
            </a:r>
            <a:br>
              <a:rPr lang="en-US" sz="4400" b="1" smtClean="0">
                <a:latin typeface="Times New Roman" pitchFamily="18" charset="0"/>
                <a:cs typeface="Times New Roman" pitchFamily="18" charset="0"/>
              </a:rPr>
            </a:br>
            <a:r>
              <a:rPr lang="en-US" sz="2800" b="1" smtClean="0">
                <a:latin typeface="Times New Roman" pitchFamily="18" charset="0"/>
                <a:cs typeface="Times New Roman" pitchFamily="18" charset="0"/>
              </a:rPr>
              <a:t>Type of Compressors</a:t>
            </a:r>
          </a:p>
        </p:txBody>
      </p:sp>
      <p:sp>
        <p:nvSpPr>
          <p:cNvPr id="49" name="Slide Number Placeholder 48"/>
          <p:cNvSpPr>
            <a:spLocks noGrp="1"/>
          </p:cNvSpPr>
          <p:nvPr>
            <p:ph type="sldNum" sz="quarter" idx="12"/>
          </p:nvPr>
        </p:nvSpPr>
        <p:spPr/>
        <p:txBody>
          <a:bodyPr/>
          <a:lstStyle/>
          <a:p>
            <a:pPr>
              <a:defRPr/>
            </a:pPr>
            <a:fld id="{6483BC96-873A-4625-9527-C9E82324CB9B}" type="slidenum">
              <a:rPr lang="en-US" smtClean="0"/>
              <a:pPr>
                <a:defRPr/>
              </a:pPr>
              <a:t>2</a:t>
            </a:fld>
            <a:endParaRPr lang="en-US"/>
          </a:p>
        </p:txBody>
      </p:sp>
      <p:sp>
        <p:nvSpPr>
          <p:cNvPr id="28" name="TextBox 27"/>
          <p:cNvSpPr txBox="1">
            <a:spLocks noChangeArrowheads="1"/>
          </p:cNvSpPr>
          <p:nvPr/>
        </p:nvSpPr>
        <p:spPr bwMode="auto">
          <a:xfrm>
            <a:off x="685800" y="2286000"/>
            <a:ext cx="7516813" cy="830263"/>
          </a:xfrm>
          <a:prstGeom prst="rect">
            <a:avLst/>
          </a:prstGeom>
          <a:noFill/>
          <a:ln w="9525">
            <a:noFill/>
            <a:miter lim="800000"/>
            <a:headEnd/>
            <a:tailEnd/>
          </a:ln>
        </p:spPr>
        <p:txBody>
          <a:bodyPr wrap="none">
            <a:spAutoFit/>
          </a:bodyPr>
          <a:lstStyle/>
          <a:p>
            <a:r>
              <a:rPr lang="en-US" sz="2400">
                <a:latin typeface="Times New Roman" pitchFamily="18" charset="0"/>
                <a:cs typeface="Times New Roman" pitchFamily="18" charset="0"/>
              </a:rPr>
              <a:t>Depending on application, compressors are manufactured</a:t>
            </a:r>
          </a:p>
          <a:p>
            <a:r>
              <a:rPr lang="en-US" sz="2400">
                <a:latin typeface="Times New Roman" pitchFamily="18" charset="0"/>
                <a:cs typeface="Times New Roman" pitchFamily="18" charset="0"/>
              </a:rPr>
              <a:t>as positive-displacement, dynamic, or thermal type:</a:t>
            </a:r>
          </a:p>
        </p:txBody>
      </p:sp>
      <p:pic>
        <p:nvPicPr>
          <p:cNvPr id="1053" name="Picture 29"/>
          <p:cNvPicPr>
            <a:picLocks noChangeAspect="1" noChangeArrowheads="1"/>
          </p:cNvPicPr>
          <p:nvPr/>
        </p:nvPicPr>
        <p:blipFill>
          <a:blip r:embed="rId2">
            <a:clrChange>
              <a:clrFrom>
                <a:srgbClr val="FFFFFF"/>
              </a:clrFrom>
              <a:clrTo>
                <a:srgbClr val="FFFFFF">
                  <a:alpha val="0"/>
                </a:srgbClr>
              </a:clrTo>
            </a:clrChange>
          </a:blip>
          <a:srcRect l="2020" t="6026" r="4041" b="3758"/>
          <a:stretch>
            <a:fillRect/>
          </a:stretch>
        </p:blipFill>
        <p:spPr bwMode="auto">
          <a:xfrm>
            <a:off x="914400" y="3200400"/>
            <a:ext cx="7086600" cy="3657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blinds(horizontal)">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53"/>
                                        </p:tgtEl>
                                        <p:attrNameLst>
                                          <p:attrName>style.visibility</p:attrName>
                                        </p:attrNameLst>
                                      </p:cBhvr>
                                      <p:to>
                                        <p:strVal val="visible"/>
                                      </p:to>
                                    </p:set>
                                    <p:animEffect transition="in" filter="blinds(horizontal)">
                                      <p:cBhvr>
                                        <p:cTn id="12" dur="500"/>
                                        <p:tgtEl>
                                          <p:spTgt spid="105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blinds(horizontal)">
                                      <p:cBhvr>
                                        <p:cTn id="17" dur="500"/>
                                        <p:tgtEl>
                                          <p:spTgt spid="31"/>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32"/>
                                        </p:tgtEl>
                                        <p:attrNameLst>
                                          <p:attrName>style.visibility</p:attrName>
                                        </p:attrNameLst>
                                      </p:cBhvr>
                                      <p:to>
                                        <p:strVal val="visible"/>
                                      </p:to>
                                    </p:set>
                                    <p:animEffect transition="in" filter="blinds(horizontal)">
                                      <p:cBhvr>
                                        <p:cTn id="20"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1" grpId="0" animBg="1"/>
      <p:bldP spid="2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533400"/>
            <a:ext cx="8229600" cy="1295400"/>
          </a:xfrm>
        </p:spPr>
        <p:txBody>
          <a:bodyPr anchor="t"/>
          <a:lstStyle/>
          <a:p>
            <a:pPr algn="ctr" eaLnBrk="1" hangingPunct="1"/>
            <a:r>
              <a:rPr lang="en-US" sz="4400" b="1" smtClean="0">
                <a:latin typeface="Times New Roman" pitchFamily="18" charset="0"/>
                <a:cs typeface="Times New Roman" pitchFamily="18" charset="0"/>
              </a:rPr>
              <a:t>Gas Compression</a:t>
            </a:r>
            <a:br>
              <a:rPr lang="en-US" sz="4400" b="1" smtClean="0">
                <a:latin typeface="Times New Roman" pitchFamily="18" charset="0"/>
                <a:cs typeface="Times New Roman" pitchFamily="18" charset="0"/>
              </a:rPr>
            </a:br>
            <a:r>
              <a:rPr lang="en-US" sz="2800" b="1" smtClean="0">
                <a:latin typeface="Times New Roman" pitchFamily="18" charset="0"/>
                <a:cs typeface="Times New Roman" pitchFamily="18" charset="0"/>
              </a:rPr>
              <a:t>Reciprocating Compressors</a:t>
            </a:r>
          </a:p>
        </p:txBody>
      </p:sp>
      <p:sp>
        <p:nvSpPr>
          <p:cNvPr id="28" name="TextBox 27"/>
          <p:cNvSpPr txBox="1">
            <a:spLocks noChangeArrowheads="1"/>
          </p:cNvSpPr>
          <p:nvPr/>
        </p:nvSpPr>
        <p:spPr bwMode="auto">
          <a:xfrm>
            <a:off x="609600" y="2133600"/>
            <a:ext cx="8153400" cy="1570038"/>
          </a:xfrm>
          <a:prstGeom prst="rect">
            <a:avLst/>
          </a:prstGeom>
          <a:noFill/>
          <a:ln w="9525">
            <a:noFill/>
            <a:miter lim="800000"/>
            <a:headEnd/>
            <a:tailEnd/>
          </a:ln>
        </p:spPr>
        <p:txBody>
          <a:bodyPr>
            <a:spAutoFit/>
          </a:bodyPr>
          <a:lstStyle/>
          <a:p>
            <a:r>
              <a:rPr lang="en-US" sz="2400">
                <a:latin typeface="Times New Roman" pitchFamily="18" charset="0"/>
                <a:cs typeface="Times New Roman" pitchFamily="18" charset="0"/>
              </a:rPr>
              <a:t>The reciprocating compressor consists of one or more cylinders</a:t>
            </a:r>
          </a:p>
          <a:p>
            <a:r>
              <a:rPr lang="en-US" sz="2400">
                <a:latin typeface="Times New Roman" pitchFamily="18" charset="0"/>
                <a:cs typeface="Times New Roman" pitchFamily="18" charset="0"/>
              </a:rPr>
              <a:t>each with a piston or plunger that moves back and forth,</a:t>
            </a:r>
          </a:p>
          <a:p>
            <a:r>
              <a:rPr lang="en-US" sz="2400">
                <a:latin typeface="Times New Roman" pitchFamily="18" charset="0"/>
                <a:cs typeface="Times New Roman" pitchFamily="18" charset="0"/>
              </a:rPr>
              <a:t>displacing a positive volume with each stroke. They are single-acting or double-acting:</a:t>
            </a:r>
          </a:p>
        </p:txBody>
      </p:sp>
      <p:pic>
        <p:nvPicPr>
          <p:cNvPr id="35843"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953000" y="5029200"/>
            <a:ext cx="3505200" cy="1117600"/>
          </a:xfrm>
          <a:prstGeom prst="rect">
            <a:avLst/>
          </a:prstGeom>
          <a:noFill/>
          <a:ln w="9525">
            <a:noFill/>
            <a:miter lim="800000"/>
            <a:headEnd/>
            <a:tailEnd/>
          </a:ln>
        </p:spPr>
      </p:pic>
      <p:pic>
        <p:nvPicPr>
          <p:cNvPr id="35844" name="Picture 4"/>
          <p:cNvPicPr>
            <a:picLocks noChangeAspect="1" noChangeArrowheads="1"/>
          </p:cNvPicPr>
          <p:nvPr/>
        </p:nvPicPr>
        <p:blipFill>
          <a:blip r:embed="rId3">
            <a:clrChange>
              <a:clrFrom>
                <a:srgbClr val="FFFFFF"/>
              </a:clrFrom>
              <a:clrTo>
                <a:srgbClr val="FFFFFF">
                  <a:alpha val="0"/>
                </a:srgbClr>
              </a:clrTo>
            </a:clrChange>
          </a:blip>
          <a:srcRect l="8217" b="16800"/>
          <a:stretch>
            <a:fillRect/>
          </a:stretch>
        </p:blipFill>
        <p:spPr bwMode="auto">
          <a:xfrm>
            <a:off x="1143000" y="4953000"/>
            <a:ext cx="2552700" cy="990600"/>
          </a:xfrm>
          <a:prstGeom prst="rect">
            <a:avLst/>
          </a:prstGeom>
          <a:noFill/>
          <a:ln w="9525">
            <a:noFill/>
            <a:miter lim="800000"/>
            <a:headEnd/>
            <a:tailEnd/>
          </a:ln>
        </p:spPr>
      </p:pic>
      <p:sp>
        <p:nvSpPr>
          <p:cNvPr id="11" name="TextBox 10"/>
          <p:cNvSpPr txBox="1">
            <a:spLocks noChangeArrowheads="1"/>
          </p:cNvSpPr>
          <p:nvPr/>
        </p:nvSpPr>
        <p:spPr bwMode="auto">
          <a:xfrm>
            <a:off x="1905000" y="6172200"/>
            <a:ext cx="1517650" cy="369888"/>
          </a:xfrm>
          <a:prstGeom prst="rect">
            <a:avLst/>
          </a:prstGeom>
          <a:noFill/>
          <a:ln w="9525">
            <a:noFill/>
            <a:miter lim="800000"/>
            <a:headEnd/>
            <a:tailEnd/>
          </a:ln>
        </p:spPr>
        <p:txBody>
          <a:bodyPr wrap="none">
            <a:spAutoFit/>
          </a:bodyPr>
          <a:lstStyle/>
          <a:p>
            <a:r>
              <a:rPr lang="en-US"/>
              <a:t>Single-acting</a:t>
            </a:r>
          </a:p>
        </p:txBody>
      </p:sp>
      <p:sp>
        <p:nvSpPr>
          <p:cNvPr id="14" name="TextBox 13"/>
          <p:cNvSpPr txBox="1">
            <a:spLocks noChangeArrowheads="1"/>
          </p:cNvSpPr>
          <p:nvPr/>
        </p:nvSpPr>
        <p:spPr bwMode="auto">
          <a:xfrm>
            <a:off x="5867400" y="6172200"/>
            <a:ext cx="1608138" cy="369888"/>
          </a:xfrm>
          <a:prstGeom prst="rect">
            <a:avLst/>
          </a:prstGeom>
          <a:noFill/>
          <a:ln w="9525">
            <a:noFill/>
            <a:miter lim="800000"/>
            <a:headEnd/>
            <a:tailEnd/>
          </a:ln>
        </p:spPr>
        <p:txBody>
          <a:bodyPr wrap="none">
            <a:spAutoFit/>
          </a:bodyPr>
          <a:lstStyle/>
          <a:p>
            <a:r>
              <a:rPr lang="en-US"/>
              <a:t>Double-acting</a:t>
            </a:r>
          </a:p>
        </p:txBody>
      </p:sp>
      <p:sp>
        <p:nvSpPr>
          <p:cNvPr id="15" name="TextBox 14"/>
          <p:cNvSpPr txBox="1">
            <a:spLocks noChangeArrowheads="1"/>
          </p:cNvSpPr>
          <p:nvPr/>
        </p:nvSpPr>
        <p:spPr bwMode="auto">
          <a:xfrm>
            <a:off x="3048000" y="5867400"/>
            <a:ext cx="1671638" cy="292100"/>
          </a:xfrm>
          <a:prstGeom prst="rect">
            <a:avLst/>
          </a:prstGeom>
          <a:noFill/>
          <a:ln w="9525">
            <a:noFill/>
            <a:miter lim="800000"/>
            <a:headEnd/>
            <a:tailEnd/>
          </a:ln>
        </p:spPr>
        <p:txBody>
          <a:bodyPr wrap="none">
            <a:spAutoFit/>
          </a:bodyPr>
          <a:lstStyle/>
          <a:p>
            <a:r>
              <a:rPr lang="en-US" sz="1300" b="1">
                <a:latin typeface="Times New Roman" pitchFamily="18" charset="0"/>
                <a:cs typeface="Times New Roman" pitchFamily="18" charset="0"/>
              </a:rPr>
              <a:t>A</a:t>
            </a:r>
            <a:r>
              <a:rPr lang="en-US" sz="1300" b="1" baseline="-25000">
                <a:latin typeface="Times New Roman" pitchFamily="18" charset="0"/>
                <a:cs typeface="Times New Roman" pitchFamily="18" charset="0"/>
              </a:rPr>
              <a:t>P</a:t>
            </a:r>
            <a:r>
              <a:rPr lang="en-US" sz="1300" b="1">
                <a:latin typeface="Times New Roman" pitchFamily="18" charset="0"/>
                <a:cs typeface="Times New Roman" pitchFamily="18" charset="0"/>
              </a:rPr>
              <a:t> = Piston diameter</a:t>
            </a:r>
            <a:endParaRPr lang="en-US" sz="1300" b="1" i="1">
              <a:latin typeface="Times New Roman" pitchFamily="18" charset="0"/>
              <a:cs typeface="Times New Roman" pitchFamily="18" charset="0"/>
            </a:endParaRPr>
          </a:p>
        </p:txBody>
      </p:sp>
      <p:sp>
        <p:nvSpPr>
          <p:cNvPr id="16" name="TextBox 15"/>
          <p:cNvSpPr txBox="1">
            <a:spLocks noChangeArrowheads="1"/>
          </p:cNvSpPr>
          <p:nvPr/>
        </p:nvSpPr>
        <p:spPr bwMode="auto">
          <a:xfrm>
            <a:off x="609600" y="5486400"/>
            <a:ext cx="865188" cy="492125"/>
          </a:xfrm>
          <a:prstGeom prst="rect">
            <a:avLst/>
          </a:prstGeom>
          <a:noFill/>
          <a:ln w="9525">
            <a:noFill/>
            <a:miter lim="800000"/>
            <a:headEnd/>
            <a:tailEnd/>
          </a:ln>
        </p:spPr>
        <p:txBody>
          <a:bodyPr wrap="none">
            <a:spAutoFit/>
          </a:bodyPr>
          <a:lstStyle/>
          <a:p>
            <a:r>
              <a:rPr lang="en-US" sz="1300" b="1">
                <a:latin typeface="Times New Roman" pitchFamily="18" charset="0"/>
                <a:cs typeface="Times New Roman" pitchFamily="18" charset="0"/>
              </a:rPr>
              <a:t>A</a:t>
            </a:r>
            <a:r>
              <a:rPr lang="en-US" sz="1300" b="1" baseline="-25000">
                <a:latin typeface="Times New Roman" pitchFamily="18" charset="0"/>
                <a:cs typeface="Times New Roman" pitchFamily="18" charset="0"/>
              </a:rPr>
              <a:t>r</a:t>
            </a:r>
            <a:r>
              <a:rPr lang="en-US" sz="1300" b="1">
                <a:latin typeface="Times New Roman" pitchFamily="18" charset="0"/>
                <a:cs typeface="Times New Roman" pitchFamily="18" charset="0"/>
              </a:rPr>
              <a:t> = Rod</a:t>
            </a:r>
          </a:p>
          <a:p>
            <a:r>
              <a:rPr lang="en-US" sz="1300" b="1">
                <a:latin typeface="Times New Roman" pitchFamily="18" charset="0"/>
                <a:cs typeface="Times New Roman" pitchFamily="18" charset="0"/>
              </a:rPr>
              <a:t> diameter</a:t>
            </a:r>
          </a:p>
        </p:txBody>
      </p:sp>
      <p:cxnSp>
        <p:nvCxnSpPr>
          <p:cNvPr id="18" name="Straight Connector 17"/>
          <p:cNvCxnSpPr/>
          <p:nvPr/>
        </p:nvCxnSpPr>
        <p:spPr>
          <a:xfrm rot="5400000">
            <a:off x="3124201" y="4876800"/>
            <a:ext cx="304800" cy="31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flipH="1" flipV="1">
            <a:off x="1752601" y="4876800"/>
            <a:ext cx="304800" cy="31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2667000" y="4876800"/>
            <a:ext cx="6096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10800000">
            <a:off x="1905000" y="4876800"/>
            <a:ext cx="7620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a:spLocks noChangeArrowheads="1"/>
          </p:cNvSpPr>
          <p:nvPr/>
        </p:nvSpPr>
        <p:spPr bwMode="auto">
          <a:xfrm>
            <a:off x="2057400" y="4495800"/>
            <a:ext cx="1141413" cy="292100"/>
          </a:xfrm>
          <a:prstGeom prst="rect">
            <a:avLst/>
          </a:prstGeom>
          <a:noFill/>
          <a:ln w="9525">
            <a:noFill/>
            <a:miter lim="800000"/>
            <a:headEnd/>
            <a:tailEnd/>
          </a:ln>
        </p:spPr>
        <p:txBody>
          <a:bodyPr wrap="none">
            <a:spAutoFit/>
          </a:bodyPr>
          <a:lstStyle/>
          <a:p>
            <a:r>
              <a:rPr lang="en-US" sz="1300" b="1">
                <a:latin typeface="Times New Roman" pitchFamily="18" charset="0"/>
                <a:cs typeface="Times New Roman" pitchFamily="18" charset="0"/>
              </a:rPr>
              <a:t>Stroke length</a:t>
            </a:r>
          </a:p>
        </p:txBody>
      </p:sp>
      <p:sp>
        <p:nvSpPr>
          <p:cNvPr id="26" name="Rectangle 25"/>
          <p:cNvSpPr/>
          <p:nvPr/>
        </p:nvSpPr>
        <p:spPr>
          <a:xfrm>
            <a:off x="2133600" y="5105400"/>
            <a:ext cx="2286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 name="Rectangle 26"/>
          <p:cNvSpPr/>
          <p:nvPr/>
        </p:nvSpPr>
        <p:spPr>
          <a:xfrm>
            <a:off x="2971800" y="5105400"/>
            <a:ext cx="2286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 name="Rectangle 28"/>
          <p:cNvSpPr/>
          <p:nvPr/>
        </p:nvSpPr>
        <p:spPr>
          <a:xfrm>
            <a:off x="6096000" y="5105400"/>
            <a:ext cx="2286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Rectangle 32"/>
          <p:cNvSpPr/>
          <p:nvPr/>
        </p:nvSpPr>
        <p:spPr>
          <a:xfrm>
            <a:off x="7010400" y="5105400"/>
            <a:ext cx="2286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35" name="Straight Connector 34"/>
          <p:cNvCxnSpPr/>
          <p:nvPr/>
        </p:nvCxnSpPr>
        <p:spPr>
          <a:xfrm rot="5400000" flipH="1" flipV="1">
            <a:off x="3276601" y="4876800"/>
            <a:ext cx="304800" cy="31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Elbow Connector 36"/>
          <p:cNvCxnSpPr/>
          <p:nvPr/>
        </p:nvCxnSpPr>
        <p:spPr>
          <a:xfrm rot="5400000" flipH="1" flipV="1">
            <a:off x="3276600" y="4495800"/>
            <a:ext cx="381000" cy="228600"/>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a:spLocks noChangeArrowheads="1"/>
          </p:cNvSpPr>
          <p:nvPr/>
        </p:nvSpPr>
        <p:spPr bwMode="auto">
          <a:xfrm>
            <a:off x="3200400" y="4114800"/>
            <a:ext cx="906463" cy="292100"/>
          </a:xfrm>
          <a:prstGeom prst="rect">
            <a:avLst/>
          </a:prstGeom>
          <a:noFill/>
          <a:ln w="9525">
            <a:noFill/>
            <a:miter lim="800000"/>
            <a:headEnd/>
            <a:tailEnd/>
          </a:ln>
        </p:spPr>
        <p:txBody>
          <a:bodyPr wrap="none">
            <a:spAutoFit/>
          </a:bodyPr>
          <a:lstStyle/>
          <a:p>
            <a:r>
              <a:rPr lang="en-US" sz="1300" b="1">
                <a:latin typeface="Times New Roman" pitchFamily="18" charset="0"/>
                <a:cs typeface="Times New Roman" pitchFamily="18" charset="0"/>
              </a:rPr>
              <a:t>Clearance</a:t>
            </a:r>
          </a:p>
        </p:txBody>
      </p:sp>
      <p:sp>
        <p:nvSpPr>
          <p:cNvPr id="23" name="Slide Number Placeholder 22"/>
          <p:cNvSpPr>
            <a:spLocks noGrp="1"/>
          </p:cNvSpPr>
          <p:nvPr>
            <p:ph type="sldNum" sz="quarter" idx="12"/>
          </p:nvPr>
        </p:nvSpPr>
        <p:spPr/>
        <p:txBody>
          <a:bodyPr/>
          <a:lstStyle/>
          <a:p>
            <a:pPr>
              <a:defRPr/>
            </a:pPr>
            <a:fld id="{45780996-74B4-4A28-A310-E92BA3F37F5E}" type="slidenum">
              <a:rPr lang="en-US" smtClean="0"/>
              <a:pPr>
                <a:defRPr/>
              </a:pPr>
              <a:t>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blinds(horizontal)">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5844"/>
                                        </p:tgtEl>
                                        <p:attrNameLst>
                                          <p:attrName>style.visibility</p:attrName>
                                        </p:attrNameLst>
                                      </p:cBhvr>
                                      <p:to>
                                        <p:strVal val="visible"/>
                                      </p:to>
                                    </p:set>
                                    <p:animEffect transition="in" filter="blinds(horizontal)">
                                      <p:cBhvr>
                                        <p:cTn id="12" dur="500"/>
                                        <p:tgtEl>
                                          <p:spTgt spid="35844"/>
                                        </p:tgtEl>
                                      </p:cBhvr>
                                    </p:animEffect>
                                  </p:childTnLst>
                                </p:cTn>
                              </p:par>
                            </p:childTnLst>
                          </p:cTn>
                        </p:par>
                        <p:par>
                          <p:cTn id="13" fill="hold">
                            <p:stCondLst>
                              <p:cond delay="500"/>
                            </p:stCondLst>
                            <p:childTnLst>
                              <p:par>
                                <p:cTn id="14" presetID="3" presetClass="entr" presetSubtype="10"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blinds(horizontal)">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35843"/>
                                        </p:tgtEl>
                                        <p:attrNameLst>
                                          <p:attrName>style.visibility</p:attrName>
                                        </p:attrNameLst>
                                      </p:cBhvr>
                                      <p:to>
                                        <p:strVal val="visible"/>
                                      </p:to>
                                    </p:set>
                                    <p:animEffect transition="in" filter="blinds(horizontal)">
                                      <p:cBhvr>
                                        <p:cTn id="21" dur="500"/>
                                        <p:tgtEl>
                                          <p:spTgt spid="35843"/>
                                        </p:tgtEl>
                                      </p:cBhvr>
                                    </p:animEffect>
                                  </p:childTnLst>
                                </p:cTn>
                              </p:par>
                            </p:childTnLst>
                          </p:cTn>
                        </p:par>
                        <p:par>
                          <p:cTn id="22" fill="hold">
                            <p:stCondLst>
                              <p:cond delay="500"/>
                            </p:stCondLst>
                            <p:childTnLst>
                              <p:par>
                                <p:cTn id="23" presetID="3" presetClass="entr" presetSubtype="10" fill="hold" grpId="0" nodeType="after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blinds(horizontal)">
                                      <p:cBhvr>
                                        <p:cTn id="25" dur="500"/>
                                        <p:tgtEl>
                                          <p:spTgt spid="14"/>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blinds(horizontal)">
                                      <p:cBhvr>
                                        <p:cTn id="30" dur="500"/>
                                        <p:tgtEl>
                                          <p:spTgt spid="16"/>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blinds(horizontal)">
                                      <p:cBhvr>
                                        <p:cTn id="35" dur="500"/>
                                        <p:tgtEl>
                                          <p:spTgt spid="15"/>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blinds(horizontal)">
                                      <p:cBhvr>
                                        <p:cTn id="40" dur="500"/>
                                        <p:tgtEl>
                                          <p:spTgt spid="20"/>
                                        </p:tgtEl>
                                      </p:cBhvr>
                                    </p:animEffect>
                                  </p:childTnLst>
                                </p:cTn>
                              </p:par>
                              <p:par>
                                <p:cTn id="41" presetID="3" presetClass="entr" presetSubtype="10" fill="hold" nodeType="with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blinds(horizontal)">
                                      <p:cBhvr>
                                        <p:cTn id="43" dur="500"/>
                                        <p:tgtEl>
                                          <p:spTgt spid="18"/>
                                        </p:tgtEl>
                                      </p:cBhvr>
                                    </p:animEffect>
                                  </p:childTnLst>
                                </p:cTn>
                              </p:par>
                              <p:par>
                                <p:cTn id="44" presetID="3" presetClass="entr" presetSubtype="10" fill="hold" nodeType="with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blinds(horizontal)">
                                      <p:cBhvr>
                                        <p:cTn id="46" dur="500"/>
                                        <p:tgtEl>
                                          <p:spTgt spid="24"/>
                                        </p:tgtEl>
                                      </p:cBhvr>
                                    </p:animEffect>
                                  </p:childTnLst>
                                </p:cTn>
                              </p:par>
                              <p:par>
                                <p:cTn id="47" presetID="3" presetClass="entr" presetSubtype="10" fill="hold" nodeType="with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blinds(horizontal)">
                                      <p:cBhvr>
                                        <p:cTn id="49" dur="500"/>
                                        <p:tgtEl>
                                          <p:spTgt spid="22"/>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25"/>
                                        </p:tgtEl>
                                        <p:attrNameLst>
                                          <p:attrName>style.visibility</p:attrName>
                                        </p:attrNameLst>
                                      </p:cBhvr>
                                      <p:to>
                                        <p:strVal val="visible"/>
                                      </p:to>
                                    </p:set>
                                    <p:animEffect transition="in" filter="blinds(horizontal)">
                                      <p:cBhvr>
                                        <p:cTn id="52" dur="500"/>
                                        <p:tgtEl>
                                          <p:spTgt spid="25"/>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35"/>
                                        </p:tgtEl>
                                        <p:attrNameLst>
                                          <p:attrName>style.visibility</p:attrName>
                                        </p:attrNameLst>
                                      </p:cBhvr>
                                      <p:to>
                                        <p:strVal val="visible"/>
                                      </p:to>
                                    </p:set>
                                    <p:animEffect transition="in" filter="blinds(horizontal)">
                                      <p:cBhvr>
                                        <p:cTn id="57" dur="500"/>
                                        <p:tgtEl>
                                          <p:spTgt spid="35"/>
                                        </p:tgtEl>
                                      </p:cBhvr>
                                    </p:animEffect>
                                  </p:childTnLst>
                                </p:cTn>
                              </p:par>
                              <p:par>
                                <p:cTn id="58" presetID="3" presetClass="entr" presetSubtype="10" fill="hold" nodeType="withEffect">
                                  <p:stCondLst>
                                    <p:cond delay="0"/>
                                  </p:stCondLst>
                                  <p:childTnLst>
                                    <p:set>
                                      <p:cBhvr>
                                        <p:cTn id="59" dur="1" fill="hold">
                                          <p:stCondLst>
                                            <p:cond delay="0"/>
                                          </p:stCondLst>
                                        </p:cTn>
                                        <p:tgtEl>
                                          <p:spTgt spid="37"/>
                                        </p:tgtEl>
                                        <p:attrNameLst>
                                          <p:attrName>style.visibility</p:attrName>
                                        </p:attrNameLst>
                                      </p:cBhvr>
                                      <p:to>
                                        <p:strVal val="visible"/>
                                      </p:to>
                                    </p:set>
                                    <p:animEffect transition="in" filter="blinds(horizontal)">
                                      <p:cBhvr>
                                        <p:cTn id="60" dur="500"/>
                                        <p:tgtEl>
                                          <p:spTgt spid="37"/>
                                        </p:tgtEl>
                                      </p:cBhvr>
                                    </p:animEffect>
                                  </p:childTnLst>
                                </p:cTn>
                              </p:par>
                              <p:par>
                                <p:cTn id="61" presetID="3" presetClass="entr" presetSubtype="10" fill="hold" grpId="0" nodeType="withEffect">
                                  <p:stCondLst>
                                    <p:cond delay="0"/>
                                  </p:stCondLst>
                                  <p:childTnLst>
                                    <p:set>
                                      <p:cBhvr>
                                        <p:cTn id="62" dur="1" fill="hold">
                                          <p:stCondLst>
                                            <p:cond delay="0"/>
                                          </p:stCondLst>
                                        </p:cTn>
                                        <p:tgtEl>
                                          <p:spTgt spid="38"/>
                                        </p:tgtEl>
                                        <p:attrNameLst>
                                          <p:attrName>style.visibility</p:attrName>
                                        </p:attrNameLst>
                                      </p:cBhvr>
                                      <p:to>
                                        <p:strVal val="visible"/>
                                      </p:to>
                                    </p:set>
                                    <p:animEffect transition="in" filter="blinds(horizontal)">
                                      <p:cBhvr>
                                        <p:cTn id="63"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11" grpId="0"/>
      <p:bldP spid="14" grpId="0"/>
      <p:bldP spid="15" grpId="0"/>
      <p:bldP spid="16" grpId="0"/>
      <p:bldP spid="25" grpId="0"/>
      <p:bldP spid="3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533400"/>
            <a:ext cx="8229600" cy="1295400"/>
          </a:xfrm>
        </p:spPr>
        <p:txBody>
          <a:bodyPr anchor="t"/>
          <a:lstStyle/>
          <a:p>
            <a:pPr algn="ctr" eaLnBrk="1" hangingPunct="1"/>
            <a:r>
              <a:rPr lang="en-US" sz="4400" b="1" smtClean="0">
                <a:latin typeface="Times New Roman" pitchFamily="18" charset="0"/>
                <a:cs typeface="Times New Roman" pitchFamily="18" charset="0"/>
              </a:rPr>
              <a:t>Gas Compression</a:t>
            </a:r>
            <a:br>
              <a:rPr lang="en-US" sz="4400" b="1" smtClean="0">
                <a:latin typeface="Times New Roman" pitchFamily="18" charset="0"/>
                <a:cs typeface="Times New Roman" pitchFamily="18" charset="0"/>
              </a:rPr>
            </a:br>
            <a:r>
              <a:rPr lang="en-US" sz="2800" b="1" smtClean="0">
                <a:latin typeface="Times New Roman" pitchFamily="18" charset="0"/>
                <a:cs typeface="Times New Roman" pitchFamily="18" charset="0"/>
              </a:rPr>
              <a:t>Reciprocating Compressors</a:t>
            </a:r>
          </a:p>
        </p:txBody>
      </p:sp>
      <p:sp>
        <p:nvSpPr>
          <p:cNvPr id="28" name="TextBox 27"/>
          <p:cNvSpPr txBox="1">
            <a:spLocks noChangeArrowheads="1"/>
          </p:cNvSpPr>
          <p:nvPr/>
        </p:nvSpPr>
        <p:spPr bwMode="auto">
          <a:xfrm>
            <a:off x="609600" y="1828800"/>
            <a:ext cx="8153400" cy="5037138"/>
          </a:xfrm>
          <a:prstGeom prst="rect">
            <a:avLst/>
          </a:prstGeom>
          <a:noFill/>
          <a:ln w="9525">
            <a:noFill/>
            <a:miter lim="800000"/>
            <a:headEnd/>
            <a:tailEnd/>
          </a:ln>
        </p:spPr>
        <p:txBody>
          <a:bodyPr>
            <a:spAutoFit/>
          </a:bodyPr>
          <a:lstStyle/>
          <a:p>
            <a:r>
              <a:rPr lang="en-US" sz="2400">
                <a:latin typeface="Times New Roman" pitchFamily="18" charset="0"/>
                <a:cs typeface="Times New Roman" pitchFamily="18" charset="0"/>
              </a:rPr>
              <a:t>Reciprocating compressors have pressure ranges up to 30,000 psi and range from very low </a:t>
            </a:r>
            <a:r>
              <a:rPr lang="en-US" sz="2400" i="1">
                <a:latin typeface="Times New Roman" pitchFamily="18" charset="0"/>
                <a:cs typeface="Times New Roman" pitchFamily="18" charset="0"/>
              </a:rPr>
              <a:t>HP </a:t>
            </a:r>
            <a:r>
              <a:rPr lang="en-US" sz="2400">
                <a:latin typeface="Times New Roman" pitchFamily="18" charset="0"/>
                <a:cs typeface="Times New Roman" pitchFamily="18" charset="0"/>
              </a:rPr>
              <a:t>to more than 20,000 </a:t>
            </a:r>
            <a:r>
              <a:rPr lang="en-US" sz="2400" i="1">
                <a:latin typeface="Times New Roman" pitchFamily="18" charset="0"/>
                <a:cs typeface="Times New Roman" pitchFamily="18" charset="0"/>
              </a:rPr>
              <a:t>HP </a:t>
            </a:r>
            <a:r>
              <a:rPr lang="en-US" sz="2400">
                <a:latin typeface="Times New Roman" pitchFamily="18" charset="0"/>
                <a:cs typeface="Times New Roman" pitchFamily="18" charset="0"/>
              </a:rPr>
              <a:t>per unit.</a:t>
            </a:r>
          </a:p>
          <a:p>
            <a:pPr>
              <a:lnSpc>
                <a:spcPts val="2000"/>
              </a:lnSpc>
            </a:pPr>
            <a:endParaRPr lang="en-US" sz="2400">
              <a:latin typeface="Times New Roman" pitchFamily="18" charset="0"/>
              <a:cs typeface="Times New Roman" pitchFamily="18" charset="0"/>
            </a:endParaRPr>
          </a:p>
          <a:p>
            <a:r>
              <a:rPr lang="en-US" sz="2400">
                <a:latin typeface="Times New Roman" pitchFamily="18" charset="0"/>
                <a:cs typeface="Times New Roman" pitchFamily="18" charset="0"/>
              </a:rPr>
              <a:t>Reciprocating compressors can be single stage or multistage, depending upon the compression ratio required. The compression ratio per stage for positive displacement compressors is limited to </a:t>
            </a:r>
            <a:r>
              <a:rPr lang="en-US" sz="2400" b="1">
                <a:latin typeface="Times New Roman" pitchFamily="18" charset="0"/>
                <a:cs typeface="Times New Roman" pitchFamily="18" charset="0"/>
              </a:rPr>
              <a:t>4.0</a:t>
            </a:r>
            <a:r>
              <a:rPr lang="en-US" sz="2400">
                <a:latin typeface="Times New Roman" pitchFamily="18" charset="0"/>
                <a:cs typeface="Times New Roman" pitchFamily="18" charset="0"/>
              </a:rPr>
              <a:t> (because of the valve life and discharge temperature).</a:t>
            </a:r>
          </a:p>
          <a:p>
            <a:pPr>
              <a:lnSpc>
                <a:spcPts val="2000"/>
              </a:lnSpc>
            </a:pPr>
            <a:endParaRPr lang="en-US" sz="2400">
              <a:latin typeface="Times New Roman" pitchFamily="18" charset="0"/>
              <a:cs typeface="Times New Roman" pitchFamily="18" charset="0"/>
            </a:endParaRPr>
          </a:p>
          <a:p>
            <a:r>
              <a:rPr lang="en-US" sz="2400">
                <a:latin typeface="Times New Roman" pitchFamily="18" charset="0"/>
                <a:cs typeface="Times New Roman" pitchFamily="18" charset="0"/>
              </a:rPr>
              <a:t>Gas cylinders are generally lubricated, although a non-lubricated design is available when warranted.</a:t>
            </a:r>
          </a:p>
          <a:p>
            <a:pPr>
              <a:lnSpc>
                <a:spcPts val="2000"/>
              </a:lnSpc>
            </a:pPr>
            <a:endParaRPr lang="en-US" sz="2400">
              <a:latin typeface="Times New Roman" pitchFamily="18" charset="0"/>
              <a:cs typeface="Times New Roman" pitchFamily="18" charset="0"/>
            </a:endParaRPr>
          </a:p>
          <a:p>
            <a:r>
              <a:rPr lang="en-US" sz="2400">
                <a:latin typeface="Times New Roman" pitchFamily="18" charset="0"/>
                <a:cs typeface="Times New Roman" pitchFamily="18" charset="0"/>
              </a:rPr>
              <a:t>Typically, high-speed compressors operate at speeds of 900 to 1200 rpm and slow-speed units at speeds of 200 to 600 rpm.</a:t>
            </a:r>
          </a:p>
        </p:txBody>
      </p:sp>
      <p:sp>
        <p:nvSpPr>
          <p:cNvPr id="4" name="Slide Number Placeholder 3"/>
          <p:cNvSpPr>
            <a:spLocks noGrp="1"/>
          </p:cNvSpPr>
          <p:nvPr>
            <p:ph type="sldNum" sz="quarter" idx="12"/>
          </p:nvPr>
        </p:nvSpPr>
        <p:spPr/>
        <p:txBody>
          <a:bodyPr/>
          <a:lstStyle/>
          <a:p>
            <a:pPr>
              <a:defRPr/>
            </a:pPr>
            <a:fld id="{C420FD66-395A-4477-ACB4-16B9A6C8F446}" type="slidenum">
              <a:rPr lang="en-US" smtClean="0"/>
              <a:pPr>
                <a:defRPr/>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8">
                                            <p:txEl>
                                              <p:pRg st="0" end="0"/>
                                            </p:txEl>
                                          </p:spTgt>
                                        </p:tgtEl>
                                        <p:attrNameLst>
                                          <p:attrName>style.visibility</p:attrName>
                                        </p:attrNameLst>
                                      </p:cBhvr>
                                      <p:to>
                                        <p:strVal val="visible"/>
                                      </p:to>
                                    </p:set>
                                    <p:animEffect transition="in" filter="blinds(horizontal)">
                                      <p:cBhvr>
                                        <p:cTn id="7" dur="500"/>
                                        <p:tgtEl>
                                          <p:spTgt spid="2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8">
                                            <p:txEl>
                                              <p:pRg st="2" end="2"/>
                                            </p:txEl>
                                          </p:spTgt>
                                        </p:tgtEl>
                                        <p:attrNameLst>
                                          <p:attrName>style.visibility</p:attrName>
                                        </p:attrNameLst>
                                      </p:cBhvr>
                                      <p:to>
                                        <p:strVal val="visible"/>
                                      </p:to>
                                    </p:set>
                                    <p:animEffect transition="in" filter="blinds(horizontal)">
                                      <p:cBhvr>
                                        <p:cTn id="12" dur="500"/>
                                        <p:tgtEl>
                                          <p:spTgt spid="2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8">
                                            <p:txEl>
                                              <p:pRg st="4" end="4"/>
                                            </p:txEl>
                                          </p:spTgt>
                                        </p:tgtEl>
                                        <p:attrNameLst>
                                          <p:attrName>style.visibility</p:attrName>
                                        </p:attrNameLst>
                                      </p:cBhvr>
                                      <p:to>
                                        <p:strVal val="visible"/>
                                      </p:to>
                                    </p:set>
                                    <p:animEffect transition="in" filter="blinds(horizontal)">
                                      <p:cBhvr>
                                        <p:cTn id="17" dur="500"/>
                                        <p:tgtEl>
                                          <p:spTgt spid="28">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8">
                                            <p:txEl>
                                              <p:pRg st="6" end="6"/>
                                            </p:txEl>
                                          </p:spTgt>
                                        </p:tgtEl>
                                        <p:attrNameLst>
                                          <p:attrName>style.visibility</p:attrName>
                                        </p:attrNameLst>
                                      </p:cBhvr>
                                      <p:to>
                                        <p:strVal val="visible"/>
                                      </p:to>
                                    </p:set>
                                    <p:animEffect transition="in" filter="blinds(horizontal)">
                                      <p:cBhvr>
                                        <p:cTn id="22" dur="500"/>
                                        <p:tgtEl>
                                          <p:spTgt spid="2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ounded Rectangle 15"/>
          <p:cNvSpPr/>
          <p:nvPr/>
        </p:nvSpPr>
        <p:spPr>
          <a:xfrm>
            <a:off x="2971800" y="5334000"/>
            <a:ext cx="1905000" cy="13716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Rounded Rectangle 12"/>
          <p:cNvSpPr/>
          <p:nvPr/>
        </p:nvSpPr>
        <p:spPr>
          <a:xfrm>
            <a:off x="609600" y="5334000"/>
            <a:ext cx="1905000" cy="13716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ounded Rectangle 10"/>
          <p:cNvSpPr/>
          <p:nvPr/>
        </p:nvSpPr>
        <p:spPr>
          <a:xfrm>
            <a:off x="2971800" y="3886200"/>
            <a:ext cx="1905000" cy="13716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ounded Rectangle 5"/>
          <p:cNvSpPr/>
          <p:nvPr/>
        </p:nvSpPr>
        <p:spPr>
          <a:xfrm>
            <a:off x="685800" y="3886200"/>
            <a:ext cx="1905000" cy="13716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390" name="Title 1"/>
          <p:cNvSpPr>
            <a:spLocks noGrp="1"/>
          </p:cNvSpPr>
          <p:nvPr>
            <p:ph type="title"/>
          </p:nvPr>
        </p:nvSpPr>
        <p:spPr>
          <a:xfrm>
            <a:off x="457200" y="533400"/>
            <a:ext cx="8229600" cy="1295400"/>
          </a:xfrm>
        </p:spPr>
        <p:txBody>
          <a:bodyPr anchor="t"/>
          <a:lstStyle/>
          <a:p>
            <a:pPr algn="ctr" eaLnBrk="1" hangingPunct="1"/>
            <a:r>
              <a:rPr lang="en-US" sz="4400" b="1" smtClean="0">
                <a:latin typeface="Times New Roman" pitchFamily="18" charset="0"/>
                <a:cs typeface="Times New Roman" pitchFamily="18" charset="0"/>
              </a:rPr>
              <a:t>Gas Compression</a:t>
            </a:r>
            <a:br>
              <a:rPr lang="en-US" sz="4400" b="1" smtClean="0">
                <a:latin typeface="Times New Roman" pitchFamily="18" charset="0"/>
                <a:cs typeface="Times New Roman" pitchFamily="18" charset="0"/>
              </a:rPr>
            </a:br>
            <a:r>
              <a:rPr lang="en-US" sz="2800" b="1" smtClean="0">
                <a:latin typeface="Times New Roman" pitchFamily="18" charset="0"/>
                <a:cs typeface="Times New Roman" pitchFamily="18" charset="0"/>
              </a:rPr>
              <a:t>Reciprocating Compressors</a:t>
            </a:r>
          </a:p>
        </p:txBody>
      </p:sp>
      <p:sp>
        <p:nvSpPr>
          <p:cNvPr id="28" name="TextBox 27"/>
          <p:cNvSpPr txBox="1">
            <a:spLocks noChangeArrowheads="1"/>
          </p:cNvSpPr>
          <p:nvPr/>
        </p:nvSpPr>
        <p:spPr bwMode="auto">
          <a:xfrm>
            <a:off x="609600" y="2133600"/>
            <a:ext cx="8153400" cy="1570038"/>
          </a:xfrm>
          <a:prstGeom prst="rect">
            <a:avLst/>
          </a:prstGeom>
          <a:noFill/>
          <a:ln w="9525">
            <a:noFill/>
            <a:miter lim="800000"/>
            <a:headEnd/>
            <a:tailEnd/>
          </a:ln>
        </p:spPr>
        <p:txBody>
          <a:bodyPr>
            <a:spAutoFit/>
          </a:bodyPr>
          <a:lstStyle/>
          <a:p>
            <a:r>
              <a:rPr lang="en-US" sz="2400">
                <a:latin typeface="Times New Roman" pitchFamily="18" charset="0"/>
                <a:cs typeface="Times New Roman" pitchFamily="18" charset="0"/>
              </a:rPr>
              <a:t>On multistage machines, intercoolers may be provided between stages. These are heat exchangers which remove the heat of compression from the gas and reduce its temperature to approximately the intake compressor temperature.</a:t>
            </a:r>
          </a:p>
        </p:txBody>
      </p:sp>
      <p:pic>
        <p:nvPicPr>
          <p:cNvPr id="36866"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85800" y="3962400"/>
            <a:ext cx="4162425" cy="2743200"/>
          </a:xfrm>
          <a:prstGeom prst="rect">
            <a:avLst/>
          </a:prstGeom>
          <a:noFill/>
          <a:ln w="9525">
            <a:noFill/>
            <a:miter lim="800000"/>
            <a:headEnd/>
            <a:tailEnd/>
          </a:ln>
        </p:spPr>
      </p:pic>
      <p:pic>
        <p:nvPicPr>
          <p:cNvPr id="36867"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953000" y="3962400"/>
            <a:ext cx="3836988" cy="2743200"/>
          </a:xfrm>
          <a:prstGeom prst="rect">
            <a:avLst/>
          </a:prstGeom>
          <a:noFill/>
          <a:ln w="9525">
            <a:noFill/>
            <a:miter lim="800000"/>
            <a:headEnd/>
            <a:tailEnd/>
          </a:ln>
        </p:spPr>
      </p:pic>
      <p:cxnSp>
        <p:nvCxnSpPr>
          <p:cNvPr id="10" name="Straight Connector 9"/>
          <p:cNvCxnSpPr/>
          <p:nvPr/>
        </p:nvCxnSpPr>
        <p:spPr>
          <a:xfrm>
            <a:off x="6629400" y="6018213"/>
            <a:ext cx="1447800" cy="158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Freeform 11"/>
          <p:cNvSpPr/>
          <p:nvPr/>
        </p:nvSpPr>
        <p:spPr>
          <a:xfrm>
            <a:off x="6891338" y="4284663"/>
            <a:ext cx="1187450" cy="1665287"/>
          </a:xfrm>
          <a:custGeom>
            <a:avLst/>
            <a:gdLst>
              <a:gd name="connsiteX0" fmla="*/ 1187356 w 1187356"/>
              <a:gd name="connsiteY0" fmla="*/ 1665027 h 1665027"/>
              <a:gd name="connsiteX1" fmla="*/ 559559 w 1187356"/>
              <a:gd name="connsiteY1" fmla="*/ 996287 h 1665027"/>
              <a:gd name="connsiteX2" fmla="*/ 0 w 1187356"/>
              <a:gd name="connsiteY2" fmla="*/ 0 h 1665027"/>
              <a:gd name="connsiteX3" fmla="*/ 0 w 1187356"/>
              <a:gd name="connsiteY3" fmla="*/ 0 h 1665027"/>
              <a:gd name="connsiteX4" fmla="*/ 0 w 1187356"/>
              <a:gd name="connsiteY4" fmla="*/ 0 h 1665027"/>
              <a:gd name="connsiteX5" fmla="*/ 0 w 1187356"/>
              <a:gd name="connsiteY5" fmla="*/ 0 h 166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7356" h="1665027">
                <a:moveTo>
                  <a:pt x="1187356" y="1665027"/>
                </a:moveTo>
                <a:cubicBezTo>
                  <a:pt x="972404" y="1469409"/>
                  <a:pt x="757452" y="1273791"/>
                  <a:pt x="559559" y="996287"/>
                </a:cubicBezTo>
                <a:cubicBezTo>
                  <a:pt x="361666" y="718783"/>
                  <a:pt x="0" y="0"/>
                  <a:pt x="0" y="0"/>
                </a:cubicBezTo>
                <a:lnTo>
                  <a:pt x="0" y="0"/>
                </a:lnTo>
                <a:lnTo>
                  <a:pt x="0" y="0"/>
                </a:lnTo>
                <a:lnTo>
                  <a:pt x="0" y="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cxnSp>
        <p:nvCxnSpPr>
          <p:cNvPr id="15" name="Straight Connector 14"/>
          <p:cNvCxnSpPr/>
          <p:nvPr/>
        </p:nvCxnSpPr>
        <p:spPr>
          <a:xfrm rot="10800000">
            <a:off x="6019800" y="4267200"/>
            <a:ext cx="9144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Freeform 16"/>
          <p:cNvSpPr/>
          <p:nvPr/>
        </p:nvSpPr>
        <p:spPr>
          <a:xfrm>
            <a:off x="6010275" y="4271963"/>
            <a:ext cx="609600" cy="1692275"/>
          </a:xfrm>
          <a:custGeom>
            <a:avLst/>
            <a:gdLst>
              <a:gd name="connsiteX0" fmla="*/ 22745 w 609599"/>
              <a:gd name="connsiteY0" fmla="*/ 0 h 1692323"/>
              <a:gd name="connsiteX1" fmla="*/ 9098 w 609599"/>
              <a:gd name="connsiteY1" fmla="*/ 245660 h 1692323"/>
              <a:gd name="connsiteX2" fmla="*/ 77336 w 609599"/>
              <a:gd name="connsiteY2" fmla="*/ 750627 h 1692323"/>
              <a:gd name="connsiteX3" fmla="*/ 322996 w 609599"/>
              <a:gd name="connsiteY3" fmla="*/ 1282890 h 1692323"/>
              <a:gd name="connsiteX4" fmla="*/ 609599 w 609599"/>
              <a:gd name="connsiteY4" fmla="*/ 1692323 h 16923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599" h="1692323">
                <a:moveTo>
                  <a:pt x="22745" y="0"/>
                </a:moveTo>
                <a:cubicBezTo>
                  <a:pt x="11372" y="60278"/>
                  <a:pt x="0" y="120556"/>
                  <a:pt x="9098" y="245660"/>
                </a:cubicBezTo>
                <a:cubicBezTo>
                  <a:pt x="18196" y="370764"/>
                  <a:pt x="25020" y="577755"/>
                  <a:pt x="77336" y="750627"/>
                </a:cubicBezTo>
                <a:cubicBezTo>
                  <a:pt x="129652" y="923499"/>
                  <a:pt x="234286" y="1125941"/>
                  <a:pt x="322996" y="1282890"/>
                </a:cubicBezTo>
                <a:cubicBezTo>
                  <a:pt x="411707" y="1439839"/>
                  <a:pt x="510653" y="1566081"/>
                  <a:pt x="609599" y="1692323"/>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9" name="Slide Number Placeholder 18"/>
          <p:cNvSpPr>
            <a:spLocks noGrp="1"/>
          </p:cNvSpPr>
          <p:nvPr>
            <p:ph type="sldNum" sz="quarter" idx="12"/>
          </p:nvPr>
        </p:nvSpPr>
        <p:spPr/>
        <p:txBody>
          <a:bodyPr/>
          <a:lstStyle/>
          <a:p>
            <a:pPr>
              <a:defRPr/>
            </a:pPr>
            <a:fld id="{83A6BBC3-B9B9-4E5A-9118-8C6B1D3A9DFF}" type="slidenum">
              <a:rPr lang="en-US" smtClean="0"/>
              <a:pPr>
                <a:defRPr/>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8">
                                            <p:txEl>
                                              <p:pRg st="0" end="0"/>
                                            </p:txEl>
                                          </p:spTgt>
                                        </p:tgtEl>
                                        <p:attrNameLst>
                                          <p:attrName>style.visibility</p:attrName>
                                        </p:attrNameLst>
                                      </p:cBhvr>
                                      <p:to>
                                        <p:strVal val="visible"/>
                                      </p:to>
                                    </p:set>
                                    <p:animEffect transition="in" filter="blinds(horizontal)">
                                      <p:cBhvr>
                                        <p:cTn id="7" dur="500"/>
                                        <p:tgtEl>
                                          <p:spTgt spid="2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6866"/>
                                        </p:tgtEl>
                                        <p:attrNameLst>
                                          <p:attrName>style.visibility</p:attrName>
                                        </p:attrNameLst>
                                      </p:cBhvr>
                                      <p:to>
                                        <p:strVal val="visible"/>
                                      </p:to>
                                    </p:set>
                                    <p:animEffect transition="in" filter="blinds(horizontal)">
                                      <p:cBhvr>
                                        <p:cTn id="12" dur="500"/>
                                        <p:tgtEl>
                                          <p:spTgt spid="3686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6867"/>
                                        </p:tgtEl>
                                        <p:attrNameLst>
                                          <p:attrName>style.visibility</p:attrName>
                                        </p:attrNameLst>
                                      </p:cBhvr>
                                      <p:to>
                                        <p:strVal val="visible"/>
                                      </p:to>
                                    </p:set>
                                    <p:animEffect transition="in" filter="blinds(horizontal)">
                                      <p:cBhvr>
                                        <p:cTn id="17" dur="500"/>
                                        <p:tgtEl>
                                          <p:spTgt spid="3686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xit" presetSubtype="10" fill="hold" grpId="1" nodeType="clickEffect">
                                  <p:stCondLst>
                                    <p:cond delay="0"/>
                                  </p:stCondLst>
                                  <p:childTnLst>
                                    <p:animEffect transition="out" filter="blinds(horizontal)">
                                      <p:cBhvr>
                                        <p:cTn id="31" dur="500"/>
                                        <p:tgtEl>
                                          <p:spTgt spid="6"/>
                                        </p:tgtEl>
                                      </p:cBhvr>
                                    </p:animEffect>
                                    <p:set>
                                      <p:cBhvr>
                                        <p:cTn id="32" dur="1" fill="hold">
                                          <p:stCondLst>
                                            <p:cond delay="499"/>
                                          </p:stCondLst>
                                        </p:cTn>
                                        <p:tgtEl>
                                          <p:spTgt spid="6"/>
                                        </p:tgtEl>
                                        <p:attrNameLst>
                                          <p:attrName>style.visibility</p:attrName>
                                        </p:attrNameLst>
                                      </p:cBhvr>
                                      <p:to>
                                        <p:strVal val="hidden"/>
                                      </p:to>
                                    </p:set>
                                  </p:childTnLst>
                                </p:cTn>
                              </p:par>
                              <p:par>
                                <p:cTn id="33" presetID="3" presetClass="entr" presetSubtype="10"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blinds(horizontal)">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wipe(down)">
                                      <p:cBhvr>
                                        <p:cTn id="40" dur="500"/>
                                        <p:tgtEl>
                                          <p:spTgt spid="12"/>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xit" presetSubtype="10" fill="hold" grpId="1" nodeType="clickEffect">
                                  <p:stCondLst>
                                    <p:cond delay="0"/>
                                  </p:stCondLst>
                                  <p:childTnLst>
                                    <p:animEffect transition="out" filter="blinds(horizontal)">
                                      <p:cBhvr>
                                        <p:cTn id="44" dur="500"/>
                                        <p:tgtEl>
                                          <p:spTgt spid="11"/>
                                        </p:tgtEl>
                                      </p:cBhvr>
                                    </p:animEffect>
                                    <p:set>
                                      <p:cBhvr>
                                        <p:cTn id="45" dur="1" fill="hold">
                                          <p:stCondLst>
                                            <p:cond delay="499"/>
                                          </p:stCondLst>
                                        </p:cTn>
                                        <p:tgtEl>
                                          <p:spTgt spid="11"/>
                                        </p:tgtEl>
                                        <p:attrNameLst>
                                          <p:attrName>style.visibility</p:attrName>
                                        </p:attrNameLst>
                                      </p:cBhvr>
                                      <p:to>
                                        <p:strVal val="hidden"/>
                                      </p:to>
                                    </p:set>
                                  </p:childTnLst>
                                </p:cTn>
                              </p:par>
                              <p:par>
                                <p:cTn id="46" presetID="3" presetClass="entr" presetSubtype="10" fill="hold" grpId="0" nodeType="with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blinds(horizontal)">
                                      <p:cBhvr>
                                        <p:cTn id="48" dur="500"/>
                                        <p:tgtEl>
                                          <p:spTgt spid="13"/>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2" fill="hold" nodeType="clickEffect">
                                  <p:stCondLst>
                                    <p:cond delay="0"/>
                                  </p:stCondLst>
                                  <p:childTnLst>
                                    <p:set>
                                      <p:cBhvr>
                                        <p:cTn id="52" dur="1" fill="hold">
                                          <p:stCondLst>
                                            <p:cond delay="0"/>
                                          </p:stCondLst>
                                        </p:cTn>
                                        <p:tgtEl>
                                          <p:spTgt spid="15"/>
                                        </p:tgtEl>
                                        <p:attrNameLst>
                                          <p:attrName>style.visibility</p:attrName>
                                        </p:attrNameLst>
                                      </p:cBhvr>
                                      <p:to>
                                        <p:strVal val="visible"/>
                                      </p:to>
                                    </p:set>
                                    <p:animEffect transition="in" filter="wipe(right)">
                                      <p:cBhvr>
                                        <p:cTn id="53" dur="500"/>
                                        <p:tgtEl>
                                          <p:spTgt spid="15"/>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xit" presetSubtype="10" fill="hold" grpId="1" nodeType="clickEffect">
                                  <p:stCondLst>
                                    <p:cond delay="0"/>
                                  </p:stCondLst>
                                  <p:childTnLst>
                                    <p:animEffect transition="out" filter="blinds(horizontal)">
                                      <p:cBhvr>
                                        <p:cTn id="57" dur="500"/>
                                        <p:tgtEl>
                                          <p:spTgt spid="13"/>
                                        </p:tgtEl>
                                      </p:cBhvr>
                                    </p:animEffect>
                                    <p:set>
                                      <p:cBhvr>
                                        <p:cTn id="58" dur="1" fill="hold">
                                          <p:stCondLst>
                                            <p:cond delay="499"/>
                                          </p:stCondLst>
                                        </p:cTn>
                                        <p:tgtEl>
                                          <p:spTgt spid="13"/>
                                        </p:tgtEl>
                                        <p:attrNameLst>
                                          <p:attrName>style.visibility</p:attrName>
                                        </p:attrNameLst>
                                      </p:cBhvr>
                                      <p:to>
                                        <p:strVal val="hidden"/>
                                      </p:to>
                                    </p:set>
                                  </p:childTnLst>
                                </p:cTn>
                              </p:par>
                              <p:par>
                                <p:cTn id="59" presetID="3" presetClass="entr" presetSubtype="10" fill="hold" grpId="0" nodeType="withEffect">
                                  <p:stCondLst>
                                    <p:cond delay="0"/>
                                  </p:stCondLst>
                                  <p:childTnLst>
                                    <p:set>
                                      <p:cBhvr>
                                        <p:cTn id="60" dur="1" fill="hold">
                                          <p:stCondLst>
                                            <p:cond delay="0"/>
                                          </p:stCondLst>
                                        </p:cTn>
                                        <p:tgtEl>
                                          <p:spTgt spid="16"/>
                                        </p:tgtEl>
                                        <p:attrNameLst>
                                          <p:attrName>style.visibility</p:attrName>
                                        </p:attrNameLst>
                                      </p:cBhvr>
                                      <p:to>
                                        <p:strVal val="visible"/>
                                      </p:to>
                                    </p:set>
                                    <p:animEffect transition="in" filter="blinds(horizontal)">
                                      <p:cBhvr>
                                        <p:cTn id="61" dur="500"/>
                                        <p:tgtEl>
                                          <p:spTgt spid="16"/>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1" fill="hold" grpId="0" nodeType="clickEffect">
                                  <p:stCondLst>
                                    <p:cond delay="0"/>
                                  </p:stCondLst>
                                  <p:childTnLst>
                                    <p:set>
                                      <p:cBhvr>
                                        <p:cTn id="65" dur="1" fill="hold">
                                          <p:stCondLst>
                                            <p:cond delay="0"/>
                                          </p:stCondLst>
                                        </p:cTn>
                                        <p:tgtEl>
                                          <p:spTgt spid="17"/>
                                        </p:tgtEl>
                                        <p:attrNameLst>
                                          <p:attrName>style.visibility</p:attrName>
                                        </p:attrNameLst>
                                      </p:cBhvr>
                                      <p:to>
                                        <p:strVal val="visible"/>
                                      </p:to>
                                    </p:set>
                                    <p:animEffect transition="in" filter="wipe(up)">
                                      <p:cBhvr>
                                        <p:cTn id="6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3" grpId="0" animBg="1"/>
      <p:bldP spid="13" grpId="1" animBg="1"/>
      <p:bldP spid="11" grpId="0" animBg="1"/>
      <p:bldP spid="11" grpId="1" animBg="1"/>
      <p:bldP spid="6" grpId="0" animBg="1"/>
      <p:bldP spid="6" grpId="1" animBg="1"/>
      <p:bldP spid="12" grpId="0" animBg="1"/>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533400"/>
            <a:ext cx="8229600" cy="1295400"/>
          </a:xfrm>
        </p:spPr>
        <p:txBody>
          <a:bodyPr anchor="t"/>
          <a:lstStyle/>
          <a:p>
            <a:pPr algn="ctr" eaLnBrk="1" hangingPunct="1"/>
            <a:r>
              <a:rPr lang="en-US" sz="4400" b="1" smtClean="0">
                <a:latin typeface="Times New Roman" pitchFamily="18" charset="0"/>
                <a:cs typeface="Times New Roman" pitchFamily="18" charset="0"/>
              </a:rPr>
              <a:t>Gas Compression</a:t>
            </a:r>
            <a:br>
              <a:rPr lang="en-US" sz="4400" b="1" smtClean="0">
                <a:latin typeface="Times New Roman" pitchFamily="18" charset="0"/>
                <a:cs typeface="Times New Roman" pitchFamily="18" charset="0"/>
              </a:rPr>
            </a:br>
            <a:r>
              <a:rPr lang="en-US" sz="2800" b="1" smtClean="0">
                <a:latin typeface="Times New Roman" pitchFamily="18" charset="0"/>
                <a:cs typeface="Times New Roman" pitchFamily="18" charset="0"/>
              </a:rPr>
              <a:t>Centrifugal Compressors</a:t>
            </a:r>
          </a:p>
        </p:txBody>
      </p:sp>
      <p:sp>
        <p:nvSpPr>
          <p:cNvPr id="28" name="TextBox 27"/>
          <p:cNvSpPr txBox="1">
            <a:spLocks noChangeArrowheads="1"/>
          </p:cNvSpPr>
          <p:nvPr/>
        </p:nvSpPr>
        <p:spPr bwMode="auto">
          <a:xfrm>
            <a:off x="609600" y="1828800"/>
            <a:ext cx="8153400" cy="5037138"/>
          </a:xfrm>
          <a:prstGeom prst="rect">
            <a:avLst/>
          </a:prstGeom>
          <a:noFill/>
          <a:ln w="9525">
            <a:noFill/>
            <a:miter lim="800000"/>
            <a:headEnd/>
            <a:tailEnd/>
          </a:ln>
        </p:spPr>
        <p:txBody>
          <a:bodyPr>
            <a:spAutoFit/>
          </a:bodyPr>
          <a:lstStyle/>
          <a:p>
            <a:r>
              <a:rPr lang="en-US" sz="2400">
                <a:latin typeface="Times New Roman" pitchFamily="18" charset="0"/>
                <a:cs typeface="Times New Roman" pitchFamily="18" charset="0"/>
              </a:rPr>
              <a:t>Centrifugal compressors develop the pressure required by the centrifugal force due to rotation of the compressor wheel that translates the kinetic energy into static pressure of the gas.</a:t>
            </a:r>
          </a:p>
          <a:p>
            <a:pPr>
              <a:lnSpc>
                <a:spcPts val="2000"/>
              </a:lnSpc>
            </a:pPr>
            <a:endParaRPr lang="en-US" sz="2400">
              <a:latin typeface="Times New Roman" pitchFamily="18" charset="0"/>
              <a:cs typeface="Times New Roman" pitchFamily="18" charset="0"/>
            </a:endParaRPr>
          </a:p>
          <a:p>
            <a:r>
              <a:rPr lang="en-US" sz="2400">
                <a:latin typeface="Times New Roman" pitchFamily="18" charset="0"/>
                <a:cs typeface="Times New Roman" pitchFamily="18" charset="0"/>
              </a:rPr>
              <a:t>Centrifugal compressors can be used for outlet pressures as high as 10,000 psia, and inlet capacity of more than 100000 cfm.</a:t>
            </a:r>
          </a:p>
          <a:p>
            <a:pPr>
              <a:lnSpc>
                <a:spcPts val="2000"/>
              </a:lnSpc>
            </a:pPr>
            <a:endParaRPr lang="en-US" sz="2400">
              <a:latin typeface="Times New Roman" pitchFamily="18" charset="0"/>
              <a:cs typeface="Times New Roman" pitchFamily="18" charset="0"/>
            </a:endParaRPr>
          </a:p>
          <a:p>
            <a:r>
              <a:rPr lang="en-US" sz="2400">
                <a:latin typeface="Times New Roman" pitchFamily="18" charset="0"/>
                <a:cs typeface="Times New Roman" pitchFamily="18" charset="0"/>
              </a:rPr>
              <a:t>Centrifugal compressors are usually either turbine or electric motor driven. Typical operating speeds for centrifugal compressors in gas transmission applications are about 14,000 rpm for 5000-hp units and 8000 rpm for 20,000-hp units</a:t>
            </a:r>
            <a:r>
              <a:rPr lang="en-US" sz="2400"/>
              <a:t>.</a:t>
            </a:r>
          </a:p>
          <a:p>
            <a:pPr>
              <a:lnSpc>
                <a:spcPts val="2000"/>
              </a:lnSpc>
            </a:pPr>
            <a:endParaRPr lang="en-US" sz="2400">
              <a:latin typeface="Times New Roman" pitchFamily="18" charset="0"/>
              <a:cs typeface="Times New Roman" pitchFamily="18" charset="0"/>
            </a:endParaRPr>
          </a:p>
          <a:p>
            <a:r>
              <a:rPr lang="en-US" sz="2400">
                <a:latin typeface="Times New Roman" pitchFamily="18" charset="0"/>
                <a:cs typeface="Times New Roman" pitchFamily="18" charset="0"/>
              </a:rPr>
              <a:t>In gas pipeline applications a compression ratio of 1.5 to 2.0 is usually used.</a:t>
            </a:r>
          </a:p>
        </p:txBody>
      </p:sp>
      <p:sp>
        <p:nvSpPr>
          <p:cNvPr id="30" name="Slide Number Placeholder 29"/>
          <p:cNvSpPr>
            <a:spLocks noGrp="1"/>
          </p:cNvSpPr>
          <p:nvPr>
            <p:ph type="sldNum" sz="quarter" idx="12"/>
          </p:nvPr>
        </p:nvSpPr>
        <p:spPr/>
        <p:txBody>
          <a:bodyPr/>
          <a:lstStyle/>
          <a:p>
            <a:pPr>
              <a:defRPr/>
            </a:pPr>
            <a:fld id="{C25B6E90-11C6-47FC-92A4-2D81B83DD8B3}" type="slidenum">
              <a:rPr lang="en-US" smtClean="0"/>
              <a:pPr>
                <a:defRPr/>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8">
                                            <p:txEl>
                                              <p:pRg st="0" end="0"/>
                                            </p:txEl>
                                          </p:spTgt>
                                        </p:tgtEl>
                                        <p:attrNameLst>
                                          <p:attrName>style.visibility</p:attrName>
                                        </p:attrNameLst>
                                      </p:cBhvr>
                                      <p:to>
                                        <p:strVal val="visible"/>
                                      </p:to>
                                    </p:set>
                                    <p:animEffect transition="in" filter="blinds(horizontal)">
                                      <p:cBhvr>
                                        <p:cTn id="7" dur="500"/>
                                        <p:tgtEl>
                                          <p:spTgt spid="2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8">
                                            <p:txEl>
                                              <p:pRg st="2" end="2"/>
                                            </p:txEl>
                                          </p:spTgt>
                                        </p:tgtEl>
                                        <p:attrNameLst>
                                          <p:attrName>style.visibility</p:attrName>
                                        </p:attrNameLst>
                                      </p:cBhvr>
                                      <p:to>
                                        <p:strVal val="visible"/>
                                      </p:to>
                                    </p:set>
                                    <p:animEffect transition="in" filter="blinds(horizontal)">
                                      <p:cBhvr>
                                        <p:cTn id="12" dur="500"/>
                                        <p:tgtEl>
                                          <p:spTgt spid="2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8">
                                            <p:txEl>
                                              <p:pRg st="4" end="4"/>
                                            </p:txEl>
                                          </p:spTgt>
                                        </p:tgtEl>
                                        <p:attrNameLst>
                                          <p:attrName>style.visibility</p:attrName>
                                        </p:attrNameLst>
                                      </p:cBhvr>
                                      <p:to>
                                        <p:strVal val="visible"/>
                                      </p:to>
                                    </p:set>
                                    <p:animEffect transition="in" filter="blinds(horizontal)">
                                      <p:cBhvr>
                                        <p:cTn id="17" dur="500"/>
                                        <p:tgtEl>
                                          <p:spTgt spid="28">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8">
                                            <p:txEl>
                                              <p:pRg st="6" end="6"/>
                                            </p:txEl>
                                          </p:spTgt>
                                        </p:tgtEl>
                                        <p:attrNameLst>
                                          <p:attrName>style.visibility</p:attrName>
                                        </p:attrNameLst>
                                      </p:cBhvr>
                                      <p:to>
                                        <p:strVal val="visible"/>
                                      </p:to>
                                    </p:set>
                                    <p:animEffect transition="in" filter="blinds(horizontal)">
                                      <p:cBhvr>
                                        <p:cTn id="22" dur="500"/>
                                        <p:tgtEl>
                                          <p:spTgt spid="2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533400"/>
            <a:ext cx="8229600" cy="1295400"/>
          </a:xfrm>
        </p:spPr>
        <p:txBody>
          <a:bodyPr anchor="t"/>
          <a:lstStyle/>
          <a:p>
            <a:pPr algn="ctr" eaLnBrk="1" hangingPunct="1"/>
            <a:r>
              <a:rPr lang="en-US" sz="4400" b="1" smtClean="0">
                <a:latin typeface="Times New Roman" pitchFamily="18" charset="0"/>
                <a:cs typeface="Times New Roman" pitchFamily="18" charset="0"/>
              </a:rPr>
              <a:t>Gas Compression</a:t>
            </a:r>
            <a:br>
              <a:rPr lang="en-US" sz="4400" b="1" smtClean="0">
                <a:latin typeface="Times New Roman" pitchFamily="18" charset="0"/>
                <a:cs typeface="Times New Roman" pitchFamily="18" charset="0"/>
              </a:rPr>
            </a:br>
            <a:r>
              <a:rPr lang="en-US" sz="2800" b="1" smtClean="0">
                <a:latin typeface="Times New Roman" pitchFamily="18" charset="0"/>
                <a:cs typeface="Times New Roman" pitchFamily="18" charset="0"/>
              </a:rPr>
              <a:t>Centrifugal Compressors</a:t>
            </a:r>
          </a:p>
        </p:txBody>
      </p:sp>
      <p:sp>
        <p:nvSpPr>
          <p:cNvPr id="28" name="TextBox 27"/>
          <p:cNvSpPr txBox="1">
            <a:spLocks noChangeArrowheads="1"/>
          </p:cNvSpPr>
          <p:nvPr/>
        </p:nvSpPr>
        <p:spPr bwMode="auto">
          <a:xfrm>
            <a:off x="609600" y="1905000"/>
            <a:ext cx="8153400" cy="1570038"/>
          </a:xfrm>
          <a:prstGeom prst="rect">
            <a:avLst/>
          </a:prstGeom>
          <a:noFill/>
          <a:ln w="9525">
            <a:noFill/>
            <a:miter lim="800000"/>
            <a:headEnd/>
            <a:tailEnd/>
          </a:ln>
        </p:spPr>
        <p:txBody>
          <a:bodyPr>
            <a:spAutoFit/>
          </a:bodyPr>
          <a:lstStyle/>
          <a:p>
            <a:r>
              <a:rPr lang="en-US" sz="2400">
                <a:latin typeface="Times New Roman" pitchFamily="18" charset="0"/>
                <a:cs typeface="Times New Roman" pitchFamily="18" charset="0"/>
              </a:rPr>
              <a:t>A compressor body may hold one or several (up to 8 or 10) stages. A compressor train may consist of one or multiple compressor bodies. Pipeline compressors are typically single body trains, with one or two stages.</a:t>
            </a:r>
          </a:p>
        </p:txBody>
      </p:sp>
      <p:pic>
        <p:nvPicPr>
          <p:cNvPr id="37890"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209800" y="3505200"/>
            <a:ext cx="4852988" cy="32766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DAB59575-6AA9-4CAF-952B-60097DB165BD}" type="slidenum">
              <a:rPr lang="en-US" smtClean="0"/>
              <a:pPr>
                <a:defRPr/>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
                                            <p:txEl>
                                              <p:pRg st="0" end="0"/>
                                            </p:txEl>
                                          </p:spTgt>
                                        </p:tgtEl>
                                        <p:attrNameLst>
                                          <p:attrName>style.visibility</p:attrName>
                                        </p:attrNameLst>
                                      </p:cBhvr>
                                      <p:to>
                                        <p:strVal val="visible"/>
                                      </p:to>
                                    </p:set>
                                    <p:animEffect transition="in" filter="blinds(horizontal)">
                                      <p:cBhvr>
                                        <p:cTn id="7" dur="500"/>
                                        <p:tgtEl>
                                          <p:spTgt spid="2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7890"/>
                                        </p:tgtEl>
                                        <p:attrNameLst>
                                          <p:attrName>style.visibility</p:attrName>
                                        </p:attrNameLst>
                                      </p:cBhvr>
                                      <p:to>
                                        <p:strVal val="visible"/>
                                      </p:to>
                                    </p:set>
                                    <p:animEffect transition="in" filter="blinds(horizontal)">
                                      <p:cBhvr>
                                        <p:cTn id="12" dur="500"/>
                                        <p:tgtEl>
                                          <p:spTgt spid="378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533400"/>
            <a:ext cx="8229600" cy="1295400"/>
          </a:xfrm>
        </p:spPr>
        <p:txBody>
          <a:bodyPr anchor="t"/>
          <a:lstStyle/>
          <a:p>
            <a:pPr algn="ctr" eaLnBrk="1" hangingPunct="1"/>
            <a:r>
              <a:rPr lang="en-US" sz="4400" b="1" smtClean="0">
                <a:latin typeface="Times New Roman" pitchFamily="18" charset="0"/>
                <a:cs typeface="Times New Roman" pitchFamily="18" charset="0"/>
              </a:rPr>
              <a:t>Gas Compression</a:t>
            </a:r>
            <a:br>
              <a:rPr lang="en-US" sz="4400" b="1" smtClean="0">
                <a:latin typeface="Times New Roman" pitchFamily="18" charset="0"/>
                <a:cs typeface="Times New Roman" pitchFamily="18" charset="0"/>
              </a:rPr>
            </a:br>
            <a:r>
              <a:rPr lang="en-US" sz="2800" smtClean="0"/>
              <a:t> </a:t>
            </a:r>
            <a:r>
              <a:rPr lang="en-US" sz="2800" b="1" smtClean="0"/>
              <a:t>Advantages of a Reciprocating Compressor</a:t>
            </a:r>
            <a:endParaRPr lang="en-US" sz="2800" b="1" smtClean="0">
              <a:latin typeface="Times New Roman" pitchFamily="18" charset="0"/>
              <a:cs typeface="Times New Roman" pitchFamily="18" charset="0"/>
            </a:endParaRPr>
          </a:p>
        </p:txBody>
      </p:sp>
      <p:sp>
        <p:nvSpPr>
          <p:cNvPr id="28" name="TextBox 27"/>
          <p:cNvSpPr txBox="1">
            <a:spLocks noChangeArrowheads="1"/>
          </p:cNvSpPr>
          <p:nvPr/>
        </p:nvSpPr>
        <p:spPr bwMode="auto">
          <a:xfrm>
            <a:off x="609600" y="2133600"/>
            <a:ext cx="8153400" cy="3786188"/>
          </a:xfrm>
          <a:prstGeom prst="rect">
            <a:avLst/>
          </a:prstGeom>
          <a:noFill/>
          <a:ln w="9525">
            <a:noFill/>
            <a:miter lim="800000"/>
            <a:headEnd/>
            <a:tailEnd/>
          </a:ln>
        </p:spPr>
        <p:txBody>
          <a:bodyPr>
            <a:spAutoFit/>
          </a:bodyPr>
          <a:lstStyle/>
          <a:p>
            <a:r>
              <a:rPr lang="en-US" sz="2400">
                <a:latin typeface="Times New Roman" pitchFamily="18" charset="0"/>
                <a:cs typeface="Times New Roman" pitchFamily="18" charset="0"/>
              </a:rPr>
              <a:t>Ideal for low volume flow and high-pressure ratios</a:t>
            </a:r>
          </a:p>
          <a:p>
            <a:endParaRPr lang="en-US" sz="2400">
              <a:latin typeface="Times New Roman" pitchFamily="18" charset="0"/>
              <a:cs typeface="Times New Roman" pitchFamily="18" charset="0"/>
            </a:endParaRPr>
          </a:p>
          <a:p>
            <a:r>
              <a:rPr lang="en-US" sz="2400">
                <a:latin typeface="Times New Roman" pitchFamily="18" charset="0"/>
                <a:cs typeface="Times New Roman" pitchFamily="18" charset="0"/>
              </a:rPr>
              <a:t>High efficiency at high-pressure ratios (about 4)</a:t>
            </a:r>
          </a:p>
          <a:p>
            <a:endParaRPr lang="en-US" sz="2400">
              <a:latin typeface="Times New Roman" pitchFamily="18" charset="0"/>
              <a:cs typeface="Times New Roman" pitchFamily="18" charset="0"/>
            </a:endParaRPr>
          </a:p>
          <a:p>
            <a:r>
              <a:rPr lang="en-US" sz="2400">
                <a:latin typeface="Times New Roman" pitchFamily="18" charset="0"/>
                <a:cs typeface="Times New Roman" pitchFamily="18" charset="0"/>
              </a:rPr>
              <a:t>Relatively low capital cost in small units (less than 3000 hp)</a:t>
            </a:r>
          </a:p>
          <a:p>
            <a:endParaRPr lang="en-US" sz="2400">
              <a:latin typeface="Times New Roman" pitchFamily="18" charset="0"/>
              <a:cs typeface="Times New Roman" pitchFamily="18" charset="0"/>
            </a:endParaRPr>
          </a:p>
          <a:p>
            <a:r>
              <a:rPr lang="en-US" sz="2400">
                <a:latin typeface="Times New Roman" pitchFamily="18" charset="0"/>
                <a:cs typeface="Times New Roman" pitchFamily="18" charset="0"/>
              </a:rPr>
              <a:t>Less sensitive to changes in composition and density</a:t>
            </a:r>
          </a:p>
          <a:p>
            <a:endParaRPr lang="en-US" sz="2400">
              <a:latin typeface="Times New Roman" pitchFamily="18" charset="0"/>
              <a:cs typeface="Times New Roman" pitchFamily="18" charset="0"/>
            </a:endParaRPr>
          </a:p>
          <a:p>
            <a:r>
              <a:rPr lang="en-US" sz="2400">
                <a:latin typeface="Times New Roman" pitchFamily="18" charset="0"/>
                <a:cs typeface="Times New Roman" pitchFamily="18" charset="0"/>
              </a:rPr>
              <a:t>Have flexibility in pressure range, and can deliver compressed gas at a wide range of pressures</a:t>
            </a:r>
          </a:p>
        </p:txBody>
      </p:sp>
      <p:sp>
        <p:nvSpPr>
          <p:cNvPr id="5" name="Slide Number Placeholder 4"/>
          <p:cNvSpPr>
            <a:spLocks noGrp="1"/>
          </p:cNvSpPr>
          <p:nvPr>
            <p:ph type="sldNum" sz="quarter" idx="12"/>
          </p:nvPr>
        </p:nvSpPr>
        <p:spPr/>
        <p:txBody>
          <a:bodyPr/>
          <a:lstStyle/>
          <a:p>
            <a:pPr>
              <a:defRPr/>
            </a:pPr>
            <a:fld id="{E21C8D69-29C2-4A88-BF09-10B931D0B0B0}" type="slidenum">
              <a:rPr lang="en-US" smtClean="0"/>
              <a:pPr>
                <a:defRPr/>
              </a:pPr>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
                                            <p:txEl>
                                              <p:pRg st="0" end="0"/>
                                            </p:txEl>
                                          </p:spTgt>
                                        </p:tgtEl>
                                        <p:attrNameLst>
                                          <p:attrName>style.visibility</p:attrName>
                                        </p:attrNameLst>
                                      </p:cBhvr>
                                      <p:to>
                                        <p:strVal val="visible"/>
                                      </p:to>
                                    </p:set>
                                    <p:animEffect transition="in" filter="blinds(horizontal)">
                                      <p:cBhvr>
                                        <p:cTn id="7" dur="500"/>
                                        <p:tgtEl>
                                          <p:spTgt spid="2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8">
                                            <p:txEl>
                                              <p:pRg st="2" end="2"/>
                                            </p:txEl>
                                          </p:spTgt>
                                        </p:tgtEl>
                                        <p:attrNameLst>
                                          <p:attrName>style.visibility</p:attrName>
                                        </p:attrNameLst>
                                      </p:cBhvr>
                                      <p:to>
                                        <p:strVal val="visible"/>
                                      </p:to>
                                    </p:set>
                                    <p:animEffect transition="in" filter="blinds(horizontal)">
                                      <p:cBhvr>
                                        <p:cTn id="12" dur="500"/>
                                        <p:tgtEl>
                                          <p:spTgt spid="2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8">
                                            <p:txEl>
                                              <p:pRg st="4" end="4"/>
                                            </p:txEl>
                                          </p:spTgt>
                                        </p:tgtEl>
                                        <p:attrNameLst>
                                          <p:attrName>style.visibility</p:attrName>
                                        </p:attrNameLst>
                                      </p:cBhvr>
                                      <p:to>
                                        <p:strVal val="visible"/>
                                      </p:to>
                                    </p:set>
                                    <p:animEffect transition="in" filter="blinds(horizontal)">
                                      <p:cBhvr>
                                        <p:cTn id="17" dur="500"/>
                                        <p:tgtEl>
                                          <p:spTgt spid="28">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8">
                                            <p:txEl>
                                              <p:pRg st="6" end="6"/>
                                            </p:txEl>
                                          </p:spTgt>
                                        </p:tgtEl>
                                        <p:attrNameLst>
                                          <p:attrName>style.visibility</p:attrName>
                                        </p:attrNameLst>
                                      </p:cBhvr>
                                      <p:to>
                                        <p:strVal val="visible"/>
                                      </p:to>
                                    </p:set>
                                    <p:animEffect transition="in" filter="blinds(horizontal)">
                                      <p:cBhvr>
                                        <p:cTn id="22" dur="500"/>
                                        <p:tgtEl>
                                          <p:spTgt spid="28">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8">
                                            <p:txEl>
                                              <p:pRg st="8" end="8"/>
                                            </p:txEl>
                                          </p:spTgt>
                                        </p:tgtEl>
                                        <p:attrNameLst>
                                          <p:attrName>style.visibility</p:attrName>
                                        </p:attrNameLst>
                                      </p:cBhvr>
                                      <p:to>
                                        <p:strVal val="visible"/>
                                      </p:to>
                                    </p:set>
                                    <p:animEffect transition="in" filter="blinds(horizontal)">
                                      <p:cBhvr>
                                        <p:cTn id="27" dur="500"/>
                                        <p:tgtEl>
                                          <p:spTgt spid="2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533400"/>
            <a:ext cx="8229600" cy="1295400"/>
          </a:xfrm>
        </p:spPr>
        <p:txBody>
          <a:bodyPr anchor="t"/>
          <a:lstStyle/>
          <a:p>
            <a:pPr algn="ctr" eaLnBrk="1" hangingPunct="1"/>
            <a:r>
              <a:rPr lang="en-US" sz="4400" b="1" smtClean="0">
                <a:latin typeface="Times New Roman" pitchFamily="18" charset="0"/>
                <a:cs typeface="Times New Roman" pitchFamily="18" charset="0"/>
              </a:rPr>
              <a:t>Gas Compression</a:t>
            </a:r>
            <a:br>
              <a:rPr lang="en-US" sz="4400" b="1" smtClean="0">
                <a:latin typeface="Times New Roman" pitchFamily="18" charset="0"/>
                <a:cs typeface="Times New Roman" pitchFamily="18" charset="0"/>
              </a:rPr>
            </a:br>
            <a:r>
              <a:rPr lang="en-US" sz="2800" smtClean="0"/>
              <a:t> </a:t>
            </a:r>
            <a:r>
              <a:rPr lang="en-US" sz="2800" b="1" smtClean="0"/>
              <a:t>Advantages of a C</a:t>
            </a:r>
            <a:r>
              <a:rPr lang="en-US" sz="2800" b="1" smtClean="0">
                <a:latin typeface="Times New Roman" pitchFamily="18" charset="0"/>
                <a:cs typeface="Times New Roman" pitchFamily="18" charset="0"/>
              </a:rPr>
              <a:t>entrifugal</a:t>
            </a:r>
            <a:r>
              <a:rPr lang="en-US" sz="2800" b="1" smtClean="0"/>
              <a:t> Compressor</a:t>
            </a:r>
            <a:endParaRPr lang="en-US" sz="2800" b="1" smtClean="0">
              <a:latin typeface="Times New Roman" pitchFamily="18" charset="0"/>
              <a:cs typeface="Times New Roman" pitchFamily="18" charset="0"/>
            </a:endParaRPr>
          </a:p>
        </p:txBody>
      </p:sp>
      <p:sp>
        <p:nvSpPr>
          <p:cNvPr id="28" name="TextBox 27"/>
          <p:cNvSpPr txBox="1">
            <a:spLocks noChangeArrowheads="1"/>
          </p:cNvSpPr>
          <p:nvPr/>
        </p:nvSpPr>
        <p:spPr bwMode="auto">
          <a:xfrm>
            <a:off x="685800" y="2133600"/>
            <a:ext cx="8153400" cy="4154488"/>
          </a:xfrm>
          <a:prstGeom prst="rect">
            <a:avLst/>
          </a:prstGeom>
          <a:noFill/>
          <a:ln w="9525">
            <a:noFill/>
            <a:miter lim="800000"/>
            <a:headEnd/>
            <a:tailEnd/>
          </a:ln>
        </p:spPr>
        <p:txBody>
          <a:bodyPr>
            <a:spAutoFit/>
          </a:bodyPr>
          <a:lstStyle/>
          <a:p>
            <a:r>
              <a:rPr lang="en-US" sz="2400">
                <a:latin typeface="Times New Roman" pitchFamily="18" charset="0"/>
                <a:cs typeface="Times New Roman" pitchFamily="18" charset="0"/>
              </a:rPr>
              <a:t>Ideal for high volume flow and low head</a:t>
            </a:r>
          </a:p>
          <a:p>
            <a:endParaRPr lang="en-US" sz="2400">
              <a:latin typeface="Times New Roman" pitchFamily="18" charset="0"/>
              <a:cs typeface="Times New Roman" pitchFamily="18" charset="0"/>
            </a:endParaRPr>
          </a:p>
          <a:p>
            <a:r>
              <a:rPr lang="en-US" sz="2400">
                <a:latin typeface="Times New Roman" pitchFamily="18" charset="0"/>
                <a:cs typeface="Times New Roman" pitchFamily="18" charset="0"/>
              </a:rPr>
              <a:t>Simple construction with only one moving part</a:t>
            </a:r>
          </a:p>
          <a:p>
            <a:endParaRPr lang="en-US" sz="2400">
              <a:latin typeface="Times New Roman" pitchFamily="18" charset="0"/>
              <a:cs typeface="Times New Roman" pitchFamily="18" charset="0"/>
            </a:endParaRPr>
          </a:p>
          <a:p>
            <a:r>
              <a:rPr lang="en-US" sz="2400">
                <a:latin typeface="Times New Roman" pitchFamily="18" charset="0"/>
                <a:cs typeface="Times New Roman" pitchFamily="18" charset="0"/>
              </a:rPr>
              <a:t>High efficiency over normal operating range</a:t>
            </a:r>
          </a:p>
          <a:p>
            <a:endParaRPr lang="en-US" sz="2400">
              <a:latin typeface="Times New Roman" pitchFamily="18" charset="0"/>
              <a:cs typeface="Times New Roman" pitchFamily="18" charset="0"/>
            </a:endParaRPr>
          </a:p>
          <a:p>
            <a:r>
              <a:rPr lang="en-US" sz="2400">
                <a:latin typeface="Times New Roman" pitchFamily="18" charset="0"/>
                <a:cs typeface="Times New Roman" pitchFamily="18" charset="0"/>
              </a:rPr>
              <a:t>Low maintenance cost and high availability</a:t>
            </a:r>
          </a:p>
          <a:p>
            <a:endParaRPr lang="en-US" sz="2400">
              <a:latin typeface="Times New Roman" pitchFamily="18" charset="0"/>
              <a:cs typeface="Times New Roman" pitchFamily="18" charset="0"/>
            </a:endParaRPr>
          </a:p>
          <a:p>
            <a:r>
              <a:rPr lang="en-US" sz="2400">
                <a:latin typeface="Times New Roman" pitchFamily="18" charset="0"/>
                <a:cs typeface="Times New Roman" pitchFamily="18" charset="0"/>
              </a:rPr>
              <a:t>Greater volume capacity per unit of plot area</a:t>
            </a:r>
          </a:p>
          <a:p>
            <a:endParaRPr lang="en-US" sz="2400">
              <a:latin typeface="Times New Roman" pitchFamily="18" charset="0"/>
              <a:cs typeface="Times New Roman" pitchFamily="18" charset="0"/>
            </a:endParaRPr>
          </a:p>
          <a:p>
            <a:r>
              <a:rPr lang="en-US" sz="2400">
                <a:latin typeface="Times New Roman" pitchFamily="18" charset="0"/>
                <a:cs typeface="Times New Roman" pitchFamily="18" charset="0"/>
              </a:rPr>
              <a:t>No vibrations and pulsations generated</a:t>
            </a:r>
          </a:p>
        </p:txBody>
      </p:sp>
      <p:sp>
        <p:nvSpPr>
          <p:cNvPr id="4" name="Slide Number Placeholder 3"/>
          <p:cNvSpPr>
            <a:spLocks noGrp="1"/>
          </p:cNvSpPr>
          <p:nvPr>
            <p:ph type="sldNum" sz="quarter" idx="12"/>
          </p:nvPr>
        </p:nvSpPr>
        <p:spPr/>
        <p:txBody>
          <a:bodyPr/>
          <a:lstStyle/>
          <a:p>
            <a:pPr>
              <a:defRPr/>
            </a:pPr>
            <a:fld id="{B7EC7426-6FD9-4C7E-A8FE-9EAD74C6D465}" type="slidenum">
              <a:rPr lang="en-US" smtClean="0"/>
              <a:pPr>
                <a:defRPr/>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
                                            <p:txEl>
                                              <p:pRg st="0" end="0"/>
                                            </p:txEl>
                                          </p:spTgt>
                                        </p:tgtEl>
                                        <p:attrNameLst>
                                          <p:attrName>style.visibility</p:attrName>
                                        </p:attrNameLst>
                                      </p:cBhvr>
                                      <p:to>
                                        <p:strVal val="visible"/>
                                      </p:to>
                                    </p:set>
                                    <p:animEffect transition="in" filter="blinds(horizontal)">
                                      <p:cBhvr>
                                        <p:cTn id="7" dur="500"/>
                                        <p:tgtEl>
                                          <p:spTgt spid="2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8">
                                            <p:txEl>
                                              <p:pRg st="2" end="2"/>
                                            </p:txEl>
                                          </p:spTgt>
                                        </p:tgtEl>
                                        <p:attrNameLst>
                                          <p:attrName>style.visibility</p:attrName>
                                        </p:attrNameLst>
                                      </p:cBhvr>
                                      <p:to>
                                        <p:strVal val="visible"/>
                                      </p:to>
                                    </p:set>
                                    <p:animEffect transition="in" filter="blinds(horizontal)">
                                      <p:cBhvr>
                                        <p:cTn id="12" dur="500"/>
                                        <p:tgtEl>
                                          <p:spTgt spid="2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8">
                                            <p:txEl>
                                              <p:pRg st="4" end="4"/>
                                            </p:txEl>
                                          </p:spTgt>
                                        </p:tgtEl>
                                        <p:attrNameLst>
                                          <p:attrName>style.visibility</p:attrName>
                                        </p:attrNameLst>
                                      </p:cBhvr>
                                      <p:to>
                                        <p:strVal val="visible"/>
                                      </p:to>
                                    </p:set>
                                    <p:animEffect transition="in" filter="blinds(horizontal)">
                                      <p:cBhvr>
                                        <p:cTn id="17" dur="500"/>
                                        <p:tgtEl>
                                          <p:spTgt spid="28">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8">
                                            <p:txEl>
                                              <p:pRg st="6" end="6"/>
                                            </p:txEl>
                                          </p:spTgt>
                                        </p:tgtEl>
                                        <p:attrNameLst>
                                          <p:attrName>style.visibility</p:attrName>
                                        </p:attrNameLst>
                                      </p:cBhvr>
                                      <p:to>
                                        <p:strVal val="visible"/>
                                      </p:to>
                                    </p:set>
                                    <p:animEffect transition="in" filter="blinds(horizontal)">
                                      <p:cBhvr>
                                        <p:cTn id="22" dur="500"/>
                                        <p:tgtEl>
                                          <p:spTgt spid="28">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8">
                                            <p:txEl>
                                              <p:pRg st="8" end="8"/>
                                            </p:txEl>
                                          </p:spTgt>
                                        </p:tgtEl>
                                        <p:attrNameLst>
                                          <p:attrName>style.visibility</p:attrName>
                                        </p:attrNameLst>
                                      </p:cBhvr>
                                      <p:to>
                                        <p:strVal val="visible"/>
                                      </p:to>
                                    </p:set>
                                    <p:animEffect transition="in" filter="blinds(horizontal)">
                                      <p:cBhvr>
                                        <p:cTn id="27" dur="500"/>
                                        <p:tgtEl>
                                          <p:spTgt spid="28">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8">
                                            <p:txEl>
                                              <p:pRg st="10" end="10"/>
                                            </p:txEl>
                                          </p:spTgt>
                                        </p:tgtEl>
                                        <p:attrNameLst>
                                          <p:attrName>style.visibility</p:attrName>
                                        </p:attrNameLst>
                                      </p:cBhvr>
                                      <p:to>
                                        <p:strVal val="visible"/>
                                      </p:to>
                                    </p:set>
                                    <p:animEffect transition="in" filter="blinds(horizontal)">
                                      <p:cBhvr>
                                        <p:cTn id="32" dur="500"/>
                                        <p:tgtEl>
                                          <p:spTgt spid="28">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build="allAtOnce"/>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2">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F0000"/>
      </a:hlink>
      <a:folHlink>
        <a:srgbClr val="FF000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2">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F0000"/>
    </a:hlink>
    <a:folHlink>
      <a:srgbClr val="FF0000"/>
    </a:folHlink>
  </a:clrScheme>
</a:themeOverride>
</file>

<file path=ppt/theme/themeOverride2.xml><?xml version="1.0" encoding="utf-8"?>
<a:themeOverride xmlns:a="http://schemas.openxmlformats.org/drawingml/2006/main">
  <a:clrScheme name="Custom 2">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F0000"/>
    </a:hlink>
    <a:folHlink>
      <a:srgbClr val="FF0000"/>
    </a:folHlink>
  </a:clrScheme>
</a:themeOverride>
</file>

<file path=docProps/app.xml><?xml version="1.0" encoding="utf-8"?>
<Properties xmlns="http://schemas.openxmlformats.org/officeDocument/2006/extended-properties" xmlns:vt="http://schemas.openxmlformats.org/officeDocument/2006/docPropsVTypes">
  <Template/>
  <TotalTime>8094</TotalTime>
  <Words>702</Words>
  <Application>Microsoft Office PowerPoint</Application>
  <PresentationFormat>On-screen Show (4:3)</PresentationFormat>
  <Paragraphs>100</Paragraphs>
  <Slides>18</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5" baseType="lpstr">
      <vt:lpstr>Arial</vt:lpstr>
      <vt:lpstr>Calibri</vt:lpstr>
      <vt:lpstr>Constantia</vt:lpstr>
      <vt:lpstr>Wingdings 2</vt:lpstr>
      <vt:lpstr>Times New Roman</vt:lpstr>
      <vt:lpstr>Flow</vt:lpstr>
      <vt:lpstr>Microsoft Equation 3.0</vt:lpstr>
      <vt:lpstr>Gas Compression Part I </vt:lpstr>
      <vt:lpstr>Gas Compression Type of Compressors</vt:lpstr>
      <vt:lpstr>Gas Compression Reciprocating Compressors</vt:lpstr>
      <vt:lpstr>Gas Compression Reciprocating Compressors</vt:lpstr>
      <vt:lpstr>Gas Compression Reciprocating Compressors</vt:lpstr>
      <vt:lpstr>Gas Compression Centrifugal Compressors</vt:lpstr>
      <vt:lpstr>Gas Compression Centrifugal Compressors</vt:lpstr>
      <vt:lpstr>Gas Compression  Advantages of a Reciprocating Compressor</vt:lpstr>
      <vt:lpstr>Gas Compression  Advantages of a Centrifugal Compressor</vt:lpstr>
      <vt:lpstr>Gas Compression  Compressor Selection and Rating</vt:lpstr>
      <vt:lpstr>Gas Compression  Compressor Head and Power</vt:lpstr>
      <vt:lpstr>Gas Compression  Compressor Head (Isothermal)</vt:lpstr>
      <vt:lpstr>Gas Compression  Compressor Head (Isentropic and Polytropic)</vt:lpstr>
      <vt:lpstr>Gas Compression  Compressor Horsepower </vt:lpstr>
      <vt:lpstr>Gas Compression  Gas Horsepower </vt:lpstr>
      <vt:lpstr>Gas Compression  Isentropic and Polytropic Efficiency </vt:lpstr>
      <vt:lpstr>Gas Compression  Discharge Temperature </vt:lpstr>
      <vt:lpstr>Slide 18</vt:lpstr>
    </vt:vector>
  </TitlesOfParts>
  <Company>Office07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Thermodynamic Property Methods</dc:title>
  <dc:creator>fanaei</dc:creator>
  <cp:lastModifiedBy>fanaei</cp:lastModifiedBy>
  <cp:revision>443</cp:revision>
  <dcterms:created xsi:type="dcterms:W3CDTF">2009-02-16T13:11:44Z</dcterms:created>
  <dcterms:modified xsi:type="dcterms:W3CDTF">2012-04-14T05:38:51Z</dcterms:modified>
</cp:coreProperties>
</file>