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60" r:id="rId3"/>
    <p:sldId id="366" r:id="rId4"/>
    <p:sldId id="367" r:id="rId5"/>
    <p:sldId id="368" r:id="rId6"/>
    <p:sldId id="369" r:id="rId7"/>
    <p:sldId id="370" r:id="rId8"/>
    <p:sldId id="371" r:id="rId9"/>
    <p:sldId id="372" r:id="rId10"/>
    <p:sldId id="373" r:id="rId11"/>
    <p:sldId id="382" r:id="rId12"/>
    <p:sldId id="384" r:id="rId13"/>
    <p:sldId id="385" r:id="rId14"/>
    <p:sldId id="387" r:id="rId15"/>
    <p:sldId id="388" r:id="rId16"/>
    <p:sldId id="386" r:id="rId17"/>
    <p:sldId id="389" r:id="rId18"/>
    <p:sldId id="390" r:id="rId19"/>
    <p:sldId id="391" r:id="rId20"/>
    <p:sldId id="374" r:id="rId21"/>
    <p:sldId id="375" r:id="rId22"/>
    <p:sldId id="376" r:id="rId23"/>
    <p:sldId id="377" r:id="rId24"/>
    <p:sldId id="379" r:id="rId25"/>
    <p:sldId id="380" r:id="rId26"/>
    <p:sldId id="381" r:id="rId27"/>
    <p:sldId id="383" r:id="rId28"/>
  </p:sldIdLst>
  <p:sldSz cx="9144000" cy="6858000" type="screen4x3"/>
  <p:notesSz cx="6858000" cy="9144000"/>
  <p:custShowLst>
    <p:custShow name="Custom Show 1" id="0">
      <p:sldLst>
        <p:sld r:id="rId21"/>
        <p:sld r:id="rId22"/>
        <p:sld r:id="rId23"/>
        <p:sld r:id="rId24"/>
        <p:sld r:id="rId25"/>
        <p:sld r:id="rId26"/>
        <p:sld r:id="rId27"/>
      </p:sldLst>
    </p:custShow>
  </p:custShow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9"/>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09" autoAdjust="0"/>
  </p:normalViewPr>
  <p:slideViewPr>
    <p:cSldViewPr>
      <p:cViewPr>
        <p:scale>
          <a:sx n="68" d="100"/>
          <a:sy n="68" d="100"/>
        </p:scale>
        <p:origin x="-66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446018A-D0D5-4B00-8887-9CAADDDB7E19}" type="datetimeFigureOut">
              <a:rPr lang="en-US"/>
              <a:pPr>
                <a:defRPr/>
              </a:pPr>
              <a:t>5/12/2012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370B9CC-D2EF-4503-98F4-85992A46D70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370B9CC-D2EF-4503-98F4-85992A46D704}"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370B9CC-D2EF-4503-98F4-85992A46D704}"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2016392-18CD-46D6-A7E0-A3F8E32991E9}" type="datetimeFigureOut">
              <a:rPr lang="en-US"/>
              <a:pPr>
                <a:defRPr/>
              </a:pPr>
              <a:t>5/12/2012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B9AE7926-EA19-4AF2-AE19-9F90EBD0CB3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47D39ED-A0FC-4E97-901A-AC2F888E0DA0}" type="datetimeFigureOut">
              <a:rPr lang="en-US"/>
              <a:pPr>
                <a:defRPr/>
              </a:pPr>
              <a:t>5/12/2012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279C919-D6DD-4D80-A2DE-9DAB14B87C1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F3E0366-5546-478F-8E1E-8118C52B9F19}" type="datetimeFigureOut">
              <a:rPr lang="en-US"/>
              <a:pPr>
                <a:defRPr/>
              </a:pPr>
              <a:t>5/12/2012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BCB28DB-98DD-4FA1-9C70-C2A17507ECB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873B777-5958-4C20-B2BB-66C2E7FA2802}" type="datetimeFigureOut">
              <a:rPr lang="en-US"/>
              <a:pPr>
                <a:defRPr/>
              </a:pPr>
              <a:t>5/12/2012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7C42F10-B1F1-407B-AC27-D6BBEEDFEAB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9FDBCB-373E-4B82-8A9B-8D12CC459875}" type="datetimeFigureOut">
              <a:rPr lang="en-US"/>
              <a:pPr>
                <a:defRPr/>
              </a:pPr>
              <a:t>5/12/2012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B876B0-1223-4768-BEB4-17F9EDE303A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7D04C9F-E8A1-44EB-B0F0-F08449E70914}" type="datetimeFigureOut">
              <a:rPr lang="en-US"/>
              <a:pPr>
                <a:defRPr/>
              </a:pPr>
              <a:t>5/12/2012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A713F8D-0A2D-4A41-ABAA-460F83FEDB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29401C2-8E39-4991-96DD-97F763AB68A5}" type="datetimeFigureOut">
              <a:rPr lang="en-US"/>
              <a:pPr>
                <a:defRPr/>
              </a:pPr>
              <a:t>5/12/2012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9028F22-8BB9-49AD-9F1E-C50800C749F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0F53BAF-1425-4F5A-AB6E-B88B18D5B6EA}" type="datetimeFigureOut">
              <a:rPr lang="en-US"/>
              <a:pPr>
                <a:defRPr/>
              </a:pPr>
              <a:t>5/12/2012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6D9F0F61-7B31-4D32-AF89-3FDA61C6BC7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3FA953E-F1AD-4247-9903-016F7C29AAE4}" type="datetimeFigureOut">
              <a:rPr lang="en-US"/>
              <a:pPr>
                <a:defRPr/>
              </a:pPr>
              <a:t>5/12/2012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8F4D892-03BF-4D9A-8581-0F8D9E6E54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BF63AF5-3232-4897-BF21-A813C848EC7F}" type="datetimeFigureOut">
              <a:rPr lang="en-US"/>
              <a:pPr>
                <a:defRPr/>
              </a:pPr>
              <a:t>5/12/2012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0F61FDF-52AE-4920-A4DF-41BAE4E4240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0459DF4-5357-4C98-88FA-7560EEDD0CC3}" type="datetimeFigureOut">
              <a:rPr lang="en-US"/>
              <a:pPr>
                <a:defRPr/>
              </a:pPr>
              <a:t>5/12/2012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737279D-5AE6-464E-840D-B83E1FA39C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36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536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C3A257D7-1FF6-4EB4-8CC9-9DF6C82D1E5C}" type="datetimeFigureOut">
              <a:rPr lang="en-US"/>
              <a:pPr>
                <a:defRPr/>
              </a:pPr>
              <a:t>5/12/2012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D9AB2445-9DED-4C89-BE08-F63C6A287C2A}" type="slidenum">
              <a:rPr lang="en-US"/>
              <a:pPr>
                <a:defRPr/>
              </a:pPr>
              <a:t>‹#›</a:t>
            </a:fld>
            <a:endParaRPr lang="en-US"/>
          </a:p>
        </p:txBody>
      </p:sp>
      <p:grpSp>
        <p:nvGrpSpPr>
          <p:cNvPr id="1536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991" r:id="rId1"/>
    <p:sldLayoutId id="2147483983" r:id="rId2"/>
    <p:sldLayoutId id="2147483992" r:id="rId3"/>
    <p:sldLayoutId id="2147483984" r:id="rId4"/>
    <p:sldLayoutId id="2147483985" r:id="rId5"/>
    <p:sldLayoutId id="2147483986" r:id="rId6"/>
    <p:sldLayoutId id="2147483987" r:id="rId7"/>
    <p:sldLayoutId id="2147483988" r:id="rId8"/>
    <p:sldLayoutId id="2147483993" r:id="rId9"/>
    <p:sldLayoutId id="2147483989" r:id="rId10"/>
    <p:sldLayoutId id="214748399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chor="t">
            <a:noAutofit/>
          </a:bodyPr>
          <a:lstStyle/>
          <a:p>
            <a:pPr algn="ctr" eaLnBrk="1" fontAlgn="auto" hangingPunct="1">
              <a:spcAft>
                <a:spcPts val="0"/>
              </a:spcAft>
              <a:defRPr/>
            </a:pPr>
            <a:r>
              <a:rPr lang="en-US" dirty="0" smtClean="0"/>
              <a:t>Gas Hydrates</a:t>
            </a:r>
            <a:br>
              <a:rPr lang="en-US" dirty="0" smtClean="0"/>
            </a:br>
            <a:r>
              <a:rPr lang="en-US" sz="4400" dirty="0" smtClean="0"/>
              <a:t>In Gas Pipeline Transmission</a:t>
            </a:r>
            <a:r>
              <a:rPr lang="en-US" dirty="0" smtClean="0"/>
              <a:t/>
            </a:r>
            <a:br>
              <a:rPr lang="en-US" dirty="0" smtClean="0"/>
            </a:br>
            <a:endParaRPr lang="en-US" dirty="0"/>
          </a:p>
        </p:txBody>
      </p:sp>
      <p:sp>
        <p:nvSpPr>
          <p:cNvPr id="3" name="Subtitle 2"/>
          <p:cNvSpPr>
            <a:spLocks noGrp="1"/>
          </p:cNvSpPr>
          <p:nvPr>
            <p:ph type="subTitle" idx="1"/>
          </p:nvPr>
        </p:nvSpPr>
        <p:spPr>
          <a:xfrm>
            <a:off x="457200" y="4876800"/>
            <a:ext cx="8305800" cy="1676400"/>
          </a:xfrm>
        </p:spPr>
        <p:txBody>
          <a:bodyPr/>
          <a:lstStyle/>
          <a:p>
            <a:pPr marR="0" algn="l" eaLnBrk="1" hangingPunct="1"/>
            <a:r>
              <a:rPr lang="en-US" sz="2400" dirty="0" smtClean="0">
                <a:latin typeface="Calibri" pitchFamily="34" charset="0"/>
              </a:rPr>
              <a:t>Ref.1: </a:t>
            </a:r>
            <a:r>
              <a:rPr lang="en-US" sz="2400" dirty="0" err="1" smtClean="0">
                <a:latin typeface="Calibri" pitchFamily="34" charset="0"/>
              </a:rPr>
              <a:t>Mokhatab</a:t>
            </a:r>
            <a:r>
              <a:rPr lang="en-US" sz="2400" dirty="0" smtClean="0">
                <a:latin typeface="Calibri" pitchFamily="34" charset="0"/>
              </a:rPr>
              <a:t> et al, Handbook of Natural Gas Transmission and Processing, </a:t>
            </a:r>
            <a:r>
              <a:rPr lang="en-US" sz="2400" i="1" dirty="0" smtClean="0">
                <a:latin typeface="Calibri" pitchFamily="34" charset="0"/>
              </a:rPr>
              <a:t>Gulf Publishing Com</a:t>
            </a:r>
            <a:r>
              <a:rPr lang="en-US" sz="2400" dirty="0" smtClean="0">
                <a:latin typeface="Calibri" pitchFamily="34" charset="0"/>
              </a:rPr>
              <a:t>., 2006, Chapter 3.</a:t>
            </a:r>
          </a:p>
          <a:p>
            <a:pPr marR="0" algn="l" eaLnBrk="1" hangingPunct="1"/>
            <a:r>
              <a:rPr lang="en-US" sz="2400" dirty="0" smtClean="0">
                <a:latin typeface="Calibri" pitchFamily="34" charset="0"/>
              </a:rPr>
              <a:t>Ref.2: </a:t>
            </a:r>
            <a:r>
              <a:rPr lang="en-US" sz="2400" dirty="0" smtClean="0">
                <a:latin typeface="Calibri" pitchFamily="34" charset="0"/>
              </a:rPr>
              <a:t>Sloan, </a:t>
            </a:r>
            <a:r>
              <a:rPr lang="en-US" sz="2400" dirty="0" err="1" smtClean="0">
                <a:latin typeface="Calibri" pitchFamily="34" charset="0"/>
              </a:rPr>
              <a:t>Clathrate</a:t>
            </a:r>
            <a:r>
              <a:rPr lang="en-US" sz="2400" dirty="0" smtClean="0">
                <a:latin typeface="Calibri" pitchFamily="34" charset="0"/>
              </a:rPr>
              <a:t> hydrates  of natural gases,  </a:t>
            </a:r>
            <a:r>
              <a:rPr lang="en-US" sz="2400" i="1" dirty="0" smtClean="0">
                <a:latin typeface="Calibri" pitchFamily="34" charset="0"/>
              </a:rPr>
              <a:t>Marcel Decker Inc</a:t>
            </a:r>
            <a:r>
              <a:rPr lang="en-US" sz="2400" dirty="0" smtClean="0">
                <a:latin typeface="Calibri" pitchFamily="34" charset="0"/>
              </a:rPr>
              <a:t>., 1998.</a:t>
            </a:r>
            <a:endParaRPr lang="en-US" sz="2400" dirty="0" smtClean="0">
              <a:latin typeface="Calibri" pitchFamily="34" charset="0"/>
            </a:endParaRPr>
          </a:p>
          <a:p>
            <a:pPr marR="0" algn="l" eaLnBrk="1" hangingPunct="1"/>
            <a:endParaRPr lang="en-US" sz="2400"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066800"/>
          </a:xfrm>
        </p:spPr>
        <p:txBody>
          <a:bodyPr anchor="t"/>
          <a:lstStyle/>
          <a:p>
            <a:pPr algn="ctr" eaLnBrk="1" hangingPunct="1"/>
            <a:r>
              <a:rPr lang="en-US" sz="4400" b="1" dirty="0" smtClean="0">
                <a:latin typeface="Times New Roman" pitchFamily="18" charset="0"/>
                <a:cs typeface="Times New Roman" pitchFamily="18" charset="0"/>
              </a:rPr>
              <a:t>Gas Hydrate</a:t>
            </a:r>
            <a:br>
              <a:rPr lang="en-US" sz="4400" b="1" dirty="0" smtClean="0">
                <a:latin typeface="Times New Roman" pitchFamily="18" charset="0"/>
                <a:cs typeface="Times New Roman" pitchFamily="18" charset="0"/>
              </a:rPr>
            </a:br>
            <a:r>
              <a:rPr lang="en-US" sz="2800" i="1" dirty="0" smtClean="0"/>
              <a:t> K- Factor Method </a:t>
            </a:r>
            <a:endParaRPr lang="en-US" sz="2800" b="1" dirty="0" smtClean="0">
              <a:latin typeface="Times New Roman" pitchFamily="18" charset="0"/>
              <a:cs typeface="Times New Roman" pitchFamily="18" charset="0"/>
            </a:endParaRPr>
          </a:p>
        </p:txBody>
      </p:sp>
      <p:sp>
        <p:nvSpPr>
          <p:cNvPr id="28" name="TextBox 27"/>
          <p:cNvSpPr txBox="1">
            <a:spLocks noChangeArrowheads="1"/>
          </p:cNvSpPr>
          <p:nvPr/>
        </p:nvSpPr>
        <p:spPr bwMode="auto">
          <a:xfrm>
            <a:off x="533400" y="1752600"/>
            <a:ext cx="8153400" cy="4832092"/>
          </a:xfrm>
          <a:prstGeom prst="rect">
            <a:avLst/>
          </a:prstGeom>
          <a:noFill/>
          <a:ln w="9525">
            <a:noFill/>
            <a:miter lim="800000"/>
            <a:headEnd/>
            <a:tailEnd/>
          </a:ln>
        </p:spPr>
        <p:txBody>
          <a:bodyPr wrap="square">
            <a:spAutoFit/>
          </a:bodyPr>
          <a:lstStyle/>
          <a:p>
            <a:r>
              <a:rPr lang="en-US" sz="2800" dirty="0" smtClean="0">
                <a:latin typeface="Times New Roman" pitchFamily="18" charset="0"/>
                <a:cs typeface="Times New Roman" pitchFamily="18" charset="0"/>
              </a:rPr>
              <a:t>The vapor–solid equilibrium constant is determined experimentally and is defined as the ratio of the mole fraction of the hydrocarbon component in gas on a water-free basis to the mole fraction of the hydrocarbon component in the solid on a water-free basis (</a:t>
            </a:r>
            <a:r>
              <a:rPr lang="en-US" sz="2800" i="1" dirty="0" err="1" smtClean="0">
                <a:latin typeface="Times New Roman" pitchFamily="18" charset="0"/>
                <a:cs typeface="Times New Roman" pitchFamily="18" charset="0"/>
              </a:rPr>
              <a:t>K</a:t>
            </a:r>
            <a:r>
              <a:rPr lang="en-US" sz="2800" i="1" baseline="-25000" dirty="0" err="1" smtClean="0">
                <a:latin typeface="Times New Roman" pitchFamily="18" charset="0"/>
                <a:cs typeface="Times New Roman" pitchFamily="18" charset="0"/>
              </a:rPr>
              <a:t>i</a:t>
            </a:r>
            <a:r>
              <a:rPr lang="en-US" sz="2800" i="1" dirty="0" smtClean="0">
                <a:latin typeface="Times New Roman" pitchFamily="18" charset="0"/>
                <a:cs typeface="Times New Roman" pitchFamily="18" charset="0"/>
              </a:rPr>
              <a:t> = </a:t>
            </a:r>
            <a:r>
              <a:rPr lang="en-US" sz="2800" i="1" dirty="0" err="1" smtClean="0">
                <a:latin typeface="Times New Roman" pitchFamily="18" charset="0"/>
                <a:cs typeface="Times New Roman" pitchFamily="18" charset="0"/>
              </a:rPr>
              <a:t>y</a:t>
            </a:r>
            <a:r>
              <a:rPr lang="en-US" sz="2800" i="1" baseline="-250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x</a:t>
            </a:r>
            <a:r>
              <a:rPr lang="en-US" sz="2800" i="1" baseline="-25000" dirty="0"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hlinkClick r:id="" action="ppaction://customshow?id=0&amp;return=true"/>
              </a:rPr>
              <a:t>Figures 1 through 7</a:t>
            </a:r>
            <a:r>
              <a:rPr lang="en-US" sz="2800" dirty="0" smtClean="0">
                <a:latin typeface="Times New Roman" pitchFamily="18" charset="0"/>
                <a:cs typeface="Times New Roman" pitchFamily="18" charset="0"/>
              </a:rPr>
              <a:t>).</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For nitrogen and components heavier than butane, the equilibrium constant is taken as infinity. Theoretically, this assumption is not correct, but from a practical viewpoint provides acceptable engineering results</a:t>
            </a:r>
            <a:r>
              <a:rPr lang="en-US" sz="2800" i="1"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linds(horizontal)">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xEl>
                                              <p:pRg st="2" end="2"/>
                                            </p:txEl>
                                          </p:spTgt>
                                        </p:tgtEl>
                                        <p:attrNameLst>
                                          <p:attrName>style.visibility</p:attrName>
                                        </p:attrNameLst>
                                      </p:cBhvr>
                                      <p:to>
                                        <p:strVal val="visible"/>
                                      </p:to>
                                    </p:set>
                                    <p:animEffect transition="in" filter="blinds(horizontal)">
                                      <p:cBhvr>
                                        <p:cTn id="12"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066800"/>
          </a:xfrm>
        </p:spPr>
        <p:txBody>
          <a:bodyPr anchor="t"/>
          <a:lstStyle/>
          <a:p>
            <a:pPr algn="ctr" eaLnBrk="1" hangingPunct="1"/>
            <a:r>
              <a:rPr lang="en-US" sz="4400" b="1" dirty="0" smtClean="0">
                <a:latin typeface="Times New Roman" pitchFamily="18" charset="0"/>
                <a:cs typeface="Times New Roman" pitchFamily="18" charset="0"/>
              </a:rPr>
              <a:t>Gas Hydrate</a:t>
            </a:r>
            <a:br>
              <a:rPr lang="en-US" sz="4400" b="1" dirty="0" smtClean="0">
                <a:latin typeface="Times New Roman" pitchFamily="18" charset="0"/>
                <a:cs typeface="Times New Roman" pitchFamily="18" charset="0"/>
              </a:rPr>
            </a:br>
            <a:r>
              <a:rPr lang="en-US" sz="2800" i="1" dirty="0" smtClean="0"/>
              <a:t>Gas Gravity Method</a:t>
            </a:r>
            <a:endParaRPr lang="en-US" sz="2800" b="1" dirty="0" smtClean="0">
              <a:latin typeface="Times New Roman" pitchFamily="18" charset="0"/>
              <a:cs typeface="Times New Roman" pitchFamily="18" charset="0"/>
            </a:endParaRPr>
          </a:p>
        </p:txBody>
      </p:sp>
      <p:sp>
        <p:nvSpPr>
          <p:cNvPr id="28" name="TextBox 27"/>
          <p:cNvSpPr txBox="1">
            <a:spLocks noChangeArrowheads="1"/>
          </p:cNvSpPr>
          <p:nvPr/>
        </p:nvSpPr>
        <p:spPr bwMode="auto">
          <a:xfrm>
            <a:off x="457200" y="1844457"/>
            <a:ext cx="8229600" cy="3754874"/>
          </a:xfrm>
          <a:prstGeom prst="rect">
            <a:avLst/>
          </a:prstGeom>
          <a:noFill/>
          <a:ln w="9525">
            <a:noFill/>
            <a:miter lim="800000"/>
            <a:headEnd/>
            <a:tailEnd/>
          </a:ln>
        </p:spPr>
        <p:txBody>
          <a:bodyPr wrap="square">
            <a:spAutoFit/>
          </a:bodyPr>
          <a:lstStyle/>
          <a:p>
            <a:r>
              <a:rPr lang="en-US" sz="2800" b="1" dirty="0" smtClean="0">
                <a:latin typeface="Times New Roman" pitchFamily="18" charset="0"/>
                <a:cs typeface="Times New Roman" pitchFamily="18" charset="0"/>
              </a:rPr>
              <a:t>Gas Gravity Method: </a:t>
            </a:r>
            <a:r>
              <a:rPr lang="en-US" sz="2800" dirty="0" smtClean="0">
                <a:latin typeface="Times New Roman" pitchFamily="18" charset="0"/>
                <a:cs typeface="Times New Roman" pitchFamily="18" charset="0"/>
              </a:rPr>
              <a:t>This method can be used when the gas composition is not known (</a:t>
            </a:r>
            <a:r>
              <a:rPr lang="en-US" sz="2800" dirty="0" smtClean="0">
                <a:latin typeface="Times New Roman" pitchFamily="18" charset="0"/>
                <a:cs typeface="Times New Roman" pitchFamily="18" charset="0"/>
                <a:hlinkClick r:id="rId3" action="ppaction://hlinksldjump"/>
              </a:rPr>
              <a:t>Katz chart - 1945</a:t>
            </a:r>
            <a:r>
              <a:rPr lang="en-US" sz="2800" dirty="0" smtClean="0">
                <a:latin typeface="Times New Roman" pitchFamily="18" charset="0"/>
                <a:cs typeface="Times New Roman" pitchFamily="18" charset="0"/>
              </a:rPr>
              <a:t>). The Katz’s method is an appropriate method of estimating hydrate formation conditions for sweet natural gas mixtures.</a:t>
            </a:r>
          </a:p>
          <a:p>
            <a:pPr>
              <a:lnSpc>
                <a:spcPct val="50000"/>
              </a:lnSpc>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As a first step to predict hydrate formation temperature, one can develop an appropriate equation representing the Katz gravity chart (</a:t>
            </a:r>
            <a:r>
              <a:rPr lang="en-US" sz="2800" dirty="0" err="1" smtClean="0">
                <a:latin typeface="Times New Roman" pitchFamily="18" charset="0"/>
                <a:cs typeface="Times New Roman" pitchFamily="18" charset="0"/>
              </a:rPr>
              <a:t>Towler</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Mokhatab</a:t>
            </a:r>
            <a:r>
              <a:rPr lang="en-US" sz="2800" dirty="0" smtClean="0">
                <a:latin typeface="Times New Roman" pitchFamily="18" charset="0"/>
                <a:cs typeface="Times New Roman" pitchFamily="18" charset="0"/>
              </a:rPr>
              <a:t>, 2005):</a:t>
            </a:r>
            <a:endParaRPr lang="en-US" sz="2800"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11</a:t>
            </a:fld>
            <a:endParaRPr lang="en-US" dirty="0"/>
          </a:p>
        </p:txBody>
      </p:sp>
      <p:graphicFrame>
        <p:nvGraphicFramePr>
          <p:cNvPr id="5" name="Object 4"/>
          <p:cNvGraphicFramePr>
            <a:graphicFrameLocks noChangeAspect="1"/>
          </p:cNvGraphicFramePr>
          <p:nvPr/>
        </p:nvGraphicFramePr>
        <p:xfrm>
          <a:off x="625475" y="5805487"/>
          <a:ext cx="7604125" cy="976313"/>
        </p:xfrm>
        <a:graphic>
          <a:graphicData uri="http://schemas.openxmlformats.org/presentationml/2006/ole">
            <p:oleObj spid="_x0000_s83970" name="Equation" r:id="rId4" imgW="3759120" imgH="482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linds(horizontal)">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xEl>
                                              <p:pRg st="2" end="2"/>
                                            </p:txEl>
                                          </p:spTgt>
                                        </p:tgtEl>
                                        <p:attrNameLst>
                                          <p:attrName>style.visibility</p:attrName>
                                        </p:attrNameLst>
                                      </p:cBhvr>
                                      <p:to>
                                        <p:strVal val="visible"/>
                                      </p:to>
                                    </p:set>
                                    <p:animEffect transition="in" filter="blinds(horizontal)">
                                      <p:cBhvr>
                                        <p:cTn id="12" dur="500"/>
                                        <p:tgtEl>
                                          <p:spTgt spid="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066800"/>
          </a:xfrm>
        </p:spPr>
        <p:txBody>
          <a:bodyPr anchor="t"/>
          <a:lstStyle/>
          <a:p>
            <a:pPr algn="ctr" eaLnBrk="1" hangingPunct="1"/>
            <a:r>
              <a:rPr lang="en-US" sz="4400" b="1" dirty="0" smtClean="0">
                <a:latin typeface="Times New Roman" pitchFamily="18" charset="0"/>
                <a:cs typeface="Times New Roman" pitchFamily="18" charset="0"/>
              </a:rPr>
              <a:t>Gas Hydrate</a:t>
            </a:r>
            <a:br>
              <a:rPr lang="en-US" sz="4400" b="1" dirty="0" smtClean="0">
                <a:latin typeface="Times New Roman" pitchFamily="18" charset="0"/>
                <a:cs typeface="Times New Roman" pitchFamily="18" charset="0"/>
              </a:rPr>
            </a:br>
            <a:r>
              <a:rPr lang="en-US" sz="2800" i="1" dirty="0" smtClean="0"/>
              <a:t> V</a:t>
            </a:r>
            <a:r>
              <a:rPr lang="nl-NL" sz="2800" dirty="0" smtClean="0"/>
              <a:t>an der Waals and Platteeuw Method</a:t>
            </a:r>
            <a:endParaRPr lang="en-US" sz="2800" b="1" dirty="0" smtClean="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12</a:t>
            </a:fld>
            <a:endParaRPr lang="en-US" dirty="0"/>
          </a:p>
        </p:txBody>
      </p:sp>
      <p:sp>
        <p:nvSpPr>
          <p:cNvPr id="5" name="Rectangle 4"/>
          <p:cNvSpPr/>
          <p:nvPr/>
        </p:nvSpPr>
        <p:spPr>
          <a:xfrm>
            <a:off x="609600" y="1828800"/>
            <a:ext cx="8077200" cy="2246769"/>
          </a:xfrm>
          <a:prstGeom prst="rect">
            <a:avLst/>
          </a:prstGeom>
        </p:spPr>
        <p:txBody>
          <a:bodyPr wrap="square">
            <a:spAutoFit/>
          </a:bodyPr>
          <a:lstStyle/>
          <a:p>
            <a:r>
              <a:rPr lang="nl-NL" sz="2800" dirty="0" smtClean="0">
                <a:latin typeface="Times New Roman" pitchFamily="18" charset="0"/>
                <a:cs typeface="Times New Roman" pitchFamily="18" charset="0"/>
              </a:rPr>
              <a:t>In Van der Waals and Platteeuw (1959) method (modified by Parrish and Prausnitz-1972) two stage is assumed for hydrate formation. In the first stage, the empty hydrate lattice is generated by pure water. In the second stage, the cavities are filled by guest molecules. </a:t>
            </a:r>
            <a:endParaRPr lang="en-US" sz="2400" dirty="0">
              <a:latin typeface="Times New Roman" pitchFamily="18" charset="0"/>
              <a:cs typeface="Times New Roman" pitchFamily="18" charset="0"/>
            </a:endParaRPr>
          </a:p>
        </p:txBody>
      </p:sp>
      <p:pic>
        <p:nvPicPr>
          <p:cNvPr id="86019" name="Picture 3"/>
          <p:cNvPicPr>
            <a:picLocks noChangeAspect="1" noChangeArrowheads="1"/>
          </p:cNvPicPr>
          <p:nvPr/>
        </p:nvPicPr>
        <p:blipFill>
          <a:blip r:embed="rId2"/>
          <a:srcRect/>
          <a:stretch>
            <a:fillRect/>
          </a:stretch>
        </p:blipFill>
        <p:spPr bwMode="auto">
          <a:xfrm>
            <a:off x="1895475" y="4572000"/>
            <a:ext cx="4886325" cy="1676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6019"/>
                                        </p:tgtEl>
                                        <p:attrNameLst>
                                          <p:attrName>style.visibility</p:attrName>
                                        </p:attrNameLst>
                                      </p:cBhvr>
                                      <p:to>
                                        <p:strVal val="visible"/>
                                      </p:to>
                                    </p:set>
                                    <p:animEffect transition="in" filter="blinds(horizontal)">
                                      <p:cBhvr>
                                        <p:cTn id="12" dur="5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066800"/>
          </a:xfrm>
        </p:spPr>
        <p:txBody>
          <a:bodyPr anchor="t"/>
          <a:lstStyle/>
          <a:p>
            <a:pPr algn="ctr" eaLnBrk="1" hangingPunct="1"/>
            <a:r>
              <a:rPr lang="en-US" sz="4400" b="1" dirty="0" smtClean="0">
                <a:latin typeface="Times New Roman" pitchFamily="18" charset="0"/>
                <a:cs typeface="Times New Roman" pitchFamily="18" charset="0"/>
              </a:rPr>
              <a:t>Gas Hydrate</a:t>
            </a:r>
            <a:br>
              <a:rPr lang="en-US" sz="4400" b="1" dirty="0" smtClean="0">
                <a:latin typeface="Times New Roman" pitchFamily="18" charset="0"/>
                <a:cs typeface="Times New Roman" pitchFamily="18" charset="0"/>
              </a:rPr>
            </a:br>
            <a:r>
              <a:rPr lang="en-US" sz="2800" i="1" dirty="0" smtClean="0"/>
              <a:t> V</a:t>
            </a:r>
            <a:r>
              <a:rPr lang="nl-NL" sz="2800" dirty="0" smtClean="0"/>
              <a:t>an der Waals and Platteeuw Method</a:t>
            </a:r>
            <a:endParaRPr lang="en-US" sz="2800" b="1" dirty="0" smtClean="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13</a:t>
            </a:fld>
            <a:endParaRPr lang="en-US" dirty="0"/>
          </a:p>
        </p:txBody>
      </p:sp>
      <p:sp>
        <p:nvSpPr>
          <p:cNvPr id="5" name="Rectangle 4"/>
          <p:cNvSpPr/>
          <p:nvPr/>
        </p:nvSpPr>
        <p:spPr>
          <a:xfrm>
            <a:off x="609600" y="1828800"/>
            <a:ext cx="8001000" cy="4708981"/>
          </a:xfrm>
          <a:prstGeom prst="rect">
            <a:avLst/>
          </a:prstGeom>
        </p:spPr>
        <p:txBody>
          <a:bodyPr wrap="square">
            <a:spAutoFit/>
          </a:bodyPr>
          <a:lstStyle/>
          <a:p>
            <a:r>
              <a:rPr lang="nl-NL" sz="2800" dirty="0" smtClean="0">
                <a:latin typeface="Times New Roman" pitchFamily="18" charset="0"/>
                <a:cs typeface="Times New Roman" pitchFamily="18" charset="0"/>
              </a:rPr>
              <a:t>The chemical potential of water in filled hydrate structure (</a:t>
            </a:r>
            <a:r>
              <a:rPr lang="nl-NL" sz="2800" i="1" dirty="0" smtClean="0">
                <a:latin typeface="Times New Roman" pitchFamily="18" charset="0"/>
                <a:cs typeface="Times New Roman" pitchFamily="18" charset="0"/>
              </a:rPr>
              <a:t>μ</a:t>
            </a:r>
            <a:r>
              <a:rPr lang="nl-NL" sz="2800" i="1" baseline="-25000" dirty="0" smtClean="0">
                <a:latin typeface="Times New Roman" pitchFamily="18" charset="0"/>
                <a:cs typeface="Times New Roman" pitchFamily="18" charset="0"/>
              </a:rPr>
              <a:t>w</a:t>
            </a:r>
            <a:r>
              <a:rPr lang="nl-NL" sz="2800" i="1" baseline="30000" dirty="0" smtClean="0">
                <a:latin typeface="Times New Roman" pitchFamily="18" charset="0"/>
                <a:cs typeface="Times New Roman" pitchFamily="18" charset="0"/>
              </a:rPr>
              <a:t>H</a:t>
            </a:r>
            <a:r>
              <a:rPr lang="nl-NL" sz="2800" dirty="0" smtClean="0">
                <a:latin typeface="Times New Roman" pitchFamily="18" charset="0"/>
                <a:cs typeface="Times New Roman" pitchFamily="18" charset="0"/>
              </a:rPr>
              <a:t>)  is calculated by using statistical thermodynamics</a:t>
            </a:r>
            <a:r>
              <a:rPr lang="en-US" sz="2800" dirty="0" smtClean="0">
                <a:latin typeface="Times New Roman" pitchFamily="18" charset="0"/>
                <a:cs typeface="Times New Roman" pitchFamily="18" charset="0"/>
              </a:rPr>
              <a:t> as follows:</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lnSpc>
                <a:spcPct val="50000"/>
              </a:lnSpc>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Where</a:t>
            </a:r>
          </a:p>
          <a:p>
            <a:pPr>
              <a:lnSpc>
                <a:spcPct val="50000"/>
              </a:lnSpc>
            </a:pPr>
            <a:endParaRPr lang="en-US" sz="2400" dirty="0" smtClean="0">
              <a:latin typeface="Times New Roman" pitchFamily="18" charset="0"/>
              <a:cs typeface="Times New Roman" pitchFamily="18" charset="0"/>
            </a:endParaRPr>
          </a:p>
          <a:p>
            <a:r>
              <a:rPr lang="nl-NL" sz="2400" i="1" dirty="0" smtClean="0">
                <a:latin typeface="Times New Roman" pitchFamily="18" charset="0"/>
                <a:cs typeface="Times New Roman" pitchFamily="18" charset="0"/>
              </a:rPr>
              <a:t>μ</a:t>
            </a:r>
            <a:r>
              <a:rPr lang="nl-NL" sz="2400" i="1" baseline="-25000" dirty="0" smtClean="0">
                <a:latin typeface="Times New Roman" pitchFamily="18" charset="0"/>
                <a:cs typeface="Times New Roman" pitchFamily="18" charset="0"/>
              </a:rPr>
              <a:t>w</a:t>
            </a:r>
            <a:r>
              <a:rPr lang="nl-NL" sz="2400" i="1" baseline="30000" dirty="0" smtClean="0">
                <a:latin typeface="Times New Roman" pitchFamily="18" charset="0"/>
                <a:cs typeface="Times New Roman" pitchFamily="18" charset="0"/>
              </a:rPr>
              <a:t>β  </a:t>
            </a:r>
            <a:r>
              <a:rPr lang="nl-NL" sz="2400" dirty="0" smtClean="0">
                <a:latin typeface="Times New Roman" pitchFamily="18" charset="0"/>
                <a:cs typeface="Times New Roman" pitchFamily="18" charset="0"/>
              </a:rPr>
              <a:t>= the chemical potential of water in empty hydrate structure</a:t>
            </a:r>
          </a:p>
          <a:p>
            <a:pPr>
              <a:lnSpc>
                <a:spcPct val="50000"/>
              </a:lnSpc>
            </a:pPr>
            <a:endParaRPr lang="en-US" sz="2400" dirty="0" smtClean="0">
              <a:latin typeface="Times New Roman" pitchFamily="18" charset="0"/>
              <a:cs typeface="Times New Roman" pitchFamily="18" charset="0"/>
            </a:endParaRPr>
          </a:p>
          <a:p>
            <a:pPr marL="640080" indent="-640080"/>
            <a:r>
              <a:rPr lang="en-US" sz="2400" i="1" dirty="0" err="1" smtClean="0">
                <a:latin typeface="Times New Roman" pitchFamily="18" charset="0"/>
                <a:cs typeface="Times New Roman" pitchFamily="18" charset="0"/>
              </a:rPr>
              <a:t>n</a:t>
            </a:r>
            <a:r>
              <a:rPr lang="en-US" sz="2400" i="1" baseline="-25000" dirty="0" err="1" smtClean="0">
                <a:latin typeface="Times New Roman" pitchFamily="18" charset="0"/>
                <a:cs typeface="Times New Roman" pitchFamily="18" charset="0"/>
              </a:rPr>
              <a:t>ci</a:t>
            </a:r>
            <a:r>
              <a:rPr lang="en-US" sz="2400" dirty="0" smtClean="0">
                <a:latin typeface="Times New Roman" pitchFamily="18" charset="0"/>
                <a:cs typeface="Times New Roman" pitchFamily="18" charset="0"/>
              </a:rPr>
              <a:t> = number of cavities of type </a:t>
            </a:r>
            <a:r>
              <a:rPr lang="en-US" sz="2400" i="1"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per water molecule in basic lattice</a:t>
            </a:r>
          </a:p>
          <a:p>
            <a:pPr marL="640080" indent="-640080">
              <a:lnSpc>
                <a:spcPct val="50000"/>
              </a:lnSpc>
            </a:pPr>
            <a:endParaRPr lang="en-US" sz="2400" dirty="0" smtClean="0">
              <a:latin typeface="Times New Roman" pitchFamily="18" charset="0"/>
              <a:cs typeface="Times New Roman" pitchFamily="18" charset="0"/>
            </a:endParaRPr>
          </a:p>
          <a:p>
            <a:r>
              <a:rPr lang="el-GR" sz="2400" i="1" dirty="0" smtClean="0">
                <a:latin typeface="Times New Roman" pitchFamily="18" charset="0"/>
                <a:cs typeface="Times New Roman" pitchFamily="18" charset="0"/>
              </a:rPr>
              <a:t>θ</a:t>
            </a:r>
            <a:r>
              <a:rPr lang="en-US" sz="2400" i="1" baseline="-25000" dirty="0" err="1" smtClean="0">
                <a:latin typeface="Times New Roman" pitchFamily="18" charset="0"/>
                <a:cs typeface="Times New Roman" pitchFamily="18" charset="0"/>
              </a:rPr>
              <a:t>ji</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fractional occupancy of type </a:t>
            </a:r>
            <a:r>
              <a:rPr lang="en-US" sz="2400" i="1"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cavity by type </a:t>
            </a:r>
            <a:r>
              <a:rPr lang="en-US" sz="2400" i="1" dirty="0" smtClean="0">
                <a:latin typeface="Times New Roman" pitchFamily="18" charset="0"/>
                <a:cs typeface="Times New Roman" pitchFamily="18" charset="0"/>
              </a:rPr>
              <a:t>j</a:t>
            </a:r>
            <a:r>
              <a:rPr lang="en-US" sz="2400" dirty="0" smtClean="0">
                <a:latin typeface="Times New Roman" pitchFamily="18" charset="0"/>
                <a:cs typeface="Times New Roman" pitchFamily="18" charset="0"/>
              </a:rPr>
              <a:t> molecule</a:t>
            </a:r>
            <a:r>
              <a:rPr lang="nl-NL"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1774825" y="3276600"/>
          <a:ext cx="6073775" cy="990600"/>
        </p:xfrm>
        <a:graphic>
          <a:graphicData uri="http://schemas.openxmlformats.org/presentationml/2006/ole">
            <p:oleObj spid="_x0000_s87042" name="Equation" r:id="rId4" imgW="2958840" imgH="482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blinds(horizontal)">
                                      <p:cBhvr>
                                        <p:cTn id="20" dur="500"/>
                                        <p:tgtEl>
                                          <p:spTgt spid="5">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blinds(horizontal)">
                                      <p:cBhvr>
                                        <p:cTn id="25" dur="500"/>
                                        <p:tgtEl>
                                          <p:spTgt spid="5">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10" end="10"/>
                                            </p:txEl>
                                          </p:spTgt>
                                        </p:tgtEl>
                                        <p:attrNameLst>
                                          <p:attrName>style.visibility</p:attrName>
                                        </p:attrNameLst>
                                      </p:cBhvr>
                                      <p:to>
                                        <p:strVal val="visible"/>
                                      </p:to>
                                    </p:set>
                                    <p:animEffect transition="in" filter="blinds(horizontal)">
                                      <p:cBhvr>
                                        <p:cTn id="30"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066800"/>
          </a:xfrm>
        </p:spPr>
        <p:txBody>
          <a:bodyPr anchor="t"/>
          <a:lstStyle/>
          <a:p>
            <a:pPr algn="ctr" eaLnBrk="1" hangingPunct="1"/>
            <a:r>
              <a:rPr lang="en-US" sz="4400" b="1" dirty="0" smtClean="0">
                <a:latin typeface="Times New Roman" pitchFamily="18" charset="0"/>
                <a:cs typeface="Times New Roman" pitchFamily="18" charset="0"/>
              </a:rPr>
              <a:t>Gas Hydrate</a:t>
            </a:r>
            <a:br>
              <a:rPr lang="en-US" sz="4400" b="1" dirty="0" smtClean="0">
                <a:latin typeface="Times New Roman" pitchFamily="18" charset="0"/>
                <a:cs typeface="Times New Roman" pitchFamily="18" charset="0"/>
              </a:rPr>
            </a:br>
            <a:r>
              <a:rPr lang="en-US" sz="2800" i="1" dirty="0" smtClean="0"/>
              <a:t> V</a:t>
            </a:r>
            <a:r>
              <a:rPr lang="nl-NL" sz="2800" dirty="0" smtClean="0"/>
              <a:t>an der Waals and Platteeuw Method</a:t>
            </a:r>
            <a:endParaRPr lang="en-US" sz="2800" b="1" dirty="0" smtClean="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14</a:t>
            </a:fld>
            <a:endParaRPr lang="en-US" dirty="0"/>
          </a:p>
        </p:txBody>
      </p:sp>
      <p:sp>
        <p:nvSpPr>
          <p:cNvPr id="5" name="Rectangle 4"/>
          <p:cNvSpPr/>
          <p:nvPr/>
        </p:nvSpPr>
        <p:spPr>
          <a:xfrm>
            <a:off x="609600" y="1828800"/>
            <a:ext cx="8001000" cy="4462760"/>
          </a:xfrm>
          <a:prstGeom prst="rect">
            <a:avLst/>
          </a:prstGeom>
        </p:spPr>
        <p:txBody>
          <a:bodyPr wrap="square">
            <a:spAutoFit/>
          </a:bodyPr>
          <a:lstStyle/>
          <a:p>
            <a:r>
              <a:rPr lang="nl-NL" sz="2800" dirty="0" smtClean="0">
                <a:latin typeface="Times New Roman" pitchFamily="18" charset="0"/>
                <a:cs typeface="Times New Roman" pitchFamily="18" charset="0"/>
              </a:rPr>
              <a:t>The fractional occupancy of hydrate cavities can be calculated by using Langmuir adsorption theory</a:t>
            </a:r>
            <a:r>
              <a:rPr lang="en-US" sz="28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lnSpc>
                <a:spcPct val="50000"/>
              </a:lnSpc>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Where</a:t>
            </a:r>
          </a:p>
          <a:p>
            <a:pPr>
              <a:lnSpc>
                <a:spcPct val="50000"/>
              </a:lnSpc>
            </a:pPr>
            <a:endParaRPr lang="en-US" sz="2400" dirty="0" smtClean="0">
              <a:latin typeface="Times New Roman" pitchFamily="18" charset="0"/>
              <a:cs typeface="Times New Roman" pitchFamily="18" charset="0"/>
            </a:endParaRPr>
          </a:p>
          <a:p>
            <a:r>
              <a:rPr lang="nl-NL" sz="2400" i="1" dirty="0" smtClean="0">
                <a:latin typeface="Times New Roman" pitchFamily="18" charset="0"/>
                <a:cs typeface="Times New Roman" pitchFamily="18" charset="0"/>
              </a:rPr>
              <a:t>C</a:t>
            </a:r>
            <a:r>
              <a:rPr lang="nl-NL" sz="2400" i="1" baseline="-25000" dirty="0" smtClean="0">
                <a:latin typeface="Times New Roman" pitchFamily="18" charset="0"/>
                <a:cs typeface="Times New Roman" pitchFamily="18" charset="0"/>
              </a:rPr>
              <a:t>ji</a:t>
            </a:r>
            <a:r>
              <a:rPr lang="nl-NL" sz="2400" i="1" baseline="30000" dirty="0" smtClean="0">
                <a:latin typeface="Times New Roman" pitchFamily="18" charset="0"/>
                <a:cs typeface="Times New Roman" pitchFamily="18" charset="0"/>
              </a:rPr>
              <a:t>  </a:t>
            </a:r>
            <a:r>
              <a:rPr lang="nl-NL" sz="2400" dirty="0" smtClean="0">
                <a:latin typeface="Times New Roman" pitchFamily="18" charset="0"/>
                <a:cs typeface="Times New Roman" pitchFamily="18" charset="0"/>
              </a:rPr>
              <a:t>= the Langmuir constant of type </a:t>
            </a:r>
            <a:r>
              <a:rPr lang="nl-NL" sz="2400" i="1" dirty="0" smtClean="0">
                <a:latin typeface="Times New Roman" pitchFamily="18" charset="0"/>
                <a:cs typeface="Times New Roman" pitchFamily="18" charset="0"/>
              </a:rPr>
              <a:t>j</a:t>
            </a:r>
            <a:r>
              <a:rPr lang="nl-NL" sz="2400" dirty="0" smtClean="0">
                <a:latin typeface="Times New Roman" pitchFamily="18" charset="0"/>
                <a:cs typeface="Times New Roman" pitchFamily="18" charset="0"/>
              </a:rPr>
              <a:t> molecule in type </a:t>
            </a:r>
            <a:r>
              <a:rPr lang="nl-NL" sz="2400" i="1" dirty="0" smtClean="0">
                <a:latin typeface="Times New Roman" pitchFamily="18" charset="0"/>
                <a:cs typeface="Times New Roman" pitchFamily="18" charset="0"/>
              </a:rPr>
              <a:t>i</a:t>
            </a:r>
            <a:r>
              <a:rPr lang="nl-NL" sz="2400" dirty="0" smtClean="0">
                <a:latin typeface="Times New Roman" pitchFamily="18" charset="0"/>
                <a:cs typeface="Times New Roman" pitchFamily="18" charset="0"/>
              </a:rPr>
              <a:t> cavity</a:t>
            </a:r>
          </a:p>
          <a:p>
            <a:endParaRPr lang="en-US" sz="2400" dirty="0" smtClean="0">
              <a:latin typeface="Times New Roman" pitchFamily="18" charset="0"/>
              <a:cs typeface="Times New Roman" pitchFamily="18" charset="0"/>
            </a:endParaRPr>
          </a:p>
          <a:p>
            <a:pPr marL="640080" indent="-640080"/>
            <a:r>
              <a:rPr lang="en-US" sz="2400" i="1" dirty="0" err="1" smtClean="0">
                <a:latin typeface="Times New Roman" pitchFamily="18" charset="0"/>
                <a:cs typeface="Times New Roman" pitchFamily="18" charset="0"/>
              </a:rPr>
              <a:t>f</a:t>
            </a:r>
            <a:r>
              <a:rPr lang="en-US" sz="2400" i="1" baseline="-25000" dirty="0" err="1" smtClean="0">
                <a:latin typeface="Times New Roman" pitchFamily="18" charset="0"/>
                <a:cs typeface="Times New Roman" pitchFamily="18" charset="0"/>
              </a:rPr>
              <a:t>j</a:t>
            </a:r>
            <a:r>
              <a:rPr lang="en-US" sz="2400" dirty="0" smtClean="0">
                <a:latin typeface="Times New Roman" pitchFamily="18" charset="0"/>
                <a:cs typeface="Times New Roman" pitchFamily="18" charset="0"/>
              </a:rPr>
              <a:t>  = the fugacity of type </a:t>
            </a:r>
            <a:r>
              <a:rPr lang="en-US" sz="2400" i="1" dirty="0" smtClean="0">
                <a:latin typeface="Times New Roman" pitchFamily="18" charset="0"/>
                <a:cs typeface="Times New Roman" pitchFamily="18" charset="0"/>
              </a:rPr>
              <a:t>j</a:t>
            </a:r>
            <a:r>
              <a:rPr lang="en-US" sz="2400" dirty="0" smtClean="0">
                <a:latin typeface="Times New Roman" pitchFamily="18" charset="0"/>
                <a:cs typeface="Times New Roman" pitchFamily="18" charset="0"/>
              </a:rPr>
              <a:t> molecule in the gas phase and can be calculated by using an equation of state such as PR</a:t>
            </a:r>
          </a:p>
          <a:p>
            <a:pPr marL="640080" indent="-640080">
              <a:lnSpc>
                <a:spcPct val="50000"/>
              </a:lnSpc>
            </a:pPr>
            <a:endParaRPr lang="en-US" sz="2400" dirty="0" smtClean="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2287588" y="3044825"/>
          <a:ext cx="4246562" cy="1146175"/>
        </p:xfrm>
        <a:graphic>
          <a:graphicData uri="http://schemas.openxmlformats.org/presentationml/2006/ole">
            <p:oleObj spid="_x0000_s89090" name="Equation" r:id="rId3" imgW="2070000" imgH="5587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linds(horizontal)">
                                      <p:cBhvr>
                                        <p:cTn id="17" dur="500"/>
                                        <p:tgtEl>
                                          <p:spTgt spid="5">
                                            <p:txEl>
                                              <p:pRg st="5" end="5"/>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animEffect transition="in" filter="blinds(horizontal)">
                                      <p:cBhvr>
                                        <p:cTn id="20" dur="500"/>
                                        <p:tgtEl>
                                          <p:spTgt spid="5">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blinds(horizontal)">
                                      <p:cBhvr>
                                        <p:cTn id="25"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066800"/>
          </a:xfrm>
        </p:spPr>
        <p:txBody>
          <a:bodyPr anchor="t"/>
          <a:lstStyle/>
          <a:p>
            <a:pPr algn="ctr" eaLnBrk="1" hangingPunct="1"/>
            <a:r>
              <a:rPr lang="en-US" sz="4400" b="1" dirty="0" smtClean="0">
                <a:latin typeface="Times New Roman" pitchFamily="18" charset="0"/>
                <a:cs typeface="Times New Roman" pitchFamily="18" charset="0"/>
              </a:rPr>
              <a:t>Gas Hydrate</a:t>
            </a:r>
            <a:br>
              <a:rPr lang="en-US" sz="4400" b="1" dirty="0" smtClean="0">
                <a:latin typeface="Times New Roman" pitchFamily="18" charset="0"/>
                <a:cs typeface="Times New Roman" pitchFamily="18" charset="0"/>
              </a:rPr>
            </a:br>
            <a:r>
              <a:rPr lang="en-US" sz="2800" i="1" dirty="0" smtClean="0"/>
              <a:t> V</a:t>
            </a:r>
            <a:r>
              <a:rPr lang="nl-NL" sz="2800" dirty="0" smtClean="0"/>
              <a:t>an der Waals and Platteeuw Method</a:t>
            </a:r>
            <a:endParaRPr lang="en-US" sz="2800" b="1" dirty="0" smtClean="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15</a:t>
            </a:fld>
            <a:endParaRPr lang="en-US" dirty="0"/>
          </a:p>
        </p:txBody>
      </p:sp>
      <p:sp>
        <p:nvSpPr>
          <p:cNvPr id="5" name="Rectangle 4"/>
          <p:cNvSpPr/>
          <p:nvPr/>
        </p:nvSpPr>
        <p:spPr>
          <a:xfrm>
            <a:off x="609600" y="1828800"/>
            <a:ext cx="8001000" cy="4955203"/>
          </a:xfrm>
          <a:prstGeom prst="rect">
            <a:avLst/>
          </a:prstGeom>
        </p:spPr>
        <p:txBody>
          <a:bodyPr wrap="square">
            <a:spAutoFit/>
          </a:bodyPr>
          <a:lstStyle/>
          <a:p>
            <a:r>
              <a:rPr lang="en-US" sz="2800" dirty="0" smtClean="0">
                <a:latin typeface="Times New Roman" pitchFamily="18" charset="0"/>
                <a:cs typeface="Times New Roman" pitchFamily="18" charset="0"/>
              </a:rPr>
              <a:t>The Langmuir constant is the key parameter of van </a:t>
            </a:r>
            <a:r>
              <a:rPr lang="en-US" sz="2800" dirty="0" err="1" smtClean="0">
                <a:latin typeface="Times New Roman" pitchFamily="18" charset="0"/>
                <a:cs typeface="Times New Roman" pitchFamily="18" charset="0"/>
              </a:rPr>
              <a:t>der</a:t>
            </a:r>
            <a:r>
              <a:rPr lang="en-US" sz="2800" dirty="0" smtClean="0">
                <a:latin typeface="Times New Roman" pitchFamily="18" charset="0"/>
                <a:cs typeface="Times New Roman" pitchFamily="18" charset="0"/>
              </a:rPr>
              <a:t> Waals - </a:t>
            </a:r>
            <a:r>
              <a:rPr lang="en-US" sz="2800" dirty="0" err="1" smtClean="0">
                <a:latin typeface="Times New Roman" pitchFamily="18" charset="0"/>
                <a:cs typeface="Times New Roman" pitchFamily="18" charset="0"/>
              </a:rPr>
              <a:t>Platteeuw</a:t>
            </a:r>
            <a:r>
              <a:rPr lang="en-US" sz="2800" dirty="0" smtClean="0">
                <a:latin typeface="Times New Roman" pitchFamily="18" charset="0"/>
                <a:cs typeface="Times New Roman" pitchFamily="18" charset="0"/>
              </a:rPr>
              <a:t> model, which depends on the interaction potential between guest molecule and water molecules and can be calculated as follows:</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lnSpc>
                <a:spcPct val="50000"/>
              </a:lnSpc>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Where</a:t>
            </a:r>
          </a:p>
          <a:p>
            <a:pPr>
              <a:lnSpc>
                <a:spcPct val="50000"/>
              </a:lnSpc>
            </a:pPr>
            <a:endParaRPr lang="en-US" sz="2400" dirty="0" smtClean="0">
              <a:latin typeface="Times New Roman" pitchFamily="18" charset="0"/>
              <a:cs typeface="Times New Roman" pitchFamily="18" charset="0"/>
            </a:endParaRPr>
          </a:p>
          <a:p>
            <a:r>
              <a:rPr lang="nl-NL" sz="2400" i="1" dirty="0" smtClean="0">
                <a:latin typeface="Times New Roman" pitchFamily="18" charset="0"/>
                <a:cs typeface="Times New Roman" pitchFamily="18" charset="0"/>
              </a:rPr>
              <a:t>R</a:t>
            </a:r>
            <a:r>
              <a:rPr lang="nl-NL" sz="2400" i="1" baseline="30000" dirty="0" smtClean="0">
                <a:latin typeface="Times New Roman" pitchFamily="18" charset="0"/>
                <a:cs typeface="Times New Roman" pitchFamily="18" charset="0"/>
              </a:rPr>
              <a:t>  </a:t>
            </a:r>
            <a:r>
              <a:rPr lang="nl-NL" sz="2400" dirty="0" smtClean="0">
                <a:latin typeface="Times New Roman" pitchFamily="18" charset="0"/>
                <a:cs typeface="Times New Roman" pitchFamily="18" charset="0"/>
              </a:rPr>
              <a:t>= the average redius of type </a:t>
            </a:r>
            <a:r>
              <a:rPr lang="nl-NL" sz="2400" i="1" dirty="0" smtClean="0">
                <a:latin typeface="Times New Roman" pitchFamily="18" charset="0"/>
                <a:cs typeface="Times New Roman" pitchFamily="18" charset="0"/>
              </a:rPr>
              <a:t>i</a:t>
            </a:r>
            <a:r>
              <a:rPr lang="nl-NL" sz="2400" dirty="0" smtClean="0">
                <a:latin typeface="Times New Roman" pitchFamily="18" charset="0"/>
                <a:cs typeface="Times New Roman" pitchFamily="18" charset="0"/>
              </a:rPr>
              <a:t> cavity</a:t>
            </a:r>
          </a:p>
          <a:p>
            <a:pPr>
              <a:lnSpc>
                <a:spcPct val="50000"/>
              </a:lnSpc>
            </a:pPr>
            <a:endParaRPr lang="en-US" sz="2400" dirty="0" smtClean="0">
              <a:latin typeface="Times New Roman" pitchFamily="18" charset="0"/>
              <a:cs typeface="Times New Roman" pitchFamily="18" charset="0"/>
            </a:endParaRPr>
          </a:p>
          <a:p>
            <a:pPr marL="457200" indent="-457200"/>
            <a:r>
              <a:rPr lang="en-US" sz="2400" i="1" dirty="0" smtClean="0">
                <a:latin typeface="Times New Roman" pitchFamily="18" charset="0"/>
                <a:cs typeface="Times New Roman" pitchFamily="18" charset="0"/>
              </a:rPr>
              <a:t>w </a:t>
            </a:r>
            <a:r>
              <a:rPr lang="en-US" sz="2400" dirty="0" smtClean="0">
                <a:latin typeface="Times New Roman" pitchFamily="18" charset="0"/>
                <a:cs typeface="Times New Roman" pitchFamily="18" charset="0"/>
              </a:rPr>
              <a:t>= the potential interaction function between the guest molecule and cavity, commonly represented by </a:t>
            </a:r>
            <a:r>
              <a:rPr lang="en-US" sz="2400" dirty="0" err="1" smtClean="0">
                <a:latin typeface="Times New Roman" pitchFamily="18" charset="0"/>
                <a:cs typeface="Times New Roman" pitchFamily="18" charset="0"/>
              </a:rPr>
              <a:t>Lennard</a:t>
            </a:r>
            <a:r>
              <a:rPr lang="en-US" sz="2400" dirty="0" smtClean="0">
                <a:latin typeface="Times New Roman" pitchFamily="18" charset="0"/>
                <a:cs typeface="Times New Roman" pitchFamily="18" charset="0"/>
              </a:rPr>
              <a:t> – Jones or </a:t>
            </a:r>
            <a:r>
              <a:rPr lang="en-US" sz="2400" dirty="0" err="1" smtClean="0">
                <a:latin typeface="Times New Roman" pitchFamily="18" charset="0"/>
                <a:cs typeface="Times New Roman" pitchFamily="18" charset="0"/>
              </a:rPr>
              <a:t>Kihara</a:t>
            </a:r>
            <a:r>
              <a:rPr lang="en-US" sz="2400" dirty="0" smtClean="0">
                <a:latin typeface="Times New Roman" pitchFamily="18" charset="0"/>
                <a:cs typeface="Times New Roman" pitchFamily="18" charset="0"/>
              </a:rPr>
              <a:t> potential function.</a:t>
            </a:r>
          </a:p>
        </p:txBody>
      </p:sp>
      <p:graphicFrame>
        <p:nvGraphicFramePr>
          <p:cNvPr id="6" name="Object 5"/>
          <p:cNvGraphicFramePr>
            <a:graphicFrameLocks noChangeAspect="1"/>
          </p:cNvGraphicFramePr>
          <p:nvPr/>
        </p:nvGraphicFramePr>
        <p:xfrm>
          <a:off x="2003425" y="3810000"/>
          <a:ext cx="5159375" cy="884238"/>
        </p:xfrm>
        <a:graphic>
          <a:graphicData uri="http://schemas.openxmlformats.org/presentationml/2006/ole">
            <p:oleObj spid="_x0000_s90114" name="Equation" r:id="rId3" imgW="251460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blinds(horizontal)">
                                      <p:cBhvr>
                                        <p:cTn id="20" dur="500"/>
                                        <p:tgtEl>
                                          <p:spTgt spid="5">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Effect transition="in" filter="blinds(horizontal)">
                                      <p:cBhvr>
                                        <p:cTn id="2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066800"/>
          </a:xfrm>
        </p:spPr>
        <p:txBody>
          <a:bodyPr anchor="t"/>
          <a:lstStyle/>
          <a:p>
            <a:pPr algn="ctr" eaLnBrk="1" hangingPunct="1"/>
            <a:r>
              <a:rPr lang="en-US" sz="4400" b="1" dirty="0" smtClean="0">
                <a:latin typeface="Times New Roman" pitchFamily="18" charset="0"/>
                <a:cs typeface="Times New Roman" pitchFamily="18" charset="0"/>
              </a:rPr>
              <a:t>Gas Hydrate</a:t>
            </a:r>
            <a:br>
              <a:rPr lang="en-US" sz="4400" b="1" dirty="0" smtClean="0">
                <a:latin typeface="Times New Roman" pitchFamily="18" charset="0"/>
                <a:cs typeface="Times New Roman" pitchFamily="18" charset="0"/>
              </a:rPr>
            </a:br>
            <a:r>
              <a:rPr lang="en-US" sz="2800" i="1" dirty="0" smtClean="0"/>
              <a:t> V</a:t>
            </a:r>
            <a:r>
              <a:rPr lang="nl-NL" sz="2800" dirty="0" smtClean="0"/>
              <a:t>an der Waals and Platteeuw Method</a:t>
            </a:r>
            <a:endParaRPr lang="en-US" sz="2800" b="1" dirty="0" smtClean="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16</a:t>
            </a:fld>
            <a:endParaRPr lang="en-US" dirty="0"/>
          </a:p>
        </p:txBody>
      </p:sp>
      <p:sp>
        <p:nvSpPr>
          <p:cNvPr id="5" name="Rectangle 4"/>
          <p:cNvSpPr/>
          <p:nvPr/>
        </p:nvSpPr>
        <p:spPr>
          <a:xfrm>
            <a:off x="609600" y="1828800"/>
            <a:ext cx="8001000" cy="4924425"/>
          </a:xfrm>
          <a:prstGeom prst="rect">
            <a:avLst/>
          </a:prstGeom>
        </p:spPr>
        <p:txBody>
          <a:bodyPr wrap="square">
            <a:spAutoFit/>
          </a:bodyPr>
          <a:lstStyle/>
          <a:p>
            <a:r>
              <a:rPr lang="nl-NL" sz="2800" dirty="0" smtClean="0">
                <a:latin typeface="Times New Roman" pitchFamily="18" charset="0"/>
                <a:cs typeface="Times New Roman" pitchFamily="18" charset="0"/>
              </a:rPr>
              <a:t>The chemical potential of water in empty hydrate structure (</a:t>
            </a:r>
            <a:r>
              <a:rPr lang="nl-NL" sz="2800" i="1" dirty="0" smtClean="0">
                <a:latin typeface="Times New Roman" pitchFamily="18" charset="0"/>
                <a:cs typeface="Times New Roman" pitchFamily="18" charset="0"/>
              </a:rPr>
              <a:t>μ</a:t>
            </a:r>
            <a:r>
              <a:rPr lang="nl-NL" sz="2800" i="1" baseline="-25000" dirty="0" smtClean="0">
                <a:latin typeface="Times New Roman" pitchFamily="18" charset="0"/>
                <a:cs typeface="Times New Roman" pitchFamily="18" charset="0"/>
              </a:rPr>
              <a:t>w</a:t>
            </a:r>
            <a:r>
              <a:rPr lang="nl-NL" sz="2800" i="1" baseline="30000" dirty="0" smtClean="0">
                <a:latin typeface="Times New Roman" pitchFamily="18" charset="0"/>
                <a:cs typeface="Times New Roman" pitchFamily="18" charset="0"/>
              </a:rPr>
              <a:t>β</a:t>
            </a:r>
            <a:r>
              <a:rPr lang="nl-NL" sz="2800" dirty="0" smtClean="0">
                <a:latin typeface="Times New Roman" pitchFamily="18" charset="0"/>
                <a:cs typeface="Times New Roman" pitchFamily="18" charset="0"/>
              </a:rPr>
              <a:t>) and in liquid phase (</a:t>
            </a:r>
            <a:r>
              <a:rPr lang="nl-NL" sz="2800" i="1" dirty="0" smtClean="0">
                <a:latin typeface="Times New Roman" pitchFamily="18" charset="0"/>
                <a:cs typeface="Times New Roman" pitchFamily="18" charset="0"/>
              </a:rPr>
              <a:t>μ</a:t>
            </a:r>
            <a:r>
              <a:rPr lang="nl-NL" sz="2800" i="1" baseline="-25000" dirty="0" smtClean="0">
                <a:latin typeface="Times New Roman" pitchFamily="18" charset="0"/>
                <a:cs typeface="Times New Roman" pitchFamily="18" charset="0"/>
              </a:rPr>
              <a:t>w</a:t>
            </a:r>
            <a:r>
              <a:rPr lang="nl-NL" sz="2800" i="1" baseline="30000" dirty="0" smtClean="0">
                <a:latin typeface="Times New Roman" pitchFamily="18" charset="0"/>
                <a:cs typeface="Times New Roman" pitchFamily="18" charset="0"/>
              </a:rPr>
              <a:t>L</a:t>
            </a:r>
            <a:r>
              <a:rPr lang="nl-NL" sz="2800" dirty="0" smtClean="0">
                <a:latin typeface="Times New Roman" pitchFamily="18" charset="0"/>
                <a:cs typeface="Times New Roman" pitchFamily="18" charset="0"/>
              </a:rPr>
              <a:t>) are calculated by using classical thermodynamics as follows :</a:t>
            </a:r>
          </a:p>
          <a:p>
            <a:pPr>
              <a:lnSpc>
                <a:spcPct val="50000"/>
              </a:lnSpc>
            </a:pPr>
            <a:endParaRPr lang="nl-NL" sz="2800" dirty="0" smtClean="0">
              <a:latin typeface="Times New Roman" pitchFamily="18" charset="0"/>
              <a:cs typeface="Times New Roman" pitchFamily="18" charset="0"/>
            </a:endParaRPr>
          </a:p>
          <a:p>
            <a:pPr marL="548640" indent="-548640"/>
            <a:endParaRPr lang="en-US" sz="2400" i="1" dirty="0" smtClean="0">
              <a:latin typeface="Times New Roman" pitchFamily="18" charset="0"/>
              <a:cs typeface="Times New Roman" pitchFamily="18" charset="0"/>
            </a:endParaRPr>
          </a:p>
          <a:p>
            <a:pPr marL="548640" indent="-548640"/>
            <a:endParaRPr lang="en-US" sz="2400" i="1" dirty="0" smtClean="0">
              <a:latin typeface="Times New Roman" pitchFamily="18" charset="0"/>
              <a:cs typeface="Times New Roman" pitchFamily="18" charset="0"/>
            </a:endParaRPr>
          </a:p>
          <a:p>
            <a:pPr marL="548640" indent="-548640"/>
            <a:endParaRPr lang="en-US" sz="2400" i="1" dirty="0" smtClean="0">
              <a:latin typeface="Times New Roman" pitchFamily="18" charset="0"/>
              <a:cs typeface="Times New Roman" pitchFamily="18" charset="0"/>
            </a:endParaRPr>
          </a:p>
          <a:p>
            <a:pPr marL="548640" indent="-548640"/>
            <a:endParaRPr lang="en-US" sz="2400" i="1" dirty="0" smtClean="0">
              <a:latin typeface="Times New Roman" pitchFamily="18" charset="0"/>
              <a:cs typeface="Times New Roman" pitchFamily="18" charset="0"/>
            </a:endParaRPr>
          </a:p>
          <a:p>
            <a:pPr marL="548640" indent="-548640"/>
            <a:endParaRPr lang="en-US" sz="2400" i="1" dirty="0" smtClean="0">
              <a:latin typeface="Times New Roman" pitchFamily="18" charset="0"/>
              <a:cs typeface="Times New Roman" pitchFamily="18" charset="0"/>
            </a:endParaRPr>
          </a:p>
          <a:p>
            <a:pPr>
              <a:lnSpc>
                <a:spcPct val="50000"/>
              </a:lnSpc>
            </a:pPr>
            <a:endParaRPr lang="nl-NL"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Where </a:t>
            </a:r>
            <a:r>
              <a:rPr lang="nl-NL" sz="2400" i="1" dirty="0" smtClean="0">
                <a:latin typeface="Times New Roman" pitchFamily="18" charset="0"/>
                <a:cs typeface="Times New Roman" pitchFamily="18" charset="0"/>
              </a:rPr>
              <a:t>h</a:t>
            </a:r>
            <a:r>
              <a:rPr lang="nl-NL" sz="2400" i="1" baseline="-25000" dirty="0" smtClean="0">
                <a:latin typeface="Times New Roman" pitchFamily="18" charset="0"/>
                <a:cs typeface="Times New Roman" pitchFamily="18" charset="0"/>
              </a:rPr>
              <a:t>w</a:t>
            </a:r>
            <a:r>
              <a:rPr lang="nl-NL" sz="2400" dirty="0" smtClean="0">
                <a:latin typeface="Times New Roman" pitchFamily="18" charset="0"/>
                <a:cs typeface="Times New Roman" pitchFamily="18" charset="0"/>
              </a:rPr>
              <a:t> , </a:t>
            </a:r>
            <a:r>
              <a:rPr lang="nl-NL" sz="2400" i="1" dirty="0" smtClean="0">
                <a:latin typeface="Times New Roman" pitchFamily="18" charset="0"/>
                <a:cs typeface="Times New Roman" pitchFamily="18" charset="0"/>
              </a:rPr>
              <a:t>v</a:t>
            </a:r>
            <a:r>
              <a:rPr lang="nl-NL" sz="2400" i="1" baseline="-25000" dirty="0" smtClean="0">
                <a:latin typeface="Times New Roman" pitchFamily="18" charset="0"/>
                <a:cs typeface="Times New Roman" pitchFamily="18" charset="0"/>
              </a:rPr>
              <a:t>w</a:t>
            </a:r>
            <a:r>
              <a:rPr lang="nl-NL" sz="2400" dirty="0" smtClean="0">
                <a:latin typeface="Times New Roman" pitchFamily="18" charset="0"/>
                <a:cs typeface="Times New Roman" pitchFamily="18" charset="0"/>
              </a:rPr>
              <a:t> and </a:t>
            </a:r>
            <a:r>
              <a:rPr lang="nl-NL" sz="2400" i="1" dirty="0" smtClean="0">
                <a:latin typeface="Times New Roman" pitchFamily="18" charset="0"/>
                <a:cs typeface="Times New Roman" pitchFamily="18" charset="0"/>
              </a:rPr>
              <a:t>a</a:t>
            </a:r>
            <a:r>
              <a:rPr lang="nl-NL" sz="2400" i="1" baseline="-25000" dirty="0" smtClean="0">
                <a:latin typeface="Times New Roman" pitchFamily="18" charset="0"/>
                <a:cs typeface="Times New Roman" pitchFamily="18" charset="0"/>
              </a:rPr>
              <a:t>w</a:t>
            </a:r>
            <a:r>
              <a:rPr lang="nl-NL" sz="2400" dirty="0" smtClean="0">
                <a:latin typeface="Times New Roman" pitchFamily="18" charset="0"/>
                <a:cs typeface="Times New Roman" pitchFamily="18" charset="0"/>
              </a:rPr>
              <a:t> are enthalpy, volume and activity of water and superscripts </a:t>
            </a:r>
            <a:r>
              <a:rPr lang="el-GR" sz="2400" i="1"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L</a:t>
            </a:r>
            <a:r>
              <a:rPr lang="en-US" sz="2400" dirty="0" smtClean="0">
                <a:latin typeface="Times New Roman" pitchFamily="18" charset="0"/>
                <a:cs typeface="Times New Roman" pitchFamily="18" charset="0"/>
              </a:rPr>
              <a:t> and </a:t>
            </a:r>
            <a:r>
              <a:rPr lang="en-US" sz="2400" i="1" dirty="0" err="1" smtClean="0">
                <a:latin typeface="Times New Roman" pitchFamily="18" charset="0"/>
                <a:cs typeface="Times New Roman" pitchFamily="18" charset="0"/>
              </a:rPr>
              <a:t>L</a:t>
            </a:r>
            <a:r>
              <a:rPr lang="en-US" sz="2400" i="1" baseline="-25000" dirty="0" err="1" smtClean="0">
                <a:latin typeface="Times New Roman" pitchFamily="18" charset="0"/>
                <a:cs typeface="Times New Roman" pitchFamily="18" charset="0"/>
              </a:rPr>
              <a:t>pure</a:t>
            </a:r>
            <a:r>
              <a:rPr lang="en-US" sz="2400" dirty="0" smtClean="0">
                <a:latin typeface="Times New Roman" pitchFamily="18" charset="0"/>
                <a:cs typeface="Times New Roman" pitchFamily="18" charset="0"/>
              </a:rPr>
              <a:t> are empty hydrate, liquid and pure liquid, respectively.</a:t>
            </a:r>
            <a:endParaRPr lang="en-US" sz="2400"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1252538" y="3276600"/>
          <a:ext cx="6672262" cy="2033587"/>
        </p:xfrm>
        <a:graphic>
          <a:graphicData uri="http://schemas.openxmlformats.org/presentationml/2006/ole">
            <p:oleObj spid="_x0000_s88066" name="Equation" r:id="rId3" imgW="3251160" imgH="9903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blinds(horizontal)">
                                      <p:cBhvr>
                                        <p:cTn id="1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066800"/>
          </a:xfrm>
        </p:spPr>
        <p:txBody>
          <a:bodyPr anchor="t"/>
          <a:lstStyle/>
          <a:p>
            <a:pPr algn="ctr" eaLnBrk="1" hangingPunct="1"/>
            <a:r>
              <a:rPr lang="en-US" sz="4400" b="1" dirty="0" smtClean="0">
                <a:latin typeface="Times New Roman" pitchFamily="18" charset="0"/>
                <a:cs typeface="Times New Roman" pitchFamily="18" charset="0"/>
              </a:rPr>
              <a:t>Gas Hydrate</a:t>
            </a:r>
            <a:br>
              <a:rPr lang="en-US" sz="4400" b="1" dirty="0" smtClean="0">
                <a:latin typeface="Times New Roman" pitchFamily="18" charset="0"/>
                <a:cs typeface="Times New Roman" pitchFamily="18" charset="0"/>
              </a:rPr>
            </a:br>
            <a:r>
              <a:rPr lang="en-US" sz="2800" i="1" dirty="0" smtClean="0"/>
              <a:t> V</a:t>
            </a:r>
            <a:r>
              <a:rPr lang="nl-NL" sz="2800" dirty="0" smtClean="0"/>
              <a:t>an der Waals and Platteeuw Method</a:t>
            </a:r>
            <a:endParaRPr lang="en-US" sz="2800" b="1" dirty="0" smtClean="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17</a:t>
            </a:fld>
            <a:endParaRPr lang="en-US" dirty="0"/>
          </a:p>
        </p:txBody>
      </p:sp>
      <p:sp>
        <p:nvSpPr>
          <p:cNvPr id="5" name="Rectangle 4"/>
          <p:cNvSpPr/>
          <p:nvPr/>
        </p:nvSpPr>
        <p:spPr>
          <a:xfrm>
            <a:off x="609600" y="1828800"/>
            <a:ext cx="8001000" cy="4401205"/>
          </a:xfrm>
          <a:prstGeom prst="rect">
            <a:avLst/>
          </a:prstGeom>
        </p:spPr>
        <p:txBody>
          <a:bodyPr wrap="square">
            <a:spAutoFit/>
          </a:bodyPr>
          <a:lstStyle/>
          <a:p>
            <a:r>
              <a:rPr lang="nl-NL" sz="2800" dirty="0" smtClean="0">
                <a:latin typeface="Times New Roman" pitchFamily="18" charset="0"/>
                <a:cs typeface="Times New Roman" pitchFamily="18" charset="0"/>
              </a:rPr>
              <a:t>At equilibrium, the chemical potential of water in the filled hydrate structure (</a:t>
            </a:r>
            <a:r>
              <a:rPr lang="nl-NL" sz="2800" i="1" dirty="0" smtClean="0">
                <a:latin typeface="Times New Roman" pitchFamily="18" charset="0"/>
                <a:cs typeface="Times New Roman" pitchFamily="18" charset="0"/>
              </a:rPr>
              <a:t>μ</a:t>
            </a:r>
            <a:r>
              <a:rPr lang="nl-NL" sz="2800" i="1" baseline="-25000" dirty="0" smtClean="0">
                <a:latin typeface="Times New Roman" pitchFamily="18" charset="0"/>
                <a:cs typeface="Times New Roman" pitchFamily="18" charset="0"/>
              </a:rPr>
              <a:t>w</a:t>
            </a:r>
            <a:r>
              <a:rPr lang="nl-NL" sz="2800" i="1" baseline="30000" dirty="0" smtClean="0">
                <a:latin typeface="Times New Roman" pitchFamily="18" charset="0"/>
                <a:cs typeface="Times New Roman" pitchFamily="18" charset="0"/>
              </a:rPr>
              <a:t>H</a:t>
            </a:r>
            <a:r>
              <a:rPr lang="nl-NL" sz="2800" dirty="0" smtClean="0">
                <a:latin typeface="Times New Roman" pitchFamily="18" charset="0"/>
                <a:cs typeface="Times New Roman" pitchFamily="18" charset="0"/>
              </a:rPr>
              <a:t>) must be equal to the chemical potential of water in the liquid phase (</a:t>
            </a:r>
            <a:r>
              <a:rPr lang="nl-NL" sz="2800" i="1" dirty="0" smtClean="0">
                <a:latin typeface="Times New Roman" pitchFamily="18" charset="0"/>
                <a:cs typeface="Times New Roman" pitchFamily="18" charset="0"/>
              </a:rPr>
              <a:t>μ</a:t>
            </a:r>
            <a:r>
              <a:rPr lang="nl-NL" sz="2800" i="1" baseline="-25000" dirty="0" smtClean="0">
                <a:latin typeface="Times New Roman" pitchFamily="18" charset="0"/>
                <a:cs typeface="Times New Roman" pitchFamily="18" charset="0"/>
              </a:rPr>
              <a:t>w</a:t>
            </a:r>
            <a:r>
              <a:rPr lang="nl-NL" sz="2800" i="1" baseline="30000" dirty="0" smtClean="0">
                <a:latin typeface="Times New Roman" pitchFamily="18" charset="0"/>
                <a:cs typeface="Times New Roman" pitchFamily="18" charset="0"/>
              </a:rPr>
              <a:t>L</a:t>
            </a:r>
            <a:r>
              <a:rPr lang="nl-NL" sz="2800" dirty="0" smtClean="0">
                <a:latin typeface="Times New Roman" pitchFamily="18" charset="0"/>
                <a:cs typeface="Times New Roman" pitchFamily="18" charset="0"/>
              </a:rPr>
              <a:t>). Therefore, the equilibruim temperature or pressure of hydrate formation can be calculated by try and error from equations 1-5, based on the above rule.</a:t>
            </a:r>
          </a:p>
          <a:p>
            <a:endParaRPr lang="nl-NL" sz="2800" dirty="0" smtClean="0">
              <a:latin typeface="Times New Roman" pitchFamily="18" charset="0"/>
              <a:cs typeface="Times New Roman" pitchFamily="18" charset="0"/>
            </a:endParaRPr>
          </a:p>
          <a:p>
            <a:r>
              <a:rPr lang="nl-NL" sz="2800" dirty="0" smtClean="0">
                <a:latin typeface="Times New Roman" pitchFamily="18" charset="0"/>
                <a:cs typeface="Times New Roman" pitchFamily="18" charset="0"/>
              </a:rPr>
              <a:t>In AspenHysys or Aspen plus a modified version of van der Waals – Platteeuw method was used for calculating the hydrate formation conditions.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066800"/>
          </a:xfrm>
        </p:spPr>
        <p:txBody>
          <a:bodyPr anchor="t"/>
          <a:lstStyle/>
          <a:p>
            <a:pPr algn="ctr" eaLnBrk="1" hangingPunct="1"/>
            <a:r>
              <a:rPr lang="en-US" sz="4400" b="1" dirty="0" smtClean="0">
                <a:latin typeface="Times New Roman" pitchFamily="18" charset="0"/>
                <a:cs typeface="Times New Roman" pitchFamily="18" charset="0"/>
              </a:rPr>
              <a:t>Gas Hydrate</a:t>
            </a:r>
            <a:br>
              <a:rPr lang="en-US" sz="4400" b="1" dirty="0" smtClean="0">
                <a:latin typeface="Times New Roman" pitchFamily="18" charset="0"/>
                <a:cs typeface="Times New Roman" pitchFamily="18" charset="0"/>
              </a:rPr>
            </a:br>
            <a:r>
              <a:rPr lang="en-US" sz="2800" i="1" dirty="0" smtClean="0"/>
              <a:t> </a:t>
            </a:r>
            <a:r>
              <a:rPr lang="en-US" sz="2800" i="1" dirty="0" smtClean="0"/>
              <a:t>Example</a:t>
            </a:r>
            <a:endParaRPr lang="en-US" sz="2800" b="1" dirty="0" smtClean="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18</a:t>
            </a:fld>
            <a:endParaRPr lang="en-US" dirty="0"/>
          </a:p>
        </p:txBody>
      </p:sp>
      <p:sp>
        <p:nvSpPr>
          <p:cNvPr id="5" name="Rectangle 4"/>
          <p:cNvSpPr/>
          <p:nvPr/>
        </p:nvSpPr>
        <p:spPr>
          <a:xfrm>
            <a:off x="609600" y="1676400"/>
            <a:ext cx="8001000" cy="1846659"/>
          </a:xfrm>
          <a:prstGeom prst="rect">
            <a:avLst/>
          </a:prstGeom>
        </p:spPr>
        <p:txBody>
          <a:bodyPr wrap="square">
            <a:spAutoFit/>
          </a:bodyPr>
          <a:lstStyle/>
          <a:p>
            <a:r>
              <a:rPr lang="en-US" sz="2400" dirty="0" smtClean="0">
                <a:latin typeface="Times New Roman" pitchFamily="18" charset="0"/>
                <a:cs typeface="Times New Roman" pitchFamily="18" charset="0"/>
              </a:rPr>
              <a:t>For a mixture of natural gas with the following composition calculate the equilibrium conditions (pressure and temperature) of hydrate formation using the HYSYS software. Use the experimental data of this paper for comparison: </a:t>
            </a:r>
          </a:p>
          <a:p>
            <a:r>
              <a:rPr lang="en-US" sz="1700" dirty="0" err="1" smtClean="0">
                <a:latin typeface="Times New Roman" pitchFamily="18" charset="0"/>
                <a:cs typeface="Times New Roman" pitchFamily="18" charset="0"/>
              </a:rPr>
              <a:t>Jager</a:t>
            </a:r>
            <a:r>
              <a:rPr lang="en-US" sz="1700" dirty="0" smtClean="0">
                <a:latin typeface="Times New Roman" pitchFamily="18" charset="0"/>
                <a:cs typeface="Times New Roman" pitchFamily="18" charset="0"/>
              </a:rPr>
              <a:t> and Sloan, 4</a:t>
            </a:r>
            <a:r>
              <a:rPr lang="en-US" sz="1700" baseline="30000" dirty="0" smtClean="0">
                <a:latin typeface="Times New Roman" pitchFamily="18" charset="0"/>
                <a:cs typeface="Times New Roman" pitchFamily="18" charset="0"/>
              </a:rPr>
              <a:t>th</a:t>
            </a:r>
            <a:r>
              <a:rPr lang="en-US" sz="1700" dirty="0" smtClean="0">
                <a:latin typeface="Times New Roman" pitchFamily="18" charset="0"/>
                <a:cs typeface="Times New Roman" pitchFamily="18" charset="0"/>
              </a:rPr>
              <a:t> International Conference of Gas Hydrate, </a:t>
            </a:r>
            <a:r>
              <a:rPr lang="en-US" sz="1700" dirty="0" err="1" smtClean="0">
                <a:latin typeface="Times New Roman" pitchFamily="18" charset="0"/>
                <a:cs typeface="Times New Roman" pitchFamily="18" charset="0"/>
              </a:rPr>
              <a:t>Yokahama</a:t>
            </a:r>
            <a:r>
              <a:rPr lang="en-US" sz="1700" dirty="0" smtClean="0">
                <a:latin typeface="Times New Roman" pitchFamily="18" charset="0"/>
                <a:cs typeface="Times New Roman" pitchFamily="18" charset="0"/>
              </a:rPr>
              <a:t>, Japan (2002).</a:t>
            </a:r>
            <a:endParaRPr lang="en-US" sz="1700" dirty="0">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1600200" y="4175760"/>
          <a:ext cx="6096000" cy="2225040"/>
        </p:xfrm>
        <a:graphic>
          <a:graphicData uri="http://schemas.openxmlformats.org/drawingml/2006/table">
            <a:tbl>
              <a:tblPr firstRow="1" bandRow="1">
                <a:tableStyleId>{616DA210-FB5B-4158-B5E0-FEB733F419BA}</a:tableStyleId>
              </a:tblPr>
              <a:tblGrid>
                <a:gridCol w="1524000"/>
                <a:gridCol w="1524000"/>
                <a:gridCol w="1524000"/>
                <a:gridCol w="1524000"/>
              </a:tblGrid>
              <a:tr h="370840">
                <a:tc>
                  <a:txBody>
                    <a:bodyPr/>
                    <a:lstStyle/>
                    <a:p>
                      <a:pPr algn="ctr"/>
                      <a:r>
                        <a:rPr lang="en-US" dirty="0" smtClean="0">
                          <a:latin typeface="Times New Roman" pitchFamily="18" charset="0"/>
                          <a:cs typeface="Times New Roman" pitchFamily="18" charset="0"/>
                        </a:rPr>
                        <a:t>methane</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ethane</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propane</a:t>
                      </a:r>
                      <a:endParaRPr lang="en-US" dirty="0">
                        <a:latin typeface="Times New Roman" pitchFamily="18" charset="0"/>
                        <a:cs typeface="Times New Roman" pitchFamily="18" charset="0"/>
                      </a:endParaRPr>
                    </a:p>
                  </a:txBody>
                  <a:tcPr/>
                </a:tc>
                <a:tc>
                  <a:txBody>
                    <a:bodyPr/>
                    <a:lstStyle/>
                    <a:p>
                      <a:pPr algn="ct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-butane</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97.5275</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0.8797</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0.1397</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0.0149</a:t>
                      </a:r>
                      <a:endParaRPr lang="en-US" dirty="0">
                        <a:latin typeface="Times New Roman" pitchFamily="18" charset="0"/>
                        <a:cs typeface="Times New Roman" pitchFamily="18" charset="0"/>
                      </a:endParaRPr>
                    </a:p>
                  </a:txBody>
                  <a:tcPr/>
                </a:tc>
              </a:tr>
              <a:tr h="370840">
                <a:tc>
                  <a:txBody>
                    <a:bodyPr/>
                    <a:lstStyle/>
                    <a:p>
                      <a:pPr algn="ctr"/>
                      <a:r>
                        <a:rPr lang="en-US" b="1" dirty="0" smtClean="0">
                          <a:latin typeface="Times New Roman" pitchFamily="18" charset="0"/>
                          <a:cs typeface="Times New Roman" pitchFamily="18" charset="0"/>
                        </a:rPr>
                        <a:t>n-butane</a:t>
                      </a:r>
                      <a:endParaRPr lang="en-US" b="1" dirty="0">
                        <a:latin typeface="Times New Roman" pitchFamily="18" charset="0"/>
                        <a:cs typeface="Times New Roman" pitchFamily="18" charset="0"/>
                      </a:endParaRPr>
                    </a:p>
                  </a:txBody>
                  <a:tcPr/>
                </a:tc>
                <a:tc>
                  <a:txBody>
                    <a:bodyPr/>
                    <a:lstStyle/>
                    <a:p>
                      <a:pPr algn="ctr"/>
                      <a:r>
                        <a:rPr lang="en-US" b="1" dirty="0" err="1" smtClean="0">
                          <a:latin typeface="Times New Roman" pitchFamily="18" charset="0"/>
                          <a:cs typeface="Times New Roman" pitchFamily="18" charset="0"/>
                        </a:rPr>
                        <a:t>i</a:t>
                      </a:r>
                      <a:r>
                        <a:rPr lang="en-US" b="1" dirty="0" smtClean="0">
                          <a:latin typeface="Times New Roman" pitchFamily="18" charset="0"/>
                          <a:cs typeface="Times New Roman" pitchFamily="18" charset="0"/>
                        </a:rPr>
                        <a:t>-pentane</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n-pentane</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n-hexane</a:t>
                      </a:r>
                      <a:endParaRPr lang="en-US" b="1"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0.0248</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0.0180</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0.0203</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0.0222</a:t>
                      </a:r>
                      <a:endParaRPr lang="en-US" dirty="0">
                        <a:latin typeface="Times New Roman" pitchFamily="18" charset="0"/>
                        <a:cs typeface="Times New Roman" pitchFamily="18" charset="0"/>
                      </a:endParaRPr>
                    </a:p>
                  </a:txBody>
                  <a:tcPr/>
                </a:tc>
              </a:tr>
              <a:tr h="370840">
                <a:tc>
                  <a:txBody>
                    <a:bodyPr/>
                    <a:lstStyle/>
                    <a:p>
                      <a:pPr algn="ctr"/>
                      <a:r>
                        <a:rPr lang="en-US" b="1" dirty="0" smtClean="0">
                          <a:latin typeface="Times New Roman" pitchFamily="18" charset="0"/>
                          <a:cs typeface="Times New Roman" pitchFamily="18" charset="0"/>
                        </a:rPr>
                        <a:t>n-</a:t>
                      </a:r>
                      <a:r>
                        <a:rPr lang="en-US" b="1" dirty="0" err="1" smtClean="0">
                          <a:latin typeface="Times New Roman" pitchFamily="18" charset="0"/>
                          <a:cs typeface="Times New Roman" pitchFamily="18" charset="0"/>
                        </a:rPr>
                        <a:t>heptane</a:t>
                      </a:r>
                      <a:endParaRPr lang="en-US"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nitrogen</a:t>
                      </a:r>
                      <a:endParaRPr lang="en-US" b="1" dirty="0">
                        <a:latin typeface="Times New Roman" pitchFamily="18" charset="0"/>
                        <a:cs typeface="Times New Roman" pitchFamily="18" charset="0"/>
                      </a:endParaRPr>
                    </a:p>
                  </a:txBody>
                  <a:tcPr/>
                </a:tc>
                <a:tc gridSpan="2">
                  <a:txBody>
                    <a:bodyPr/>
                    <a:lstStyle/>
                    <a:p>
                      <a:pPr algn="ctr"/>
                      <a:r>
                        <a:rPr lang="en-US" b="1" dirty="0" smtClean="0">
                          <a:latin typeface="Times New Roman" pitchFamily="18" charset="0"/>
                          <a:cs typeface="Times New Roman" pitchFamily="18" charset="0"/>
                        </a:rPr>
                        <a:t>carbon dioxide</a:t>
                      </a:r>
                      <a:endParaRPr lang="en-US" b="1" dirty="0">
                        <a:latin typeface="Times New Roman" pitchFamily="18" charset="0"/>
                        <a:cs typeface="Times New Roman" pitchFamily="18" charset="0"/>
                      </a:endParaRPr>
                    </a:p>
                  </a:txBody>
                  <a:tcPr/>
                </a:tc>
                <a:tc hMerge="1">
                  <a:txBody>
                    <a:bodyPr/>
                    <a:lstStyle/>
                    <a:p>
                      <a:endParaRPr lang="en-US" dirty="0"/>
                    </a:p>
                  </a:txBody>
                  <a:tcPr/>
                </a:tc>
              </a:tr>
              <a:tr h="370840">
                <a:tc>
                  <a:txBody>
                    <a:bodyPr/>
                    <a:lstStyle/>
                    <a:p>
                      <a:pPr algn="ctr"/>
                      <a:r>
                        <a:rPr lang="en-US" dirty="0" smtClean="0">
                          <a:latin typeface="Times New Roman" pitchFamily="18" charset="0"/>
                          <a:cs typeface="Times New Roman" pitchFamily="18" charset="0"/>
                        </a:rPr>
                        <a:t>0.0126</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0.9303</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0.4100</a:t>
                      </a:r>
                      <a:endParaRPr lang="en-US" dirty="0">
                        <a:latin typeface="Times New Roman" pitchFamily="18" charset="0"/>
                        <a:cs typeface="Times New Roman" pitchFamily="18" charset="0"/>
                      </a:endParaRPr>
                    </a:p>
                  </a:txBody>
                  <a:tcPr/>
                </a:tc>
                <a:tc>
                  <a:txBody>
                    <a:bodyPr/>
                    <a:lstStyle/>
                    <a:p>
                      <a:pPr algn="ctr"/>
                      <a:endParaRPr lang="en-US" dirty="0">
                        <a:latin typeface="Times New Roman" pitchFamily="18" charset="0"/>
                        <a:cs typeface="Times New Roman" pitchFamily="18" charset="0"/>
                      </a:endParaRPr>
                    </a:p>
                  </a:txBody>
                  <a:tcPr/>
                </a:tc>
              </a:tr>
            </a:tbl>
          </a:graphicData>
        </a:graphic>
      </p:graphicFrame>
      <p:sp>
        <p:nvSpPr>
          <p:cNvPr id="8" name="TextBox 7"/>
          <p:cNvSpPr txBox="1"/>
          <p:nvPr/>
        </p:nvSpPr>
        <p:spPr>
          <a:xfrm>
            <a:off x="3124200" y="3745468"/>
            <a:ext cx="2980303" cy="369332"/>
          </a:xfrm>
          <a:prstGeom prst="rect">
            <a:avLst/>
          </a:prstGeom>
          <a:noFill/>
        </p:spPr>
        <p:txBody>
          <a:bodyPr wrap="none" rtlCol="0">
            <a:spAutoFit/>
          </a:bodyPr>
          <a:lstStyle/>
          <a:p>
            <a:r>
              <a:rPr lang="en-US" dirty="0" smtClean="0"/>
              <a:t>Mole percent of natural gas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a:clrChange>
              <a:clrFrom>
                <a:srgbClr val="FFFFFF"/>
              </a:clrFrom>
              <a:clrTo>
                <a:srgbClr val="FFFFFF">
                  <a:alpha val="0"/>
                </a:srgbClr>
              </a:clrTo>
            </a:clrChange>
          </a:blip>
          <a:srcRect t="3505" b="3334"/>
          <a:stretch>
            <a:fillRect/>
          </a:stretch>
        </p:blipFill>
        <p:spPr bwMode="auto">
          <a:xfrm>
            <a:off x="-76200" y="685799"/>
            <a:ext cx="9304810" cy="5943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066800"/>
          </a:xfrm>
        </p:spPr>
        <p:txBody>
          <a:bodyPr anchor="t"/>
          <a:lstStyle/>
          <a:p>
            <a:pPr algn="ctr" eaLnBrk="1" hangingPunct="1"/>
            <a:r>
              <a:rPr lang="en-US" sz="4400" b="1" dirty="0" smtClean="0">
                <a:latin typeface="Times New Roman" pitchFamily="18" charset="0"/>
                <a:cs typeface="Times New Roman" pitchFamily="18" charset="0"/>
              </a:rPr>
              <a:t>Gas Hydrate</a:t>
            </a:r>
            <a:endParaRPr lang="en-US" sz="2800" b="1" dirty="0" smtClean="0">
              <a:latin typeface="Times New Roman" pitchFamily="18" charset="0"/>
              <a:cs typeface="Times New Roman" pitchFamily="18" charset="0"/>
            </a:endParaRPr>
          </a:p>
        </p:txBody>
      </p:sp>
      <p:sp>
        <p:nvSpPr>
          <p:cNvPr id="28" name="TextBox 27"/>
          <p:cNvSpPr txBox="1">
            <a:spLocks noChangeArrowheads="1"/>
          </p:cNvSpPr>
          <p:nvPr/>
        </p:nvSpPr>
        <p:spPr bwMode="auto">
          <a:xfrm>
            <a:off x="609600" y="1600200"/>
            <a:ext cx="8001000" cy="5109091"/>
          </a:xfrm>
          <a:prstGeom prst="rect">
            <a:avLst/>
          </a:prstGeom>
          <a:noFill/>
          <a:ln w="9525">
            <a:noFill/>
            <a:miter lim="800000"/>
            <a:headEnd/>
            <a:tailEnd/>
          </a:ln>
        </p:spPr>
        <p:txBody>
          <a:bodyPr wrap="square">
            <a:spAutoFit/>
          </a:bodyPr>
          <a:lstStyle/>
          <a:p>
            <a:r>
              <a:rPr lang="en-US" sz="2800" dirty="0" smtClean="0">
                <a:latin typeface="Times New Roman" pitchFamily="18" charset="0"/>
                <a:cs typeface="Times New Roman" pitchFamily="18" charset="0"/>
              </a:rPr>
              <a:t>A </a:t>
            </a:r>
            <a:r>
              <a:rPr lang="en-US" sz="2800" b="1" dirty="0" smtClean="0">
                <a:latin typeface="Times New Roman" pitchFamily="18" charset="0"/>
                <a:cs typeface="Times New Roman" pitchFamily="18" charset="0"/>
              </a:rPr>
              <a:t>gas hydrate</a:t>
            </a:r>
            <a:r>
              <a:rPr lang="en-US" sz="2800" dirty="0" smtClean="0">
                <a:latin typeface="Times New Roman" pitchFamily="18" charset="0"/>
                <a:cs typeface="Times New Roman" pitchFamily="18" charset="0"/>
              </a:rPr>
              <a:t> is an ice-like crystalline solid called a clathrate, which occurs when water molecules form a cage-like structure around smaller guest molecules.</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most common guest molecules are </a:t>
            </a:r>
            <a:r>
              <a:rPr lang="en-US" sz="2800" i="1" dirty="0" smtClean="0">
                <a:latin typeface="Times New Roman" pitchFamily="18" charset="0"/>
                <a:cs typeface="Times New Roman" pitchFamily="18" charset="0"/>
              </a:rPr>
              <a:t>methane</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ethane</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propane</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i</a:t>
            </a:r>
            <a:r>
              <a:rPr lang="en-US" sz="2800" i="1" dirty="0" smtClean="0">
                <a:latin typeface="Times New Roman" pitchFamily="18" charset="0"/>
                <a:cs typeface="Times New Roman" pitchFamily="18" charset="0"/>
              </a:rPr>
              <a:t>-butane</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n-butane</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nitrogen</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carbon dioxide</a:t>
            </a:r>
            <a:r>
              <a:rPr lang="en-US" sz="2800" dirty="0" smtClean="0">
                <a:latin typeface="Times New Roman" pitchFamily="18" charset="0"/>
                <a:cs typeface="Times New Roman" pitchFamily="18" charset="0"/>
              </a:rPr>
              <a:t>, and </a:t>
            </a:r>
            <a:r>
              <a:rPr lang="en-US" sz="2800" i="1" dirty="0" smtClean="0">
                <a:latin typeface="Times New Roman" pitchFamily="18" charset="0"/>
                <a:cs typeface="Times New Roman" pitchFamily="18" charset="0"/>
              </a:rPr>
              <a:t>hydrogen sulfide</a:t>
            </a:r>
            <a:r>
              <a:rPr lang="en-US" sz="2800" dirty="0" smtClean="0">
                <a:latin typeface="Times New Roman" pitchFamily="18" charset="0"/>
                <a:cs typeface="Times New Roman" pitchFamily="18" charset="0"/>
              </a:rPr>
              <a:t>.</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Three different hydrate structures are known, namely as </a:t>
            </a:r>
            <a:r>
              <a:rPr lang="en-US" sz="2800" b="1" dirty="0" err="1" smtClean="0">
                <a:latin typeface="Times New Roman" pitchFamily="18" charset="0"/>
                <a:cs typeface="Times New Roman" pitchFamily="18" charset="0"/>
              </a:rPr>
              <a:t>sI</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sII</a:t>
            </a:r>
            <a:r>
              <a:rPr lang="en-US" sz="2800" dirty="0" smtClean="0">
                <a:latin typeface="Times New Roman" pitchFamily="18" charset="0"/>
                <a:cs typeface="Times New Roman" pitchFamily="18" charset="0"/>
              </a:rPr>
              <a:t> and </a:t>
            </a:r>
            <a:r>
              <a:rPr lang="en-US" sz="2800" b="1" dirty="0" err="1" smtClean="0">
                <a:latin typeface="Times New Roman" pitchFamily="18" charset="0"/>
                <a:cs typeface="Times New Roman" pitchFamily="18" charset="0"/>
              </a:rPr>
              <a:t>sH</a:t>
            </a:r>
            <a:r>
              <a:rPr lang="en-US" sz="2800" dirty="0" err="1"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The two most common structures in raw and sales gas transmission pipelines are </a:t>
            </a:r>
            <a:r>
              <a:rPr lang="en-US" sz="2800" b="1" dirty="0" err="1" smtClean="0">
                <a:latin typeface="Times New Roman" pitchFamily="18" charset="0"/>
                <a:cs typeface="Times New Roman" pitchFamily="18" charset="0"/>
              </a:rPr>
              <a:t>sI</a:t>
            </a:r>
            <a:r>
              <a:rPr lang="en-US" sz="2800" dirty="0" smtClean="0">
                <a:latin typeface="Times New Roman" pitchFamily="18" charset="0"/>
                <a:cs typeface="Times New Roman" pitchFamily="18" charset="0"/>
              </a:rPr>
              <a:t> and </a:t>
            </a:r>
            <a:r>
              <a:rPr lang="en-US" sz="2800" b="1" dirty="0" err="1" smtClean="0">
                <a:latin typeface="Times New Roman" pitchFamily="18" charset="0"/>
                <a:cs typeface="Times New Roman" pitchFamily="18" charset="0"/>
              </a:rPr>
              <a:t>sII</a:t>
            </a:r>
            <a:r>
              <a:rPr lang="en-US" sz="2800" dirty="0" smtClean="0">
                <a:latin typeface="Times New Roman" pitchFamily="18" charset="0"/>
                <a:cs typeface="Times New Roman" pitchFamily="18" charset="0"/>
              </a:rPr>
              <a:t>.</a:t>
            </a:r>
          </a:p>
          <a:p>
            <a:endParaRPr lang="en-US" b="1"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down)">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xEl>
                                              <p:pRg st="2" end="2"/>
                                            </p:txEl>
                                          </p:spTgt>
                                        </p:tgtEl>
                                        <p:attrNameLst>
                                          <p:attrName>style.visibility</p:attrName>
                                        </p:attrNameLst>
                                      </p:cBhvr>
                                      <p:to>
                                        <p:strVal val="visible"/>
                                      </p:to>
                                    </p:set>
                                    <p:animEffect transition="in" filter="wipe(down)">
                                      <p:cBhvr>
                                        <p:cTn id="12" dur="500"/>
                                        <p:tgtEl>
                                          <p:spTgt spid="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xEl>
                                              <p:pRg st="4" end="4"/>
                                            </p:txEl>
                                          </p:spTgt>
                                        </p:tgtEl>
                                        <p:attrNameLst>
                                          <p:attrName>style.visibility</p:attrName>
                                        </p:attrNameLst>
                                      </p:cBhvr>
                                      <p:to>
                                        <p:strVal val="visible"/>
                                      </p:to>
                                    </p:set>
                                    <p:animEffect transition="in" filter="wipe(down)">
                                      <p:cBhvr>
                                        <p:cTn id="17"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742138"/>
            <a:ext cx="9021325" cy="5098532"/>
          </a:xfrm>
          <a:prstGeom prst="rect">
            <a:avLst/>
          </a:prstGeom>
          <a:noFill/>
          <a:ln w="9525">
            <a:noFill/>
            <a:miter lim="800000"/>
            <a:headEnd/>
            <a:tailEnd/>
          </a:ln>
          <a:effectLst/>
        </p:spPr>
      </p:pic>
      <p:sp>
        <p:nvSpPr>
          <p:cNvPr id="7" name="Rectangle 6"/>
          <p:cNvSpPr/>
          <p:nvPr/>
        </p:nvSpPr>
        <p:spPr>
          <a:xfrm>
            <a:off x="838200" y="5879068"/>
            <a:ext cx="7848600" cy="369332"/>
          </a:xfrm>
          <a:prstGeom prst="rect">
            <a:avLst/>
          </a:prstGeom>
        </p:spPr>
        <p:txBody>
          <a:bodyPr wrap="square">
            <a:spAutoFit/>
          </a:bodyPr>
          <a:lstStyle/>
          <a:p>
            <a:r>
              <a:rPr lang="en-US" b="1" dirty="0" smtClean="0"/>
              <a:t>Figure 1. Vapor–solid equilibrium constants for methane </a:t>
            </a:r>
            <a:r>
              <a:rPr lang="en-US" dirty="0" smtClean="0">
                <a:latin typeface="Times New Roman" pitchFamily="18" charset="0"/>
                <a:cs typeface="Times New Roman" pitchFamily="18" charset="0"/>
              </a:rPr>
              <a:t>(GPSA, 1998).</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6260068"/>
            <a:ext cx="7848600" cy="369332"/>
          </a:xfrm>
          <a:prstGeom prst="rect">
            <a:avLst/>
          </a:prstGeom>
        </p:spPr>
        <p:txBody>
          <a:bodyPr wrap="square">
            <a:spAutoFit/>
          </a:bodyPr>
          <a:lstStyle/>
          <a:p>
            <a:r>
              <a:rPr lang="en-US" b="1" dirty="0" smtClean="0"/>
              <a:t>Figure 2. Vapor–solid equilibrium constants for ethane </a:t>
            </a:r>
            <a:r>
              <a:rPr lang="en-US" dirty="0" smtClean="0">
                <a:latin typeface="Times New Roman" pitchFamily="18" charset="0"/>
                <a:cs typeface="Times New Roman" pitchFamily="18" charset="0"/>
              </a:rPr>
              <a:t>(GPSA, 1998).</a:t>
            </a:r>
            <a:endParaRPr lang="en-US" dirty="0">
              <a:latin typeface="Times New Roman" pitchFamily="18" charset="0"/>
              <a:cs typeface="Times New Roman" pitchFamily="18" charset="0"/>
            </a:endParaRPr>
          </a:p>
        </p:txBody>
      </p:sp>
      <p:pic>
        <p:nvPicPr>
          <p:cNvPr id="7782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14400" y="0"/>
            <a:ext cx="7301642" cy="62600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6260068"/>
            <a:ext cx="7848600" cy="369332"/>
          </a:xfrm>
          <a:prstGeom prst="rect">
            <a:avLst/>
          </a:prstGeom>
        </p:spPr>
        <p:txBody>
          <a:bodyPr wrap="square">
            <a:spAutoFit/>
          </a:bodyPr>
          <a:lstStyle/>
          <a:p>
            <a:r>
              <a:rPr lang="en-US" b="1" dirty="0" smtClean="0"/>
              <a:t>Figure 3. Vapor–solid equilibrium constants for propane </a:t>
            </a:r>
            <a:r>
              <a:rPr lang="en-US" dirty="0" smtClean="0">
                <a:latin typeface="Times New Roman" pitchFamily="18" charset="0"/>
                <a:cs typeface="Times New Roman" pitchFamily="18" charset="0"/>
              </a:rPr>
              <a:t>(GPSA, 1998).</a:t>
            </a:r>
            <a:endParaRPr lang="en-US" dirty="0">
              <a:latin typeface="Times New Roman" pitchFamily="18" charset="0"/>
              <a:cs typeface="Times New Roman" pitchFamily="18" charset="0"/>
            </a:endParaRPr>
          </a:p>
        </p:txBody>
      </p:sp>
      <p:pic>
        <p:nvPicPr>
          <p:cNvPr id="78851" name="Picture 3"/>
          <p:cNvPicPr>
            <a:picLocks noChangeAspect="1" noChangeArrowheads="1"/>
          </p:cNvPicPr>
          <p:nvPr/>
        </p:nvPicPr>
        <p:blipFill>
          <a:blip r:embed="rId2">
            <a:clrChange>
              <a:clrFrom>
                <a:srgbClr val="FFFFFF"/>
              </a:clrFrom>
              <a:clrTo>
                <a:srgbClr val="FFFFFF">
                  <a:alpha val="0"/>
                </a:srgbClr>
              </a:clrTo>
            </a:clrChange>
          </a:blip>
          <a:stretch>
            <a:fillRect/>
          </a:stretch>
        </p:blipFill>
        <p:spPr bwMode="auto">
          <a:xfrm>
            <a:off x="457200" y="619124"/>
            <a:ext cx="8329613" cy="5553075"/>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6260068"/>
            <a:ext cx="7848600" cy="369332"/>
          </a:xfrm>
          <a:prstGeom prst="rect">
            <a:avLst/>
          </a:prstGeom>
        </p:spPr>
        <p:txBody>
          <a:bodyPr wrap="square">
            <a:spAutoFit/>
          </a:bodyPr>
          <a:lstStyle/>
          <a:p>
            <a:r>
              <a:rPr lang="en-US" b="1" dirty="0" smtClean="0"/>
              <a:t>Figure 4. Vapor–solid equilibrium constants for </a:t>
            </a:r>
            <a:r>
              <a:rPr lang="en-US" b="1" dirty="0" err="1" smtClean="0"/>
              <a:t>i</a:t>
            </a:r>
            <a:r>
              <a:rPr lang="en-US" b="1" dirty="0" smtClean="0"/>
              <a:t>-butane </a:t>
            </a:r>
            <a:r>
              <a:rPr lang="en-US" dirty="0" smtClean="0">
                <a:latin typeface="Times New Roman" pitchFamily="18" charset="0"/>
                <a:cs typeface="Times New Roman" pitchFamily="18" charset="0"/>
              </a:rPr>
              <a:t>(GPSA, 1998).</a:t>
            </a:r>
            <a:endParaRPr lang="en-US" dirty="0">
              <a:latin typeface="Times New Roman" pitchFamily="18" charset="0"/>
              <a:cs typeface="Times New Roman" pitchFamily="18" charset="0"/>
            </a:endParaRPr>
          </a:p>
        </p:txBody>
      </p:sp>
      <p:pic>
        <p:nvPicPr>
          <p:cNvPr id="7987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14743" y="228600"/>
            <a:ext cx="6843382" cy="6010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6260068"/>
            <a:ext cx="7848600" cy="369332"/>
          </a:xfrm>
          <a:prstGeom prst="rect">
            <a:avLst/>
          </a:prstGeom>
        </p:spPr>
        <p:txBody>
          <a:bodyPr wrap="square">
            <a:spAutoFit/>
          </a:bodyPr>
          <a:lstStyle/>
          <a:p>
            <a:r>
              <a:rPr lang="en-US" b="1" dirty="0" smtClean="0"/>
              <a:t>Figure 5. Vapor–solid equilibrium constants for n-butane </a:t>
            </a:r>
            <a:r>
              <a:rPr lang="en-US" dirty="0" smtClean="0">
                <a:latin typeface="Times New Roman" pitchFamily="18" charset="0"/>
                <a:cs typeface="Times New Roman" pitchFamily="18" charset="0"/>
              </a:rPr>
              <a:t>(GPSA, 1998).</a:t>
            </a:r>
            <a:endParaRPr lang="en-US" dirty="0">
              <a:latin typeface="Times New Roman" pitchFamily="18" charset="0"/>
              <a:cs typeface="Times New Roman" pitchFamily="18" charset="0"/>
            </a:endParaRPr>
          </a:p>
        </p:txBody>
      </p:sp>
      <p:pic>
        <p:nvPicPr>
          <p:cNvPr id="80898" name="Picture 2"/>
          <p:cNvPicPr>
            <a:picLocks noChangeAspect="1" noChangeArrowheads="1"/>
          </p:cNvPicPr>
          <p:nvPr/>
        </p:nvPicPr>
        <p:blipFill>
          <a:blip r:embed="rId3">
            <a:clrChange>
              <a:clrFrom>
                <a:srgbClr val="FFFFFF"/>
              </a:clrFrom>
              <a:clrTo>
                <a:srgbClr val="FFFFFF">
                  <a:alpha val="0"/>
                </a:srgbClr>
              </a:clrTo>
            </a:clrChange>
          </a:blip>
          <a:stretch>
            <a:fillRect/>
          </a:stretch>
        </p:blipFill>
        <p:spPr bwMode="auto">
          <a:xfrm>
            <a:off x="1604963" y="304800"/>
            <a:ext cx="5934075" cy="587692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6260068"/>
            <a:ext cx="7848600" cy="369332"/>
          </a:xfrm>
          <a:prstGeom prst="rect">
            <a:avLst/>
          </a:prstGeom>
        </p:spPr>
        <p:txBody>
          <a:bodyPr wrap="square">
            <a:spAutoFit/>
          </a:bodyPr>
          <a:lstStyle/>
          <a:p>
            <a:r>
              <a:rPr lang="en-US" b="1" dirty="0" smtClean="0"/>
              <a:t>Figure 6. Vapor–solid equilibrium constants for CO</a:t>
            </a:r>
            <a:r>
              <a:rPr lang="en-US" b="1" baseline="-25000" dirty="0" smtClean="0"/>
              <a:t>2</a:t>
            </a:r>
            <a:r>
              <a:rPr lang="en-US" b="1" dirty="0" smtClean="0"/>
              <a:t> </a:t>
            </a:r>
            <a:r>
              <a:rPr lang="en-US" dirty="0" smtClean="0">
                <a:latin typeface="Times New Roman" pitchFamily="18" charset="0"/>
                <a:cs typeface="Times New Roman" pitchFamily="18" charset="0"/>
              </a:rPr>
              <a:t>(GPSA, 1998).</a:t>
            </a:r>
            <a:endParaRPr lang="en-US" dirty="0">
              <a:latin typeface="Times New Roman" pitchFamily="18" charset="0"/>
              <a:cs typeface="Times New Roman" pitchFamily="18" charset="0"/>
            </a:endParaRPr>
          </a:p>
        </p:txBody>
      </p:sp>
      <p:pic>
        <p:nvPicPr>
          <p:cNvPr id="8192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90600" y="476250"/>
            <a:ext cx="6980767" cy="5543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6260068"/>
            <a:ext cx="7848600" cy="369332"/>
          </a:xfrm>
          <a:prstGeom prst="rect">
            <a:avLst/>
          </a:prstGeom>
        </p:spPr>
        <p:txBody>
          <a:bodyPr wrap="square">
            <a:spAutoFit/>
          </a:bodyPr>
          <a:lstStyle/>
          <a:p>
            <a:r>
              <a:rPr lang="en-US" b="1" dirty="0" smtClean="0"/>
              <a:t>Figure 7. Vapor–solid equilibrium constants for H</a:t>
            </a:r>
            <a:r>
              <a:rPr lang="en-US" b="1" baseline="-25000" dirty="0" smtClean="0"/>
              <a:t>2</a:t>
            </a:r>
            <a:r>
              <a:rPr lang="en-US" b="1" dirty="0" smtClean="0"/>
              <a:t>S </a:t>
            </a:r>
            <a:r>
              <a:rPr lang="en-US" dirty="0" smtClean="0">
                <a:latin typeface="Times New Roman" pitchFamily="18" charset="0"/>
                <a:cs typeface="Times New Roman" pitchFamily="18" charset="0"/>
              </a:rPr>
              <a:t>(GPSA, 1998).</a:t>
            </a:r>
            <a:endParaRPr lang="en-US" dirty="0">
              <a:latin typeface="Times New Roman" pitchFamily="18" charset="0"/>
              <a:cs typeface="Times New Roman" pitchFamily="18" charset="0"/>
            </a:endParaRPr>
          </a:p>
        </p:txBody>
      </p:sp>
      <p:pic>
        <p:nvPicPr>
          <p:cNvPr id="8294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14400" y="533401"/>
            <a:ext cx="7104405" cy="5462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95400" y="6019800"/>
            <a:ext cx="7239000" cy="646331"/>
          </a:xfrm>
          <a:prstGeom prst="rect">
            <a:avLst/>
          </a:prstGeom>
        </p:spPr>
        <p:txBody>
          <a:bodyPr wrap="square">
            <a:spAutoFit/>
          </a:bodyPr>
          <a:lstStyle/>
          <a:p>
            <a:r>
              <a:rPr lang="en-US" b="1" dirty="0" smtClean="0"/>
              <a:t>Figure 8. </a:t>
            </a:r>
            <a:r>
              <a:rPr lang="en-US" b="1" dirty="0" smtClean="0">
                <a:latin typeface="Times New Roman" pitchFamily="18" charset="0"/>
                <a:cs typeface="Times New Roman" pitchFamily="18" charset="0"/>
              </a:rPr>
              <a:t>Katz’s gravity chart for predicting hydrate formation conditions </a:t>
            </a:r>
            <a:r>
              <a:rPr lang="en-US" dirty="0" smtClean="0">
                <a:latin typeface="Times New Roman" pitchFamily="18" charset="0"/>
                <a:cs typeface="Times New Roman" pitchFamily="18" charset="0"/>
              </a:rPr>
              <a:t>(GPSA, 1998).</a:t>
            </a:r>
            <a:endParaRPr lang="en-US" dirty="0">
              <a:latin typeface="Times New Roman" pitchFamily="18" charset="0"/>
              <a:cs typeface="Times New Roman" pitchFamily="18" charset="0"/>
            </a:endParaRPr>
          </a:p>
        </p:txBody>
      </p:sp>
      <p:pic>
        <p:nvPicPr>
          <p:cNvPr id="84994" name="Picture 2"/>
          <p:cNvPicPr>
            <a:picLocks noChangeAspect="1" noChangeArrowheads="1"/>
          </p:cNvPicPr>
          <p:nvPr/>
        </p:nvPicPr>
        <p:blipFill>
          <a:blip r:embed="rId2">
            <a:clrChange>
              <a:clrFrom>
                <a:srgbClr val="FFFFFF"/>
              </a:clrFrom>
              <a:clrTo>
                <a:srgbClr val="FFFFFF">
                  <a:alpha val="0"/>
                </a:srgbClr>
              </a:clrTo>
            </a:clrChange>
          </a:blip>
          <a:stretch>
            <a:fillRect/>
          </a:stretch>
        </p:blipFill>
        <p:spPr bwMode="auto">
          <a:xfrm>
            <a:off x="1905000" y="361950"/>
            <a:ext cx="5010150" cy="55816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066800"/>
          </a:xfrm>
        </p:spPr>
        <p:txBody>
          <a:bodyPr anchor="t"/>
          <a:lstStyle/>
          <a:p>
            <a:pPr algn="ctr" eaLnBrk="1" hangingPunct="1"/>
            <a:r>
              <a:rPr lang="en-US" sz="4400" b="1" dirty="0" smtClean="0">
                <a:latin typeface="Times New Roman" pitchFamily="18" charset="0"/>
                <a:cs typeface="Times New Roman" pitchFamily="18" charset="0"/>
              </a:rPr>
              <a:t>Gas Hydrate</a:t>
            </a:r>
            <a:endParaRPr lang="en-US" sz="2800" b="1" dirty="0" smtClean="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3</a:t>
            </a:fld>
            <a:endParaRPr lang="en-US" dirty="0"/>
          </a:p>
        </p:txBody>
      </p:sp>
      <p:pic>
        <p:nvPicPr>
          <p:cNvPr id="74755" name="Picture 3"/>
          <p:cNvPicPr>
            <a:picLocks noChangeAspect="1" noChangeArrowheads="1"/>
          </p:cNvPicPr>
          <p:nvPr/>
        </p:nvPicPr>
        <p:blipFill>
          <a:blip r:embed="rId2"/>
          <a:srcRect/>
          <a:stretch>
            <a:fillRect/>
          </a:stretch>
        </p:blipFill>
        <p:spPr bwMode="auto">
          <a:xfrm>
            <a:off x="1" y="0"/>
            <a:ext cx="9198612" cy="67719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066800"/>
          </a:xfrm>
        </p:spPr>
        <p:txBody>
          <a:bodyPr anchor="t"/>
          <a:lstStyle/>
          <a:p>
            <a:pPr algn="ctr" eaLnBrk="1" hangingPunct="1"/>
            <a:r>
              <a:rPr lang="en-US" sz="4400" b="1" dirty="0" smtClean="0">
                <a:latin typeface="Times New Roman" pitchFamily="18" charset="0"/>
                <a:cs typeface="Times New Roman" pitchFamily="18" charset="0"/>
              </a:rPr>
              <a:t>Gas Hydrate</a:t>
            </a:r>
            <a:endParaRPr lang="en-US" sz="2800" b="1" dirty="0" smtClean="0">
              <a:latin typeface="Times New Roman" pitchFamily="18" charset="0"/>
              <a:cs typeface="Times New Roman" pitchFamily="18" charset="0"/>
            </a:endParaRPr>
          </a:p>
        </p:txBody>
      </p:sp>
      <p:sp>
        <p:nvSpPr>
          <p:cNvPr id="28" name="TextBox 27"/>
          <p:cNvSpPr txBox="1">
            <a:spLocks noChangeArrowheads="1"/>
          </p:cNvSpPr>
          <p:nvPr/>
        </p:nvSpPr>
        <p:spPr bwMode="auto">
          <a:xfrm>
            <a:off x="609600" y="1600200"/>
            <a:ext cx="8077200" cy="4678204"/>
          </a:xfrm>
          <a:prstGeom prst="rect">
            <a:avLst/>
          </a:prstGeom>
          <a:noFill/>
          <a:ln w="9525">
            <a:noFill/>
            <a:miter lim="800000"/>
            <a:headEnd/>
            <a:tailEnd/>
          </a:ln>
        </p:spPr>
        <p:txBody>
          <a:bodyPr wrap="square">
            <a:spAutoFit/>
          </a:bodyPr>
          <a:lstStyle/>
          <a:p>
            <a:r>
              <a:rPr lang="en-US" sz="2800" dirty="0" smtClean="0">
                <a:latin typeface="Times New Roman" pitchFamily="18" charset="0"/>
                <a:cs typeface="Times New Roman" pitchFamily="18" charset="0"/>
              </a:rPr>
              <a:t>Type </a:t>
            </a:r>
            <a:r>
              <a:rPr lang="en-US" sz="2800" b="1" dirty="0" err="1" smtClean="0">
                <a:latin typeface="Times New Roman" pitchFamily="18" charset="0"/>
                <a:cs typeface="Times New Roman" pitchFamily="18" charset="0"/>
              </a:rPr>
              <a:t>sI</a:t>
            </a:r>
            <a:r>
              <a:rPr lang="en-US" sz="2800" dirty="0" smtClean="0">
                <a:latin typeface="Times New Roman" pitchFamily="18" charset="0"/>
                <a:cs typeface="Times New Roman" pitchFamily="18" charset="0"/>
              </a:rPr>
              <a:t> formed by smaller gas molecules such as </a:t>
            </a:r>
            <a:r>
              <a:rPr lang="en-US" sz="2800" i="1" dirty="0" smtClean="0">
                <a:latin typeface="Times New Roman" pitchFamily="18" charset="0"/>
                <a:cs typeface="Times New Roman" pitchFamily="18" charset="0"/>
              </a:rPr>
              <a:t>methane</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ethane</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hydrogen sulfide</a:t>
            </a:r>
            <a:r>
              <a:rPr lang="en-US" sz="2800" dirty="0" smtClean="0">
                <a:latin typeface="Times New Roman" pitchFamily="18" charset="0"/>
                <a:cs typeface="Times New Roman" pitchFamily="18" charset="0"/>
              </a:rPr>
              <a:t>, and </a:t>
            </a:r>
            <a:r>
              <a:rPr lang="en-US" sz="2800" i="1" dirty="0" smtClean="0">
                <a:latin typeface="Times New Roman" pitchFamily="18" charset="0"/>
                <a:cs typeface="Times New Roman" pitchFamily="18" charset="0"/>
              </a:rPr>
              <a:t>carbon dioxide</a:t>
            </a:r>
            <a:r>
              <a:rPr lang="en-US" sz="2800" dirty="0" smtClean="0">
                <a:latin typeface="Times New Roman" pitchFamily="18" charset="0"/>
                <a:cs typeface="Times New Roman" pitchFamily="18" charset="0"/>
              </a:rPr>
              <a:t>.</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Type </a:t>
            </a:r>
            <a:r>
              <a:rPr lang="en-US" sz="2800" b="1" dirty="0" err="1" smtClean="0">
                <a:latin typeface="Times New Roman" pitchFamily="18" charset="0"/>
                <a:cs typeface="Times New Roman" pitchFamily="18" charset="0"/>
              </a:rPr>
              <a:t>sII</a:t>
            </a:r>
            <a:r>
              <a:rPr lang="en-US" sz="2800" dirty="0" smtClean="0">
                <a:latin typeface="Times New Roman" pitchFamily="18" charset="0"/>
                <a:cs typeface="Times New Roman" pitchFamily="18" charset="0"/>
              </a:rPr>
              <a:t> formed by larger gas molecules such as </a:t>
            </a:r>
            <a:r>
              <a:rPr lang="en-US" sz="2800" i="1" dirty="0" smtClean="0">
                <a:latin typeface="Times New Roman" pitchFamily="18" charset="0"/>
                <a:cs typeface="Times New Roman" pitchFamily="18" charset="0"/>
              </a:rPr>
              <a:t>propane</a:t>
            </a:r>
            <a:r>
              <a:rPr lang="en-US" sz="2800" dirty="0" smtClean="0">
                <a:latin typeface="Times New Roman" pitchFamily="18" charset="0"/>
                <a:cs typeface="Times New Roman" pitchFamily="18" charset="0"/>
              </a:rPr>
              <a:t> and </a:t>
            </a:r>
            <a:r>
              <a:rPr lang="en-US" sz="2800" i="1" dirty="0" err="1" smtClean="0">
                <a:latin typeface="Times New Roman" pitchFamily="18" charset="0"/>
                <a:cs typeface="Times New Roman" pitchFamily="18" charset="0"/>
              </a:rPr>
              <a:t>i</a:t>
            </a:r>
            <a:r>
              <a:rPr lang="en-US" sz="2800" i="1" dirty="0" smtClean="0">
                <a:latin typeface="Times New Roman" pitchFamily="18" charset="0"/>
                <a:cs typeface="Times New Roman" pitchFamily="18" charset="0"/>
              </a:rPr>
              <a:t>-butane</a:t>
            </a:r>
            <a:r>
              <a:rPr lang="en-US" sz="2800" dirty="0" smtClean="0">
                <a:latin typeface="Times New Roman" pitchFamily="18" charset="0"/>
                <a:cs typeface="Times New Roman" pitchFamily="18" charset="0"/>
              </a:rPr>
              <a:t>. However, </a:t>
            </a:r>
            <a:r>
              <a:rPr lang="en-US" sz="2800" i="1" dirty="0" smtClean="0">
                <a:latin typeface="Times New Roman" pitchFamily="18" charset="0"/>
                <a:cs typeface="Times New Roman" pitchFamily="18" charset="0"/>
              </a:rPr>
              <a:t>nitrogen</a:t>
            </a:r>
            <a:r>
              <a:rPr lang="en-US" sz="2800" dirty="0" smtClean="0">
                <a:latin typeface="Times New Roman" pitchFamily="18" charset="0"/>
                <a:cs typeface="Times New Roman" pitchFamily="18" charset="0"/>
              </a:rPr>
              <a:t>, a relatively small molecule, also forms a type </a:t>
            </a:r>
            <a:r>
              <a:rPr lang="en-US" sz="2800" dirty="0" err="1" smtClean="0">
                <a:latin typeface="Times New Roman" pitchFamily="18" charset="0"/>
                <a:cs typeface="Times New Roman" pitchFamily="18" charset="0"/>
              </a:rPr>
              <a:t>sII</a:t>
            </a:r>
            <a:r>
              <a:rPr lang="en-US" sz="2800" dirty="0" smtClean="0">
                <a:latin typeface="Times New Roman" pitchFamily="18" charset="0"/>
                <a:cs typeface="Times New Roman" pitchFamily="18" charset="0"/>
              </a:rPr>
              <a:t>.</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hydrate structure formed by natural gas, may change from </a:t>
            </a:r>
            <a:r>
              <a:rPr lang="en-US" sz="2800" dirty="0" err="1" smtClean="0">
                <a:latin typeface="Times New Roman" pitchFamily="18" charset="0"/>
                <a:cs typeface="Times New Roman" pitchFamily="18" charset="0"/>
              </a:rPr>
              <a:t>sII</a:t>
            </a:r>
            <a:r>
              <a:rPr lang="en-US" sz="2800" dirty="0" smtClean="0">
                <a:latin typeface="Times New Roman" pitchFamily="18" charset="0"/>
                <a:cs typeface="Times New Roman" pitchFamily="18" charset="0"/>
              </a:rPr>
              <a:t>, at low temperatures and pressures, to </a:t>
            </a:r>
            <a:r>
              <a:rPr lang="en-US" sz="2800" dirty="0" err="1" smtClean="0">
                <a:latin typeface="Times New Roman" pitchFamily="18" charset="0"/>
                <a:cs typeface="Times New Roman" pitchFamily="18" charset="0"/>
              </a:rPr>
              <a:t>sI</a:t>
            </a:r>
            <a:r>
              <a:rPr lang="en-US" sz="2800" dirty="0" smtClean="0">
                <a:latin typeface="Times New Roman" pitchFamily="18" charset="0"/>
                <a:cs typeface="Times New Roman" pitchFamily="18" charset="0"/>
              </a:rPr>
              <a:t>, at high pressures and temperatures.</a:t>
            </a:r>
          </a:p>
          <a:p>
            <a:endParaRPr lang="en-US" b="1"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down)">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xEl>
                                              <p:pRg st="2" end="2"/>
                                            </p:txEl>
                                          </p:spTgt>
                                        </p:tgtEl>
                                        <p:attrNameLst>
                                          <p:attrName>style.visibility</p:attrName>
                                        </p:attrNameLst>
                                      </p:cBhvr>
                                      <p:to>
                                        <p:strVal val="visible"/>
                                      </p:to>
                                    </p:set>
                                    <p:animEffect transition="in" filter="wipe(down)">
                                      <p:cBhvr>
                                        <p:cTn id="12" dur="500"/>
                                        <p:tgtEl>
                                          <p:spTgt spid="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xEl>
                                              <p:pRg st="4" end="4"/>
                                            </p:txEl>
                                          </p:spTgt>
                                        </p:tgtEl>
                                        <p:attrNameLst>
                                          <p:attrName>style.visibility</p:attrName>
                                        </p:attrNameLst>
                                      </p:cBhvr>
                                      <p:to>
                                        <p:strVal val="visible"/>
                                      </p:to>
                                    </p:set>
                                    <p:animEffect transition="in" filter="wipe(down)">
                                      <p:cBhvr>
                                        <p:cTn id="17"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066800"/>
          </a:xfrm>
        </p:spPr>
        <p:txBody>
          <a:bodyPr anchor="t"/>
          <a:lstStyle/>
          <a:p>
            <a:pPr algn="ctr" eaLnBrk="1" hangingPunct="1"/>
            <a:r>
              <a:rPr lang="en-US" sz="4400" b="1" dirty="0" smtClean="0">
                <a:latin typeface="Times New Roman" pitchFamily="18" charset="0"/>
                <a:cs typeface="Times New Roman" pitchFamily="18" charset="0"/>
              </a:rPr>
              <a:t>Gas Hydrate</a:t>
            </a:r>
            <a:endParaRPr lang="en-US" sz="2800" b="1" dirty="0" smtClean="0">
              <a:latin typeface="Times New Roman" pitchFamily="18" charset="0"/>
              <a:cs typeface="Times New Roman" pitchFamily="18" charset="0"/>
            </a:endParaRPr>
          </a:p>
        </p:txBody>
      </p:sp>
      <p:sp>
        <p:nvSpPr>
          <p:cNvPr id="28" name="TextBox 27"/>
          <p:cNvSpPr txBox="1">
            <a:spLocks noChangeArrowheads="1"/>
          </p:cNvSpPr>
          <p:nvPr/>
        </p:nvSpPr>
        <p:spPr bwMode="auto">
          <a:xfrm>
            <a:off x="609600" y="1600200"/>
            <a:ext cx="8077200" cy="4401205"/>
          </a:xfrm>
          <a:prstGeom prst="rect">
            <a:avLst/>
          </a:prstGeom>
          <a:noFill/>
          <a:ln w="9525">
            <a:noFill/>
            <a:miter lim="800000"/>
            <a:headEnd/>
            <a:tailEnd/>
          </a:ln>
        </p:spPr>
        <p:txBody>
          <a:bodyPr wrap="square">
            <a:spAutoFit/>
          </a:bodyPr>
          <a:lstStyle/>
          <a:p>
            <a:r>
              <a:rPr lang="en-US" sz="2800" dirty="0" smtClean="0">
                <a:latin typeface="Times New Roman" pitchFamily="18" charset="0"/>
                <a:cs typeface="Times New Roman" pitchFamily="18" charset="0"/>
              </a:rPr>
              <a:t>It should be noted that </a:t>
            </a:r>
            <a:r>
              <a:rPr lang="en-US" sz="2800" i="1" dirty="0" smtClean="0">
                <a:latin typeface="Times New Roman" pitchFamily="18" charset="0"/>
                <a:cs typeface="Times New Roman" pitchFamily="18" charset="0"/>
              </a:rPr>
              <a:t>n-butane </a:t>
            </a:r>
            <a:r>
              <a:rPr lang="en-US" sz="2800" dirty="0" smtClean="0">
                <a:latin typeface="Times New Roman" pitchFamily="18" charset="0"/>
                <a:cs typeface="Times New Roman" pitchFamily="18" charset="0"/>
              </a:rPr>
              <a:t>does form a hydrate, but is very unstable. However, it will form a stabilized hydrate in the presence of small “help” gases such as </a:t>
            </a:r>
            <a:r>
              <a:rPr lang="en-US" sz="2800" i="1" dirty="0" smtClean="0">
                <a:latin typeface="Times New Roman" pitchFamily="18" charset="0"/>
                <a:cs typeface="Times New Roman" pitchFamily="18" charset="0"/>
              </a:rPr>
              <a:t>methane</a:t>
            </a:r>
            <a:r>
              <a:rPr lang="en-US" sz="2800" dirty="0" smtClean="0">
                <a:latin typeface="Times New Roman" pitchFamily="18" charset="0"/>
                <a:cs typeface="Times New Roman" pitchFamily="18" charset="0"/>
              </a:rPr>
              <a:t> or </a:t>
            </a:r>
            <a:r>
              <a:rPr lang="en-US" sz="2800" i="1" dirty="0" smtClean="0">
                <a:latin typeface="Times New Roman" pitchFamily="18" charset="0"/>
                <a:cs typeface="Times New Roman" pitchFamily="18" charset="0"/>
              </a:rPr>
              <a:t>nitrogen.</a:t>
            </a:r>
          </a:p>
          <a:p>
            <a:endParaRPr lang="en-US" sz="2800" b="1" i="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It has been assumed that normal paraffin molecules larger than </a:t>
            </a:r>
            <a:r>
              <a:rPr lang="en-US" sz="2800" i="1" dirty="0" smtClean="0">
                <a:latin typeface="Times New Roman" pitchFamily="18" charset="0"/>
                <a:cs typeface="Times New Roman" pitchFamily="18" charset="0"/>
              </a:rPr>
              <a:t>n-butane </a:t>
            </a:r>
            <a:r>
              <a:rPr lang="en-US" sz="2800" dirty="0" smtClean="0">
                <a:latin typeface="Times New Roman" pitchFamily="18" charset="0"/>
                <a:cs typeface="Times New Roman" pitchFamily="18" charset="0"/>
              </a:rPr>
              <a:t>are</a:t>
            </a:r>
            <a:r>
              <a:rPr lang="en-US" sz="2800" i="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nonhydrate</a:t>
            </a:r>
            <a:r>
              <a:rPr lang="en-US" sz="2800" dirty="0" smtClean="0">
                <a:latin typeface="Times New Roman" pitchFamily="18" charset="0"/>
                <a:cs typeface="Times New Roman" pitchFamily="18" charset="0"/>
              </a:rPr>
              <a:t> formers. </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Some </a:t>
            </a:r>
            <a:r>
              <a:rPr lang="en-US" sz="2800" dirty="0" err="1" smtClean="0">
                <a:latin typeface="Times New Roman" pitchFamily="18" charset="0"/>
                <a:cs typeface="Times New Roman" pitchFamily="18" charset="0"/>
              </a:rPr>
              <a:t>isoparaffins</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cycloalkanes</a:t>
            </a:r>
            <a:r>
              <a:rPr lang="en-US" sz="2800" dirty="0" smtClean="0">
                <a:latin typeface="Times New Roman" pitchFamily="18" charset="0"/>
                <a:cs typeface="Times New Roman" pitchFamily="18" charset="0"/>
              </a:rPr>
              <a:t> larger than pentane are known to form </a:t>
            </a:r>
            <a:r>
              <a:rPr lang="en-US" sz="2800" b="1" dirty="0" err="1" smtClean="0">
                <a:latin typeface="Times New Roman" pitchFamily="18" charset="0"/>
                <a:cs typeface="Times New Roman" pitchFamily="18" charset="0"/>
              </a:rPr>
              <a:t>sH</a:t>
            </a:r>
            <a:r>
              <a:rPr lang="en-US" sz="2800" dirty="0" smtClean="0">
                <a:latin typeface="Times New Roman" pitchFamily="18" charset="0"/>
                <a:cs typeface="Times New Roman" pitchFamily="18" charset="0"/>
              </a:rPr>
              <a:t> hydrates.</a:t>
            </a:r>
            <a:endParaRPr lang="en-US" sz="2800"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down)">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xEl>
                                              <p:pRg st="2" end="2"/>
                                            </p:txEl>
                                          </p:spTgt>
                                        </p:tgtEl>
                                        <p:attrNameLst>
                                          <p:attrName>style.visibility</p:attrName>
                                        </p:attrNameLst>
                                      </p:cBhvr>
                                      <p:to>
                                        <p:strVal val="visible"/>
                                      </p:to>
                                    </p:set>
                                    <p:animEffect transition="in" filter="wipe(down)">
                                      <p:cBhvr>
                                        <p:cTn id="12" dur="500"/>
                                        <p:tgtEl>
                                          <p:spTgt spid="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xEl>
                                              <p:pRg st="4" end="4"/>
                                            </p:txEl>
                                          </p:spTgt>
                                        </p:tgtEl>
                                        <p:attrNameLst>
                                          <p:attrName>style.visibility</p:attrName>
                                        </p:attrNameLst>
                                      </p:cBhvr>
                                      <p:to>
                                        <p:strVal val="visible"/>
                                      </p:to>
                                    </p:set>
                                    <p:animEffect transition="in" filter="wipe(down)">
                                      <p:cBhvr>
                                        <p:cTn id="17"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066800"/>
          </a:xfrm>
        </p:spPr>
        <p:txBody>
          <a:bodyPr anchor="t"/>
          <a:lstStyle/>
          <a:p>
            <a:pPr algn="ctr" eaLnBrk="1" hangingPunct="1"/>
            <a:r>
              <a:rPr lang="en-US" sz="4400" b="1" dirty="0" smtClean="0">
                <a:latin typeface="Times New Roman" pitchFamily="18" charset="0"/>
                <a:cs typeface="Times New Roman" pitchFamily="18" charset="0"/>
              </a:rPr>
              <a:t>Gas Hydrate</a:t>
            </a:r>
            <a:endParaRPr lang="en-US" sz="2800" b="1" dirty="0" smtClean="0">
              <a:latin typeface="Times New Roman" pitchFamily="18" charset="0"/>
              <a:cs typeface="Times New Roman" pitchFamily="18" charset="0"/>
            </a:endParaRPr>
          </a:p>
        </p:txBody>
      </p:sp>
      <p:sp>
        <p:nvSpPr>
          <p:cNvPr id="28" name="TextBox 27"/>
          <p:cNvSpPr txBox="1">
            <a:spLocks noChangeArrowheads="1"/>
          </p:cNvSpPr>
          <p:nvPr/>
        </p:nvSpPr>
        <p:spPr bwMode="auto">
          <a:xfrm>
            <a:off x="381000" y="1447800"/>
            <a:ext cx="8382000" cy="5262979"/>
          </a:xfrm>
          <a:prstGeom prst="rect">
            <a:avLst/>
          </a:prstGeom>
          <a:noFill/>
          <a:ln w="9525">
            <a:noFill/>
            <a:miter lim="800000"/>
            <a:headEnd/>
            <a:tailEnd/>
          </a:ln>
        </p:spPr>
        <p:txBody>
          <a:bodyPr wrap="square">
            <a:spAutoFit/>
          </a:bodyPr>
          <a:lstStyle/>
          <a:p>
            <a:r>
              <a:rPr lang="en-US" sz="2800" dirty="0" smtClean="0">
                <a:latin typeface="Times New Roman" pitchFamily="18" charset="0"/>
                <a:cs typeface="Times New Roman" pitchFamily="18" charset="0"/>
              </a:rPr>
              <a:t>Note that free water is not necessary for hydrate formation, but it certainly enhances hydrate formation</a:t>
            </a:r>
            <a:r>
              <a:rPr lang="en-US" sz="2800" i="1" dirty="0" smtClean="0">
                <a:latin typeface="Times New Roman" pitchFamily="18" charset="0"/>
                <a:cs typeface="Times New Roman" pitchFamily="18" charset="0"/>
              </a:rPr>
              <a:t>.</a:t>
            </a:r>
          </a:p>
          <a:p>
            <a:endParaRPr lang="en-US" sz="2800" b="1" i="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For any particular composition of gas at a given pressure, there is a temperature below which hydrates will form and above which hydrates will not form. As the pressure increases, the hydrate formation temperature also increases. </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As a general rule, </a:t>
            </a:r>
            <a:r>
              <a:rPr lang="en-US" sz="2800" i="1" dirty="0" smtClean="0">
                <a:latin typeface="Times New Roman" pitchFamily="18" charset="0"/>
                <a:cs typeface="Times New Roman" pitchFamily="18" charset="0"/>
              </a:rPr>
              <a:t>when the pressure of the gas stream increases or as the gas becomes colder, the tendency to form hydrates increases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down)">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xEl>
                                              <p:pRg st="2" end="2"/>
                                            </p:txEl>
                                          </p:spTgt>
                                        </p:tgtEl>
                                        <p:attrNameLst>
                                          <p:attrName>style.visibility</p:attrName>
                                        </p:attrNameLst>
                                      </p:cBhvr>
                                      <p:to>
                                        <p:strVal val="visible"/>
                                      </p:to>
                                    </p:set>
                                    <p:animEffect transition="in" filter="blinds(horizontal)">
                                      <p:cBhvr>
                                        <p:cTn id="12" dur="500"/>
                                        <p:tgtEl>
                                          <p:spTgt spid="2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xEl>
                                              <p:pRg st="4" end="4"/>
                                            </p:txEl>
                                          </p:spTgt>
                                        </p:tgtEl>
                                        <p:attrNameLst>
                                          <p:attrName>style.visibility</p:attrName>
                                        </p:attrNameLst>
                                      </p:cBhvr>
                                      <p:to>
                                        <p:strVal val="visible"/>
                                      </p:to>
                                    </p:set>
                                    <p:animEffect transition="in" filter="blinds(horizontal)">
                                      <p:cBhvr>
                                        <p:cTn id="17"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066800"/>
          </a:xfrm>
        </p:spPr>
        <p:txBody>
          <a:bodyPr anchor="t"/>
          <a:lstStyle/>
          <a:p>
            <a:pPr algn="ctr" eaLnBrk="1" hangingPunct="1"/>
            <a:r>
              <a:rPr lang="en-US" sz="4400" b="1" dirty="0" smtClean="0">
                <a:latin typeface="Times New Roman" pitchFamily="18" charset="0"/>
                <a:cs typeface="Times New Roman" pitchFamily="18" charset="0"/>
              </a:rPr>
              <a:t>Gas Hydrate</a:t>
            </a:r>
            <a:endParaRPr lang="en-US" sz="2800" b="1" dirty="0" smtClean="0">
              <a:latin typeface="Times New Roman" pitchFamily="18" charset="0"/>
              <a:cs typeface="Times New Roman" pitchFamily="18" charset="0"/>
            </a:endParaRPr>
          </a:p>
        </p:txBody>
      </p:sp>
      <p:sp>
        <p:nvSpPr>
          <p:cNvPr id="28" name="TextBox 27"/>
          <p:cNvSpPr txBox="1">
            <a:spLocks noChangeArrowheads="1"/>
          </p:cNvSpPr>
          <p:nvPr/>
        </p:nvSpPr>
        <p:spPr bwMode="auto">
          <a:xfrm>
            <a:off x="609600" y="1447800"/>
            <a:ext cx="8001000" cy="4832092"/>
          </a:xfrm>
          <a:prstGeom prst="rect">
            <a:avLst/>
          </a:prstGeom>
          <a:noFill/>
          <a:ln w="9525">
            <a:noFill/>
            <a:miter lim="800000"/>
            <a:headEnd/>
            <a:tailEnd/>
          </a:ln>
        </p:spPr>
        <p:txBody>
          <a:bodyPr wrap="square">
            <a:spAutoFit/>
          </a:bodyPr>
          <a:lstStyle/>
          <a:p>
            <a:r>
              <a:rPr lang="en-US" sz="2800" dirty="0" smtClean="0">
                <a:latin typeface="Times New Roman" pitchFamily="18" charset="0"/>
                <a:cs typeface="Times New Roman" pitchFamily="18" charset="0"/>
              </a:rPr>
              <a:t>Although gas hydrates may be of potential benefit both as an important source of hydrocarbon energy and as a means of storing and transmitting natural gas, they represent a severe operational problem, as the hydrate crystals may deposit on the pipe wall and accumulate as large plugs that can completely block pipelines, shutting in production.</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In gas pipeline transmission to prevent hydrate formation, usually two common methods, namely thermal and chemical, are used.</a:t>
            </a:r>
            <a:endParaRPr lang="en-US" sz="2800"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down)">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xEl>
                                              <p:pRg st="2" end="2"/>
                                            </p:txEl>
                                          </p:spTgt>
                                        </p:tgtEl>
                                        <p:attrNameLst>
                                          <p:attrName>style.visibility</p:attrName>
                                        </p:attrNameLst>
                                      </p:cBhvr>
                                      <p:to>
                                        <p:strVal val="visible"/>
                                      </p:to>
                                    </p:set>
                                    <p:animEffect transition="in" filter="wipe(down)">
                                      <p:cBhvr>
                                        <p:cTn id="12"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066800"/>
          </a:xfrm>
        </p:spPr>
        <p:txBody>
          <a:bodyPr anchor="t"/>
          <a:lstStyle/>
          <a:p>
            <a:pPr algn="ctr" eaLnBrk="1" hangingPunct="1"/>
            <a:r>
              <a:rPr lang="en-US" sz="4400" b="1" dirty="0" smtClean="0">
                <a:latin typeface="Times New Roman" pitchFamily="18" charset="0"/>
                <a:cs typeface="Times New Roman" pitchFamily="18" charset="0"/>
              </a:rPr>
              <a:t>Gas Hydrate</a:t>
            </a:r>
            <a:br>
              <a:rPr lang="en-US" sz="4400" b="1" dirty="0" smtClean="0">
                <a:latin typeface="Times New Roman" pitchFamily="18" charset="0"/>
                <a:cs typeface="Times New Roman" pitchFamily="18" charset="0"/>
              </a:rPr>
            </a:br>
            <a:r>
              <a:rPr lang="en-US" sz="2800" i="1" dirty="0" smtClean="0"/>
              <a:t>Prediction of Hydrate Formation Conditions</a:t>
            </a:r>
            <a:endParaRPr lang="en-US" sz="2800" b="1" dirty="0" smtClean="0">
              <a:latin typeface="Times New Roman" pitchFamily="18" charset="0"/>
              <a:cs typeface="Times New Roman" pitchFamily="18" charset="0"/>
            </a:endParaRPr>
          </a:p>
        </p:txBody>
      </p:sp>
      <p:sp>
        <p:nvSpPr>
          <p:cNvPr id="28" name="TextBox 27"/>
          <p:cNvSpPr txBox="1">
            <a:spLocks noChangeArrowheads="1"/>
          </p:cNvSpPr>
          <p:nvPr/>
        </p:nvSpPr>
        <p:spPr bwMode="auto">
          <a:xfrm>
            <a:off x="609600" y="1752600"/>
            <a:ext cx="8001000" cy="4832092"/>
          </a:xfrm>
          <a:prstGeom prst="rect">
            <a:avLst/>
          </a:prstGeom>
          <a:noFill/>
          <a:ln w="9525">
            <a:noFill/>
            <a:miter lim="800000"/>
            <a:headEnd/>
            <a:tailEnd/>
          </a:ln>
        </p:spPr>
        <p:txBody>
          <a:bodyPr wrap="square">
            <a:spAutoFit/>
          </a:bodyPr>
          <a:lstStyle/>
          <a:p>
            <a:r>
              <a:rPr lang="en-US" sz="2800" dirty="0" smtClean="0">
                <a:latin typeface="Times New Roman" pitchFamily="18" charset="0"/>
                <a:cs typeface="Times New Roman" pitchFamily="18" charset="0"/>
              </a:rPr>
              <a:t>There are numerous methods available for predicting hydrate formation conditions. Two popular methods for rapid estimation of hydrate formation conditions and one basic method used in computer </a:t>
            </a:r>
            <a:r>
              <a:rPr lang="en-US" sz="2800" dirty="0" err="1" smtClean="0">
                <a:latin typeface="Times New Roman" pitchFamily="18" charset="0"/>
                <a:cs typeface="Times New Roman" pitchFamily="18" charset="0"/>
              </a:rPr>
              <a:t>softwares</a:t>
            </a:r>
            <a:r>
              <a:rPr lang="en-US" sz="2800" dirty="0" smtClean="0">
                <a:latin typeface="Times New Roman" pitchFamily="18" charset="0"/>
                <a:cs typeface="Times New Roman" pitchFamily="18" charset="0"/>
              </a:rPr>
              <a:t> are discussed here.</a:t>
            </a:r>
          </a:p>
          <a:p>
            <a:endParaRPr lang="en-US" sz="2800" dirty="0" smtClean="0">
              <a:latin typeface="Times New Roman" pitchFamily="18" charset="0"/>
              <a:cs typeface="Times New Roman" pitchFamily="18" charset="0"/>
            </a:endParaRPr>
          </a:p>
          <a:p>
            <a:r>
              <a:rPr lang="en-US" sz="2800" b="1" i="1" dirty="0" smtClean="0">
                <a:latin typeface="Times New Roman" pitchFamily="18" charset="0"/>
                <a:cs typeface="Times New Roman" pitchFamily="18" charset="0"/>
              </a:rPr>
              <a:t>K</a:t>
            </a:r>
            <a:r>
              <a:rPr lang="en-US" sz="2800" b="1" dirty="0" smtClean="0">
                <a:latin typeface="Times New Roman" pitchFamily="18" charset="0"/>
                <a:cs typeface="Times New Roman" pitchFamily="18" charset="0"/>
              </a:rPr>
              <a:t>-Factor Method: </a:t>
            </a:r>
            <a:r>
              <a:rPr lang="en-US" sz="2800" dirty="0" smtClean="0">
                <a:latin typeface="Times New Roman" pitchFamily="18" charset="0"/>
                <a:cs typeface="Times New Roman" pitchFamily="18" charset="0"/>
              </a:rPr>
              <a:t>This method was developed originally by Carson and Katz (1942), although additional data and charts have been reproduced since then. In this method, the hydrate temperature can be predicted using equilibrium constants (</a:t>
            </a:r>
            <a:r>
              <a:rPr lang="en-US" sz="2800" i="1" dirty="0" smtClean="0">
                <a:latin typeface="Times New Roman" pitchFamily="18" charset="0"/>
                <a:cs typeface="Times New Roman" pitchFamily="18" charset="0"/>
              </a:rPr>
              <a:t>K</a:t>
            </a:r>
            <a:r>
              <a:rPr lang="en-US" sz="2800" dirty="0" smtClean="0">
                <a:latin typeface="Times New Roman" pitchFamily="18" charset="0"/>
                <a:cs typeface="Times New Roman" pitchFamily="18" charset="0"/>
              </a:rPr>
              <a:t>-Factor).</a:t>
            </a:r>
            <a:endParaRPr lang="en-US" sz="2800"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linds(horizontal)">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xEl>
                                              <p:pRg st="2" end="2"/>
                                            </p:txEl>
                                          </p:spTgt>
                                        </p:tgtEl>
                                        <p:attrNameLst>
                                          <p:attrName>style.visibility</p:attrName>
                                        </p:attrNameLst>
                                      </p:cBhvr>
                                      <p:to>
                                        <p:strVal val="visible"/>
                                      </p:to>
                                    </p:set>
                                    <p:animEffect transition="in" filter="blinds(horizontal)">
                                      <p:cBhvr>
                                        <p:cTn id="12"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066800"/>
          </a:xfrm>
        </p:spPr>
        <p:txBody>
          <a:bodyPr anchor="t"/>
          <a:lstStyle/>
          <a:p>
            <a:pPr algn="ctr" eaLnBrk="1" hangingPunct="1"/>
            <a:r>
              <a:rPr lang="en-US" sz="4400" b="1" dirty="0" smtClean="0">
                <a:latin typeface="Times New Roman" pitchFamily="18" charset="0"/>
                <a:cs typeface="Times New Roman" pitchFamily="18" charset="0"/>
              </a:rPr>
              <a:t>Gas Hydrate</a:t>
            </a:r>
            <a:br>
              <a:rPr lang="en-US" sz="4400" b="1" dirty="0" smtClean="0">
                <a:latin typeface="Times New Roman" pitchFamily="18" charset="0"/>
                <a:cs typeface="Times New Roman" pitchFamily="18" charset="0"/>
              </a:rPr>
            </a:br>
            <a:r>
              <a:rPr lang="en-US" sz="2800" i="1" dirty="0" smtClean="0"/>
              <a:t>K- Factor Method </a:t>
            </a:r>
            <a:endParaRPr lang="en-US" sz="2800" b="1" dirty="0" smtClean="0">
              <a:latin typeface="Times New Roman" pitchFamily="18" charset="0"/>
              <a:cs typeface="Times New Roman" pitchFamily="18" charset="0"/>
            </a:endParaRPr>
          </a:p>
        </p:txBody>
      </p:sp>
      <p:sp>
        <p:nvSpPr>
          <p:cNvPr id="28" name="TextBox 27"/>
          <p:cNvSpPr txBox="1">
            <a:spLocks noChangeArrowheads="1"/>
          </p:cNvSpPr>
          <p:nvPr/>
        </p:nvSpPr>
        <p:spPr bwMode="auto">
          <a:xfrm>
            <a:off x="533400" y="1905000"/>
            <a:ext cx="8382000" cy="4832092"/>
          </a:xfrm>
          <a:prstGeom prst="rect">
            <a:avLst/>
          </a:prstGeom>
          <a:noFill/>
          <a:ln w="9525">
            <a:noFill/>
            <a:miter lim="800000"/>
            <a:headEnd/>
            <a:tailEnd/>
          </a:ln>
        </p:spPr>
        <p:txBody>
          <a:bodyPr wrap="square">
            <a:spAutoFit/>
          </a:bodyPr>
          <a:lstStyle/>
          <a:p>
            <a:r>
              <a:rPr lang="en-US" sz="2800" dirty="0" smtClean="0">
                <a:latin typeface="Times New Roman" pitchFamily="18" charset="0"/>
                <a:cs typeface="Times New Roman" pitchFamily="18" charset="0"/>
              </a:rPr>
              <a:t>The basic equation for this prediction is</a:t>
            </a:r>
          </a:p>
          <a:p>
            <a:endParaRPr lang="en-US" sz="2800" i="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where </a:t>
            </a:r>
            <a:r>
              <a:rPr lang="en-US" sz="2800" i="1" dirty="0" err="1" smtClean="0">
                <a:latin typeface="Times New Roman" pitchFamily="18" charset="0"/>
                <a:cs typeface="Times New Roman" pitchFamily="18" charset="0"/>
              </a:rPr>
              <a:t>y</a:t>
            </a:r>
            <a:r>
              <a:rPr lang="en-US" sz="2800" i="1" baseline="-25000" dirty="0" err="1" smtClean="0">
                <a:latin typeface="Times New Roman" pitchFamily="18" charset="0"/>
                <a:cs typeface="Times New Roman" pitchFamily="18" charset="0"/>
              </a:rPr>
              <a:t>i</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is mole fraction of component </a:t>
            </a:r>
            <a:r>
              <a:rPr lang="en-US" sz="2800" i="1" dirty="0" err="1" smtClean="0">
                <a:latin typeface="Times New Roman" pitchFamily="18" charset="0"/>
                <a:cs typeface="Times New Roman" pitchFamily="18" charset="0"/>
              </a:rPr>
              <a:t>i</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in gas on a water-free basis</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a:t>
            </a:r>
            <a:r>
              <a:rPr lang="en-US" sz="2800" i="1" baseline="-25000" dirty="0" err="1" smtClean="0">
                <a:latin typeface="Times New Roman" pitchFamily="18" charset="0"/>
                <a:cs typeface="Times New Roman" pitchFamily="18" charset="0"/>
              </a:rPr>
              <a:t>i</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is vapor–solid equilibrium constant for component </a:t>
            </a:r>
            <a:r>
              <a:rPr lang="en-US" sz="2800" i="1"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and </a:t>
            </a:r>
            <a:r>
              <a:rPr lang="en-US" sz="2800" i="1" dirty="0" smtClean="0">
                <a:latin typeface="Times New Roman" pitchFamily="18" charset="0"/>
                <a:cs typeface="Times New Roman" pitchFamily="18" charset="0"/>
              </a:rPr>
              <a:t>n</a:t>
            </a:r>
            <a:r>
              <a:rPr lang="en-US" sz="2800" dirty="0" smtClean="0">
                <a:latin typeface="Times New Roman" pitchFamily="18" charset="0"/>
                <a:cs typeface="Times New Roman" pitchFamily="18" charset="0"/>
              </a:rPr>
              <a:t> is number of components.</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The calculation is iterative and the incipient solid formation point will determine when the aforementioned equation is satisfied. This method gives reasonable results for sweet natural gases and has been proven to be appropriate up to about 1000 </a:t>
            </a:r>
            <a:r>
              <a:rPr lang="en-US" sz="2800" dirty="0" err="1" smtClean="0">
                <a:latin typeface="Times New Roman" pitchFamily="18" charset="0"/>
                <a:cs typeface="Times New Roman" pitchFamily="18" charset="0"/>
              </a:rPr>
              <a:t>psia</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29" name="Slide Number Placeholder 28"/>
          <p:cNvSpPr>
            <a:spLocks noGrp="1"/>
          </p:cNvSpPr>
          <p:nvPr>
            <p:ph type="sldNum" sz="quarter" idx="12"/>
          </p:nvPr>
        </p:nvSpPr>
        <p:spPr/>
        <p:txBody>
          <a:bodyPr/>
          <a:lstStyle/>
          <a:p>
            <a:pPr>
              <a:defRPr/>
            </a:pPr>
            <a:fld id="{B5E50DF2-5FCF-47B3-B685-6CBF9D7CE21A}" type="slidenum">
              <a:rPr lang="en-US" smtClean="0"/>
              <a:pPr>
                <a:defRPr/>
              </a:pPr>
              <a:t>9</a:t>
            </a:fld>
            <a:endParaRPr lang="en-US" dirty="0"/>
          </a:p>
        </p:txBody>
      </p:sp>
      <p:graphicFrame>
        <p:nvGraphicFramePr>
          <p:cNvPr id="5" name="Object 4"/>
          <p:cNvGraphicFramePr>
            <a:graphicFrameLocks noChangeAspect="1"/>
          </p:cNvGraphicFramePr>
          <p:nvPr/>
        </p:nvGraphicFramePr>
        <p:xfrm>
          <a:off x="6477000" y="1752600"/>
          <a:ext cx="1295399" cy="944562"/>
        </p:xfrm>
        <a:graphic>
          <a:graphicData uri="http://schemas.openxmlformats.org/presentationml/2006/ole">
            <p:oleObj spid="_x0000_s75778" name="Equation" r:id="rId3" imgW="609480" imgH="4442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linds(horizontal)">
                                      <p:cBhvr>
                                        <p:cTn id="7" dur="500"/>
                                        <p:tgtEl>
                                          <p:spTgt spid="28">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animEffect transition="in" filter="blinds(horizontal)">
                                      <p:cBhvr>
                                        <p:cTn id="16" dur="500"/>
                                        <p:tgtEl>
                                          <p:spTgt spid="2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8">
                                            <p:txEl>
                                              <p:pRg st="4" end="4"/>
                                            </p:txEl>
                                          </p:spTgt>
                                        </p:tgtEl>
                                        <p:attrNameLst>
                                          <p:attrName>style.visibility</p:attrName>
                                        </p:attrNameLst>
                                      </p:cBhvr>
                                      <p:to>
                                        <p:strVal val="visible"/>
                                      </p:to>
                                    </p:set>
                                    <p:animEffect transition="in" filter="blinds(horizontal)">
                                      <p:cBhvr>
                                        <p:cTn id="21"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0000"/>
      </a:hlink>
      <a:folHlink>
        <a:srgbClr val="FF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0000"/>
    </a:hlink>
    <a:folHlink>
      <a:srgbClr val="FF0000"/>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0000"/>
    </a:hlink>
    <a:folHlink>
      <a:srgbClr val="FF0000"/>
    </a:folHlink>
  </a:clrScheme>
</a:themeOverride>
</file>

<file path=docProps/app.xml><?xml version="1.0" encoding="utf-8"?>
<Properties xmlns="http://schemas.openxmlformats.org/officeDocument/2006/extended-properties" xmlns:vt="http://schemas.openxmlformats.org/officeDocument/2006/docPropsVTypes">
  <Template/>
  <TotalTime>12015</TotalTime>
  <Words>1363</Words>
  <Application>Microsoft Office PowerPoint</Application>
  <PresentationFormat>On-screen Show (4:3)</PresentationFormat>
  <Paragraphs>152</Paragraphs>
  <Slides>27</Slides>
  <Notes>2</Notes>
  <HiddenSlides>0</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27</vt:i4>
      </vt:variant>
      <vt:variant>
        <vt:lpstr>Custom Shows</vt:lpstr>
      </vt:variant>
      <vt:variant>
        <vt:i4>1</vt:i4>
      </vt:variant>
    </vt:vector>
  </HeadingPairs>
  <TitlesOfParts>
    <vt:vector size="30" baseType="lpstr">
      <vt:lpstr>Flow</vt:lpstr>
      <vt:lpstr>Equation</vt:lpstr>
      <vt:lpstr>Gas Hydrates In Gas Pipeline Transmission </vt:lpstr>
      <vt:lpstr>Gas Hydrate</vt:lpstr>
      <vt:lpstr>Gas Hydrate</vt:lpstr>
      <vt:lpstr>Gas Hydrate</vt:lpstr>
      <vt:lpstr>Gas Hydrate</vt:lpstr>
      <vt:lpstr>Gas Hydrate</vt:lpstr>
      <vt:lpstr>Gas Hydrate</vt:lpstr>
      <vt:lpstr>Gas Hydrate Prediction of Hydrate Formation Conditions</vt:lpstr>
      <vt:lpstr>Gas Hydrate K- Factor Method </vt:lpstr>
      <vt:lpstr>Gas Hydrate  K- Factor Method </vt:lpstr>
      <vt:lpstr>Gas Hydrate Gas Gravity Method</vt:lpstr>
      <vt:lpstr>Gas Hydrate  Van der Waals and Platteeuw Method</vt:lpstr>
      <vt:lpstr>Gas Hydrate  Van der Waals and Platteeuw Method</vt:lpstr>
      <vt:lpstr>Gas Hydrate  Van der Waals and Platteeuw Method</vt:lpstr>
      <vt:lpstr>Gas Hydrate  Van der Waals and Platteeuw Method</vt:lpstr>
      <vt:lpstr>Gas Hydrate  Van der Waals and Platteeuw Method</vt:lpstr>
      <vt:lpstr>Gas Hydrate  Van der Waals and Platteeuw Method</vt:lpstr>
      <vt:lpstr>Gas Hydrate  Example</vt:lpstr>
      <vt:lpstr>Slide 19</vt:lpstr>
      <vt:lpstr>Slide 20</vt:lpstr>
      <vt:lpstr>Slide 21</vt:lpstr>
      <vt:lpstr>Slide 22</vt:lpstr>
      <vt:lpstr>Slide 23</vt:lpstr>
      <vt:lpstr>Slide 24</vt:lpstr>
      <vt:lpstr>Slide 25</vt:lpstr>
      <vt:lpstr>Slide 26</vt:lpstr>
      <vt:lpstr>Slide 27</vt:lpstr>
      <vt:lpstr>Custom Show 1</vt:lpstr>
    </vt:vector>
  </TitlesOfParts>
  <Company>Office07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 Property Methods</dc:title>
  <dc:creator>fanaei</dc:creator>
  <cp:lastModifiedBy>fanaei</cp:lastModifiedBy>
  <cp:revision>529</cp:revision>
  <dcterms:created xsi:type="dcterms:W3CDTF">2009-02-16T13:11:44Z</dcterms:created>
  <dcterms:modified xsi:type="dcterms:W3CDTF">2012-05-12T10:21:48Z</dcterms:modified>
</cp:coreProperties>
</file>