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8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8" r:id="rId12"/>
    <p:sldId id="334" r:id="rId13"/>
    <p:sldId id="335" r:id="rId14"/>
    <p:sldId id="336" r:id="rId15"/>
    <p:sldId id="337" r:id="rId16"/>
    <p:sldId id="339" r:id="rId17"/>
    <p:sldId id="340" r:id="rId18"/>
    <p:sldId id="341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8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9" autoAdjust="0"/>
  </p:normalViewPr>
  <p:slideViewPr>
    <p:cSldViewPr>
      <p:cViewPr>
        <p:scale>
          <a:sx n="68" d="100"/>
          <a:sy n="68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2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BB515F-99E5-4DCD-B0A0-EF8D5F45753F}" type="datetimeFigureOut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EC2C7DA-1CD9-4FA5-932F-452D0CED2A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7E315-DAA4-4796-8C24-337F46A245E0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4BD53-3D4B-484D-BF29-793FE4CF3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63E8F-7EE8-4242-B2EE-25411BE1E328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0233-F3D7-4551-B87C-7E2976AD6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C8B84-AE7C-4863-A632-4EF09CAB8B4E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08514-FBBF-4063-854D-5AEDE2ED1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8E4E-8077-4AA6-86C5-854239C6135C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21BA8-5DC2-4043-AE85-047CF4E2C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6AF4F-564F-4544-95D9-C3A66D1E36D1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B69A5-CEE6-48CF-85E4-B981FBB12D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9B9D8-BBAD-4883-85A9-84D7ABAE1730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3493-C3DE-4187-8378-7EE038079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021E5-056D-41F2-9BF1-8FECCD52E07D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42773-7481-462A-A1BB-39922DACA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1A17-281B-4F33-8140-890D2F69D008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BC7F7-6427-4AAB-9621-AFD99EED1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BD19-B721-4FCA-A398-DB627D24165D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A90B3-EFA0-498F-B708-0B3EACEB0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7ADE1-DA10-483C-B748-B431C18BB989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2A4BC-995B-4D5B-99CA-4F7EC8B304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80655-BC15-4FEB-9AC4-CC26A7138DFF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8ADC0-4946-4320-B44E-2C62A79A9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38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C950DA-73DA-4D19-9C87-213E8650F97E}" type="datetime1">
              <a:rPr lang="en-US"/>
              <a:pPr>
                <a:defRPr/>
              </a:pPr>
              <a:t>4/14/2012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D1F704B-CC01-4E35-B799-EB3DAF38C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39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55" r:id="rId2"/>
    <p:sldLayoutId id="2147483964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5" r:id="rId9"/>
    <p:sldLayoutId id="2147483961" r:id="rId10"/>
    <p:sldLayoutId id="214748396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851648" cy="3505200"/>
          </a:xfrm>
        </p:spPr>
        <p:txBody>
          <a:bodyPr anchor="t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Sales Gas Pipeline</a:t>
            </a:r>
            <a:br>
              <a:rPr lang="en-US" dirty="0" smtClean="0"/>
            </a:br>
            <a:r>
              <a:rPr lang="en-US" dirty="0" smtClean="0"/>
              <a:t>Part 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724400"/>
            <a:ext cx="8305800" cy="1752600"/>
          </a:xfrm>
        </p:spPr>
        <p:txBody>
          <a:bodyPr/>
          <a:lstStyle/>
          <a:p>
            <a:pPr marR="0" algn="l" eaLnBrk="1" hangingPunct="1"/>
            <a:r>
              <a:rPr lang="en-US" sz="2400" smtClean="0">
                <a:latin typeface="Calibri" pitchFamily="34" charset="0"/>
              </a:rPr>
              <a:t>Ref.1: Ikoku, Natural Gas Production Engineering, John Wiley &amp; Sons, 1984, Chapter 7.</a:t>
            </a:r>
          </a:p>
          <a:p>
            <a:pPr marR="0" algn="l" eaLnBrk="1" hangingPunct="1"/>
            <a:r>
              <a:rPr lang="en-US" sz="2400" smtClean="0">
                <a:latin typeface="Calibri" pitchFamily="34" charset="0"/>
              </a:rPr>
              <a:t>Ref.2: Menon, Gas Pipeline Hydraulic, </a:t>
            </a:r>
            <a:r>
              <a:rPr lang="en-US" sz="2400" i="1" smtClean="0">
                <a:latin typeface="Calibri" pitchFamily="34" charset="0"/>
              </a:rPr>
              <a:t>Taylor &amp; Francis</a:t>
            </a:r>
            <a:r>
              <a:rPr lang="en-US" sz="2400" smtClean="0">
                <a:latin typeface="Calibri" pitchFamily="34" charset="0"/>
              </a:rPr>
              <a:t>, 2005, Chapter 3.</a:t>
            </a:r>
          </a:p>
          <a:p>
            <a:pPr marR="0" algn="l" eaLnBrk="1" hangingPunct="1"/>
            <a:endParaRPr lang="en-US" sz="2400" smtClean="0">
              <a:latin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FDDD1-BC17-49C0-8525-67C8669983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Looped Pipeline For Increasing Capacity</a:t>
            </a:r>
          </a:p>
        </p:txBody>
      </p:sp>
      <p:sp>
        <p:nvSpPr>
          <p:cNvPr id="9222" name="TextBox 53"/>
          <p:cNvSpPr txBox="1">
            <a:spLocks noChangeArrowheads="1"/>
          </p:cNvSpPr>
          <p:nvPr/>
        </p:nvSpPr>
        <p:spPr bwMode="auto">
          <a:xfrm>
            <a:off x="81534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906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/>
          <p:cNvCxnSpPr>
            <a:stCxn id="28" idx="6"/>
            <a:endCxn id="29" idx="1"/>
          </p:cNvCxnSpPr>
          <p:nvPr/>
        </p:nvCxnSpPr>
        <p:spPr>
          <a:xfrm flipV="1">
            <a:off x="1066800" y="2830513"/>
            <a:ext cx="4278313" cy="269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1016000" y="2235200"/>
            <a:ext cx="4318000" cy="584200"/>
          </a:xfrm>
          <a:custGeom>
            <a:avLst/>
            <a:gdLst>
              <a:gd name="connsiteX0" fmla="*/ 0 w 4360984"/>
              <a:gd name="connsiteY0" fmla="*/ 604911 h 604911"/>
              <a:gd name="connsiteX1" fmla="*/ 2124221 w 4360984"/>
              <a:gd name="connsiteY1" fmla="*/ 0 h 604911"/>
              <a:gd name="connsiteX2" fmla="*/ 4360984 w 4360984"/>
              <a:gd name="connsiteY2" fmla="*/ 604911 h 60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984" h="604911">
                <a:moveTo>
                  <a:pt x="0" y="604911"/>
                </a:moveTo>
                <a:cubicBezTo>
                  <a:pt x="698695" y="302455"/>
                  <a:pt x="1397390" y="0"/>
                  <a:pt x="2124221" y="0"/>
                </a:cubicBezTo>
                <a:cubicBezTo>
                  <a:pt x="2851052" y="0"/>
                  <a:pt x="3606018" y="302455"/>
                  <a:pt x="4360984" y="604911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7" name="TextBox 52"/>
          <p:cNvSpPr txBox="1">
            <a:spLocks noChangeArrowheads="1"/>
          </p:cNvSpPr>
          <p:nvPr/>
        </p:nvSpPr>
        <p:spPr bwMode="auto">
          <a:xfrm>
            <a:off x="6096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8" name="TextBox 54"/>
          <p:cNvSpPr txBox="1">
            <a:spLocks noChangeArrowheads="1"/>
          </p:cNvSpPr>
          <p:nvPr/>
        </p:nvSpPr>
        <p:spPr bwMode="auto">
          <a:xfrm>
            <a:off x="2590800" y="243840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9" name="TextBox 55"/>
          <p:cNvSpPr txBox="1">
            <a:spLocks noChangeArrowheads="1"/>
          </p:cNvSpPr>
          <p:nvPr/>
        </p:nvSpPr>
        <p:spPr bwMode="auto">
          <a:xfrm>
            <a:off x="2667000" y="1828800"/>
            <a:ext cx="1243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30" name="TextBox 56"/>
          <p:cNvSpPr txBox="1">
            <a:spLocks noChangeArrowheads="1"/>
          </p:cNvSpPr>
          <p:nvPr/>
        </p:nvSpPr>
        <p:spPr bwMode="auto">
          <a:xfrm>
            <a:off x="6096000" y="2438400"/>
            <a:ext cx="1266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>
            <a:stCxn id="29" idx="7"/>
            <a:endCxn id="9222" idx="1"/>
          </p:cNvCxnSpPr>
          <p:nvPr/>
        </p:nvCxnSpPr>
        <p:spPr>
          <a:xfrm rot="16200000" flipH="1">
            <a:off x="6765925" y="1463676"/>
            <a:ext cx="20637" cy="2754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80772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3" name="TextBox 19"/>
          <p:cNvSpPr txBox="1">
            <a:spLocks noChangeArrowheads="1"/>
          </p:cNvSpPr>
          <p:nvPr/>
        </p:nvSpPr>
        <p:spPr bwMode="auto">
          <a:xfrm>
            <a:off x="5181600" y="2438400"/>
            <a:ext cx="395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180" name="Object 2"/>
          <p:cNvGraphicFramePr>
            <a:graphicFrameLocks noChangeAspect="1"/>
          </p:cNvGraphicFramePr>
          <p:nvPr/>
        </p:nvGraphicFramePr>
        <p:xfrm>
          <a:off x="1295400" y="3581400"/>
          <a:ext cx="6629400" cy="1003300"/>
        </p:xfrm>
        <a:graphic>
          <a:graphicData uri="http://schemas.openxmlformats.org/presentationml/2006/ole">
            <p:oleObj spid="_x0000_s9218" name="Equation" r:id="rId3" imgW="3860640" imgH="583920" progId="Equation.3">
              <p:embed/>
            </p:oleObj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447800" y="3048000"/>
          <a:ext cx="6213475" cy="447675"/>
        </p:xfrm>
        <a:graphic>
          <a:graphicData uri="http://schemas.openxmlformats.org/presentationml/2006/ole">
            <p:oleObj spid="_x0000_s9219" name="Equation" r:id="rId4" imgW="3352680" imgH="241200" progId="Equation.3">
              <p:embed/>
            </p:oleObj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1531938" y="4648200"/>
          <a:ext cx="5249862" cy="2184400"/>
        </p:xfrm>
        <a:graphic>
          <a:graphicData uri="http://schemas.openxmlformats.org/presentationml/2006/ole">
            <p:oleObj spid="_x0000_s9220" name="Equation" r:id="rId5" imgW="3022560" imgH="1257120" progId="Equation.3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35A46F-6FB2-4142-8378-525C7637B02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5334000" y="4191000"/>
            <a:ext cx="2743200" cy="2514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Looped Pipeline For Increasing Capacity</a:t>
            </a:r>
          </a:p>
        </p:txBody>
      </p:sp>
      <p:sp>
        <p:nvSpPr>
          <p:cNvPr id="10246" name="TextBox 53"/>
          <p:cNvSpPr txBox="1">
            <a:spLocks noChangeArrowheads="1"/>
          </p:cNvSpPr>
          <p:nvPr/>
        </p:nvSpPr>
        <p:spPr bwMode="auto">
          <a:xfrm>
            <a:off x="81534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906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/>
          <p:cNvCxnSpPr>
            <a:stCxn id="28" idx="6"/>
            <a:endCxn id="29" idx="1"/>
          </p:cNvCxnSpPr>
          <p:nvPr/>
        </p:nvCxnSpPr>
        <p:spPr>
          <a:xfrm flipV="1">
            <a:off x="1066800" y="2830513"/>
            <a:ext cx="4278313" cy="269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1016000" y="2235200"/>
            <a:ext cx="4318000" cy="584200"/>
          </a:xfrm>
          <a:custGeom>
            <a:avLst/>
            <a:gdLst>
              <a:gd name="connsiteX0" fmla="*/ 0 w 4360984"/>
              <a:gd name="connsiteY0" fmla="*/ 604911 h 604911"/>
              <a:gd name="connsiteX1" fmla="*/ 2124221 w 4360984"/>
              <a:gd name="connsiteY1" fmla="*/ 0 h 604911"/>
              <a:gd name="connsiteX2" fmla="*/ 4360984 w 4360984"/>
              <a:gd name="connsiteY2" fmla="*/ 604911 h 60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984" h="604911">
                <a:moveTo>
                  <a:pt x="0" y="604911"/>
                </a:moveTo>
                <a:cubicBezTo>
                  <a:pt x="698695" y="302455"/>
                  <a:pt x="1397390" y="0"/>
                  <a:pt x="2124221" y="0"/>
                </a:cubicBezTo>
                <a:cubicBezTo>
                  <a:pt x="2851052" y="0"/>
                  <a:pt x="3606018" y="302455"/>
                  <a:pt x="4360984" y="604911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1" name="TextBox 52"/>
          <p:cNvSpPr txBox="1">
            <a:spLocks noChangeArrowheads="1"/>
          </p:cNvSpPr>
          <p:nvPr/>
        </p:nvSpPr>
        <p:spPr bwMode="auto">
          <a:xfrm>
            <a:off x="6096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2" name="TextBox 54"/>
          <p:cNvSpPr txBox="1">
            <a:spLocks noChangeArrowheads="1"/>
          </p:cNvSpPr>
          <p:nvPr/>
        </p:nvSpPr>
        <p:spPr bwMode="auto">
          <a:xfrm>
            <a:off x="2590800" y="243840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3" name="TextBox 55"/>
          <p:cNvSpPr txBox="1">
            <a:spLocks noChangeArrowheads="1"/>
          </p:cNvSpPr>
          <p:nvPr/>
        </p:nvSpPr>
        <p:spPr bwMode="auto">
          <a:xfrm>
            <a:off x="2667000" y="1828800"/>
            <a:ext cx="1243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4" name="TextBox 56"/>
          <p:cNvSpPr txBox="1">
            <a:spLocks noChangeArrowheads="1"/>
          </p:cNvSpPr>
          <p:nvPr/>
        </p:nvSpPr>
        <p:spPr bwMode="auto">
          <a:xfrm>
            <a:off x="6096000" y="2438400"/>
            <a:ext cx="1266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>
            <a:stCxn id="29" idx="7"/>
            <a:endCxn id="10246" idx="1"/>
          </p:cNvCxnSpPr>
          <p:nvPr/>
        </p:nvCxnSpPr>
        <p:spPr>
          <a:xfrm rot="16200000" flipH="1">
            <a:off x="6765925" y="1463676"/>
            <a:ext cx="20637" cy="2754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80772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57" name="TextBox 19"/>
          <p:cNvSpPr txBox="1">
            <a:spLocks noChangeArrowheads="1"/>
          </p:cNvSpPr>
          <p:nvPr/>
        </p:nvSpPr>
        <p:spPr bwMode="auto">
          <a:xfrm>
            <a:off x="5181600" y="2438400"/>
            <a:ext cx="395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524000" y="3124200"/>
          <a:ext cx="5837238" cy="942975"/>
        </p:xfrm>
        <a:graphic>
          <a:graphicData uri="http://schemas.openxmlformats.org/presentationml/2006/ole">
            <p:oleObj spid="_x0000_s10242" name="Equation" r:id="rId3" imgW="3149280" imgH="507960" progId="Equation.3">
              <p:embed/>
            </p:oleObj>
          </a:graphicData>
        </a:graphic>
      </p:graphicFrame>
      <p:graphicFrame>
        <p:nvGraphicFramePr>
          <p:cNvPr id="21" name="Object 5"/>
          <p:cNvGraphicFramePr>
            <a:graphicFrameLocks noChangeAspect="1"/>
          </p:cNvGraphicFramePr>
          <p:nvPr/>
        </p:nvGraphicFramePr>
        <p:xfrm>
          <a:off x="1295400" y="4343400"/>
          <a:ext cx="6618288" cy="2317750"/>
        </p:xfrm>
        <a:graphic>
          <a:graphicData uri="http://schemas.openxmlformats.org/presentationml/2006/ole">
            <p:oleObj spid="_x0000_s10243" name="Equation" r:id="rId4" imgW="3809880" imgH="1333440" progId="Equation.3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0AC99-B1AB-4C37-9C0E-AF474F279D8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Optimum Diameter of Looped Pipeline</a:t>
            </a:r>
          </a:p>
        </p:txBody>
      </p:sp>
      <p:sp>
        <p:nvSpPr>
          <p:cNvPr id="11270" name="TextBox 53"/>
          <p:cNvSpPr txBox="1">
            <a:spLocks noChangeArrowheads="1"/>
          </p:cNvSpPr>
          <p:nvPr/>
        </p:nvSpPr>
        <p:spPr bwMode="auto">
          <a:xfrm>
            <a:off x="81534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906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/>
          <p:cNvCxnSpPr>
            <a:stCxn id="28" idx="6"/>
            <a:endCxn id="29" idx="1"/>
          </p:cNvCxnSpPr>
          <p:nvPr/>
        </p:nvCxnSpPr>
        <p:spPr>
          <a:xfrm flipV="1">
            <a:off x="1066800" y="2830513"/>
            <a:ext cx="4278313" cy="269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1016000" y="2235200"/>
            <a:ext cx="4318000" cy="584200"/>
          </a:xfrm>
          <a:custGeom>
            <a:avLst/>
            <a:gdLst>
              <a:gd name="connsiteX0" fmla="*/ 0 w 4360984"/>
              <a:gd name="connsiteY0" fmla="*/ 604911 h 604911"/>
              <a:gd name="connsiteX1" fmla="*/ 2124221 w 4360984"/>
              <a:gd name="connsiteY1" fmla="*/ 0 h 604911"/>
              <a:gd name="connsiteX2" fmla="*/ 4360984 w 4360984"/>
              <a:gd name="connsiteY2" fmla="*/ 604911 h 60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984" h="604911">
                <a:moveTo>
                  <a:pt x="0" y="604911"/>
                </a:moveTo>
                <a:cubicBezTo>
                  <a:pt x="698695" y="302455"/>
                  <a:pt x="1397390" y="0"/>
                  <a:pt x="2124221" y="0"/>
                </a:cubicBezTo>
                <a:cubicBezTo>
                  <a:pt x="2851052" y="0"/>
                  <a:pt x="3606018" y="302455"/>
                  <a:pt x="4360984" y="604911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5" name="TextBox 52"/>
          <p:cNvSpPr txBox="1">
            <a:spLocks noChangeArrowheads="1"/>
          </p:cNvSpPr>
          <p:nvPr/>
        </p:nvSpPr>
        <p:spPr bwMode="auto">
          <a:xfrm>
            <a:off x="6096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Box 54"/>
          <p:cNvSpPr txBox="1">
            <a:spLocks noChangeArrowheads="1"/>
          </p:cNvSpPr>
          <p:nvPr/>
        </p:nvSpPr>
        <p:spPr bwMode="auto">
          <a:xfrm>
            <a:off x="2590800" y="243840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7" name="TextBox 55"/>
          <p:cNvSpPr txBox="1">
            <a:spLocks noChangeArrowheads="1"/>
          </p:cNvSpPr>
          <p:nvPr/>
        </p:nvSpPr>
        <p:spPr bwMode="auto">
          <a:xfrm>
            <a:off x="2667000" y="1828800"/>
            <a:ext cx="1243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8" name="TextBox 56"/>
          <p:cNvSpPr txBox="1">
            <a:spLocks noChangeArrowheads="1"/>
          </p:cNvSpPr>
          <p:nvPr/>
        </p:nvSpPr>
        <p:spPr bwMode="auto">
          <a:xfrm>
            <a:off x="6096000" y="2438400"/>
            <a:ext cx="1266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>
            <a:stCxn id="29" idx="7"/>
            <a:endCxn id="11270" idx="1"/>
          </p:cNvCxnSpPr>
          <p:nvPr/>
        </p:nvCxnSpPr>
        <p:spPr>
          <a:xfrm rot="16200000" flipH="1">
            <a:off x="6765925" y="1463676"/>
            <a:ext cx="20637" cy="2754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80772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81" name="TextBox 19"/>
          <p:cNvSpPr txBox="1">
            <a:spLocks noChangeArrowheads="1"/>
          </p:cNvSpPr>
          <p:nvPr/>
        </p:nvSpPr>
        <p:spPr bwMode="auto">
          <a:xfrm>
            <a:off x="5181600" y="2438400"/>
            <a:ext cx="395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685800" y="4419600"/>
          <a:ext cx="7789863" cy="1785938"/>
        </p:xfrm>
        <a:graphic>
          <a:graphicData uri="http://schemas.openxmlformats.org/presentationml/2006/ole">
            <p:oleObj spid="_x0000_s11266" name="Equation" r:id="rId3" imgW="4673520" imgH="1041120" progId="Equation.3">
              <p:embed/>
            </p:oleObj>
          </a:graphicData>
        </a:graphic>
      </p:graphicFrame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1219200" y="3810000"/>
          <a:ext cx="6381750" cy="444500"/>
        </p:xfrm>
        <a:graphic>
          <a:graphicData uri="http://schemas.openxmlformats.org/presentationml/2006/ole">
            <p:oleObj spid="_x0000_s11267" name="Equation" r:id="rId4" imgW="3644640" imgH="253800" progId="Equation.3">
              <p:embed/>
            </p:oleObj>
          </a:graphicData>
        </a:graphic>
      </p:graphicFrame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04800" y="3200400"/>
            <a:ext cx="8458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  <a:cs typeface="Times New Roman" pitchFamily="18" charset="0"/>
              </a:rPr>
              <a:t>Assume that the cost of a pipe with one inch diameter and one foot length is </a:t>
            </a:r>
            <a:r>
              <a:rPr lang="en-US" sz="2000" i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i="1" baseline="-25000">
                <a:latin typeface="Times New Roman" pitchFamily="18" charset="0"/>
                <a:cs typeface="Times New Roman" pitchFamily="18" charset="0"/>
              </a:rPr>
              <a:t>base</a:t>
            </a:r>
            <a:endParaRPr lang="en-US" sz="2000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762000" y="5943600"/>
          <a:ext cx="5791200" cy="712788"/>
        </p:xfrm>
        <a:graphic>
          <a:graphicData uri="http://schemas.openxmlformats.org/presentationml/2006/ole">
            <p:oleObj spid="_x0000_s11268" name="Equation" r:id="rId5" imgW="3504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Example 1: Description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905000" y="2552700"/>
            <a:ext cx="99060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0" idx="5"/>
            <a:endCxn id="22" idx="7"/>
          </p:cNvCxnSpPr>
          <p:nvPr/>
        </p:nvCxnSpPr>
        <p:spPr>
          <a:xfrm rot="16200000" flipH="1">
            <a:off x="2968625" y="2533651"/>
            <a:ext cx="1127125" cy="1143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4" idx="3"/>
          </p:cNvCxnSpPr>
          <p:nvPr/>
        </p:nvCxnSpPr>
        <p:spPr>
          <a:xfrm rot="5400000" flipH="1" flipV="1">
            <a:off x="3981451" y="2522537"/>
            <a:ext cx="1268412" cy="1154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4" idx="6"/>
            <a:endCxn id="27" idx="1"/>
          </p:cNvCxnSpPr>
          <p:nvPr/>
        </p:nvCxnSpPr>
        <p:spPr>
          <a:xfrm>
            <a:off x="5257800" y="2438400"/>
            <a:ext cx="1687513" cy="4302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905000" y="33147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95600" y="24765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0386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81600" y="24003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4200" y="28575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16" name="TextBox 29"/>
          <p:cNvSpPr txBox="1">
            <a:spLocks noChangeArrowheads="1"/>
          </p:cNvSpPr>
          <p:nvPr/>
        </p:nvSpPr>
        <p:spPr bwMode="auto">
          <a:xfrm>
            <a:off x="2743200" y="21336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7" name="TextBox 31"/>
          <p:cNvSpPr txBox="1">
            <a:spLocks noChangeArrowheads="1"/>
          </p:cNvSpPr>
          <p:nvPr/>
        </p:nvSpPr>
        <p:spPr bwMode="auto">
          <a:xfrm>
            <a:off x="1600200" y="32766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8" name="TextBox 32"/>
          <p:cNvSpPr txBox="1">
            <a:spLocks noChangeArrowheads="1"/>
          </p:cNvSpPr>
          <p:nvPr/>
        </p:nvSpPr>
        <p:spPr bwMode="auto">
          <a:xfrm>
            <a:off x="3886200" y="36576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9" name="TextBox 33"/>
          <p:cNvSpPr txBox="1">
            <a:spLocks noChangeArrowheads="1"/>
          </p:cNvSpPr>
          <p:nvPr/>
        </p:nvSpPr>
        <p:spPr bwMode="auto">
          <a:xfrm>
            <a:off x="5029200" y="20574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20" name="TextBox 34"/>
          <p:cNvSpPr txBox="1">
            <a:spLocks noChangeArrowheads="1"/>
          </p:cNvSpPr>
          <p:nvPr/>
        </p:nvSpPr>
        <p:spPr bwMode="auto">
          <a:xfrm>
            <a:off x="6934200" y="28194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5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05000" y="2667000"/>
            <a:ext cx="755335" cy="369332"/>
          </a:xfrm>
          <a:prstGeom prst="rect">
            <a:avLst/>
          </a:prstGeom>
          <a:noFill/>
          <a:scene3d>
            <a:camera prst="orthographicFront">
              <a:rot lat="0" lon="0" rev="2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76600" y="2743200"/>
            <a:ext cx="755335" cy="369332"/>
          </a:xfrm>
          <a:prstGeom prst="rect">
            <a:avLst/>
          </a:prstGeom>
          <a:noFill/>
          <a:scene3d>
            <a:camera prst="orthographicFront">
              <a:rot lat="0" lon="0" rev="19199999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2667000"/>
            <a:ext cx="755335" cy="369332"/>
          </a:xfrm>
          <a:prstGeom prst="rect">
            <a:avLst/>
          </a:prstGeom>
          <a:noFill/>
          <a:scene3d>
            <a:camera prst="orthographicFront">
              <a:rot lat="0" lon="0" rev="30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91200" y="2286000"/>
            <a:ext cx="755335" cy="369332"/>
          </a:xfrm>
          <a:prstGeom prst="rect">
            <a:avLst/>
          </a:prstGeom>
          <a:noFill/>
          <a:scene3d>
            <a:camera prst="orthographicFront">
              <a:rot lat="0" lon="0" rev="20999999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09800" y="2895600"/>
            <a:ext cx="530915" cy="369332"/>
          </a:xfrm>
          <a:prstGeom prst="rect">
            <a:avLst/>
          </a:prstGeom>
          <a:noFill/>
          <a:scene3d>
            <a:camera prst="orthographicFront">
              <a:rot lat="0" lon="0" rev="21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4200" y="2971800"/>
            <a:ext cx="530915" cy="369332"/>
          </a:xfrm>
          <a:prstGeom prst="rect">
            <a:avLst/>
          </a:prstGeom>
          <a:noFill/>
          <a:scene3d>
            <a:camera prst="orthographicFront">
              <a:rot lat="0" lon="0" rev="19199999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48200" y="2895600"/>
            <a:ext cx="530915" cy="369332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1200" y="2590800"/>
            <a:ext cx="530915" cy="369332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09600" y="4038600"/>
            <a:ext cx="7924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For the above pipeline, calculate the exit pressure of each segments (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) based on Weymouth equation and Hysys software.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Feed specifications: </a:t>
            </a:r>
          </a:p>
          <a:p>
            <a:pPr lvl="1"/>
            <a:r>
              <a:rPr lang="en-US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=50 </a:t>
            </a:r>
            <a:r>
              <a:rPr lang="en-US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F,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=1000 psia,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sc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200 MMscfd, C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=90%, C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=10% (mole)</a:t>
            </a:r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Pipeline specifications:</a:t>
            </a:r>
          </a:p>
          <a:p>
            <a:pPr lvl="1"/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=20 km,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=2000 m,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=30 km, 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=-500,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=15 km,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 Δ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=600,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=50 km,</a:t>
            </a:r>
            <a:r>
              <a:rPr lang="el-GR">
                <a:latin typeface="Times New Roman" pitchFamily="18" charset="0"/>
                <a:cs typeface="Times New Roman" pitchFamily="18" charset="0"/>
              </a:rPr>
              <a:t> Δ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=-800,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d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20 in,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=35 </a:t>
            </a:r>
            <a:r>
              <a:rPr lang="en-US" baseline="3000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F, 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>
                <a:latin typeface="Times New Roman" pitchFamily="18" charset="0"/>
                <a:cs typeface="Times New Roman" pitchFamily="18" charset="0"/>
              </a:rPr>
              <a:t>=0.95(in Weymouth)   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50DF2-5FCF-47B3-B685-6CBF9D7CE21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Example 1: Solution</a:t>
            </a: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1371600" y="1828800"/>
          <a:ext cx="6681788" cy="838200"/>
        </p:xfrm>
        <a:graphic>
          <a:graphicData uri="http://schemas.openxmlformats.org/presentationml/2006/ole">
            <p:oleObj spid="_x0000_s12290" name="Equation" r:id="rId3" imgW="3644640" imgH="45720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1371600" y="2667000"/>
          <a:ext cx="6477000" cy="895350"/>
        </p:xfrm>
        <a:graphic>
          <a:graphicData uri="http://schemas.openxmlformats.org/presentationml/2006/ole">
            <p:oleObj spid="_x0000_s12291" name="Equation" r:id="rId4" imgW="3492360" imgH="482400" progId="Equation.3">
              <p:embed/>
            </p:oleObj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685800" y="3657600"/>
          <a:ext cx="7886700" cy="457200"/>
        </p:xfrm>
        <a:graphic>
          <a:graphicData uri="http://schemas.openxmlformats.org/presentationml/2006/ole">
            <p:oleObj spid="_x0000_s12292" name="Equation" r:id="rId5" imgW="4381200" imgH="253800" progId="Equation.3">
              <p:embed/>
            </p:oleObj>
          </a:graphicData>
        </a:graphic>
      </p:graphicFrame>
      <p:graphicFrame>
        <p:nvGraphicFramePr>
          <p:cNvPr id="40" name="Object 5"/>
          <p:cNvGraphicFramePr>
            <a:graphicFrameLocks noChangeAspect="1"/>
          </p:cNvGraphicFramePr>
          <p:nvPr/>
        </p:nvGraphicFramePr>
        <p:xfrm>
          <a:off x="1219200" y="4343400"/>
          <a:ext cx="6953250" cy="752475"/>
        </p:xfrm>
        <a:graphic>
          <a:graphicData uri="http://schemas.openxmlformats.org/presentationml/2006/ole">
            <p:oleObj spid="_x0000_s12293" name="Equation" r:id="rId6" imgW="4228920" imgH="457200" progId="Equation.3">
              <p:embed/>
            </p:oleObj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498475" y="5326063"/>
          <a:ext cx="8275638" cy="1416050"/>
        </p:xfrm>
        <a:graphic>
          <a:graphicData uri="http://schemas.openxmlformats.org/presentationml/2006/ole">
            <p:oleObj spid="_x0000_s12294" name="Equation" r:id="rId7" imgW="4597200" imgH="787320" progId="Equation.3">
              <p:embed/>
            </p:oleObj>
          </a:graphicData>
        </a:graphic>
      </p:graphicFrame>
      <p:sp>
        <p:nvSpPr>
          <p:cNvPr id="42" name="Rounded Rectangle 41"/>
          <p:cNvSpPr/>
          <p:nvPr/>
        </p:nvSpPr>
        <p:spPr>
          <a:xfrm>
            <a:off x="7620000" y="6096000"/>
            <a:ext cx="533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8" name="Straight Arrow Connector 47"/>
          <p:cNvCxnSpPr>
            <a:stCxn id="42" idx="0"/>
          </p:cNvCxnSpPr>
          <p:nvPr/>
        </p:nvCxnSpPr>
        <p:spPr>
          <a:xfrm rot="5400000" flipH="1" flipV="1">
            <a:off x="7867650" y="5657850"/>
            <a:ext cx="4572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8305800" y="548640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Hysys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Example 1: Solution</a:t>
            </a:r>
          </a:p>
        </p:txBody>
      </p:sp>
      <p:graphicFrame>
        <p:nvGraphicFramePr>
          <p:cNvPr id="56328" name="Object 8"/>
          <p:cNvGraphicFramePr>
            <a:graphicFrameLocks noChangeAspect="1"/>
          </p:cNvGraphicFramePr>
          <p:nvPr/>
        </p:nvGraphicFramePr>
        <p:xfrm>
          <a:off x="400050" y="2193925"/>
          <a:ext cx="8253413" cy="1416050"/>
        </p:xfrm>
        <a:graphic>
          <a:graphicData uri="http://schemas.openxmlformats.org/presentationml/2006/ole">
            <p:oleObj spid="_x0000_s13314" name="Equation" r:id="rId3" imgW="4584600" imgH="787320" progId="Equation.3">
              <p:embed/>
            </p:oleObj>
          </a:graphicData>
        </a:graphic>
      </p:graphicFrame>
      <p:graphicFrame>
        <p:nvGraphicFramePr>
          <p:cNvPr id="56329" name="Object 9"/>
          <p:cNvGraphicFramePr>
            <a:graphicFrameLocks noChangeAspect="1"/>
          </p:cNvGraphicFramePr>
          <p:nvPr/>
        </p:nvGraphicFramePr>
        <p:xfrm>
          <a:off x="454025" y="3954463"/>
          <a:ext cx="8272463" cy="1417637"/>
        </p:xfrm>
        <a:graphic>
          <a:graphicData uri="http://schemas.openxmlformats.org/presentationml/2006/ole">
            <p:oleObj spid="_x0000_s13315" name="Equation" r:id="rId4" imgW="4597200" imgH="787320" progId="Equation.3">
              <p:embed/>
            </p:oleObj>
          </a:graphicData>
        </a:graphic>
      </p:graphicFrame>
      <p:graphicFrame>
        <p:nvGraphicFramePr>
          <p:cNvPr id="56330" name="Object 10"/>
          <p:cNvGraphicFramePr>
            <a:graphicFrameLocks noChangeAspect="1"/>
          </p:cNvGraphicFramePr>
          <p:nvPr/>
        </p:nvGraphicFramePr>
        <p:xfrm>
          <a:off x="555625" y="5715000"/>
          <a:ext cx="8043863" cy="958850"/>
        </p:xfrm>
        <a:graphic>
          <a:graphicData uri="http://schemas.openxmlformats.org/presentationml/2006/ole">
            <p:oleObj spid="_x0000_s13316" name="Equation" r:id="rId5" imgW="4470120" imgH="533160" progId="Equation.3">
              <p:embed/>
            </p:oleObj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7543800" y="2971800"/>
            <a:ext cx="533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rot="5400000" flipH="1" flipV="1">
            <a:off x="7753350" y="2495550"/>
            <a:ext cx="533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8153400" y="213360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Hysys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543800" y="4724400"/>
            <a:ext cx="533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 rot="5400000" flipH="1" flipV="1">
            <a:off x="7753350" y="4248150"/>
            <a:ext cx="533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8153400" y="403860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Hysys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7391400" y="5943600"/>
            <a:ext cx="533400" cy="457200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22" name="Straight Arrow Connector 21"/>
          <p:cNvCxnSpPr>
            <a:stCxn id="20" idx="0"/>
          </p:cNvCxnSpPr>
          <p:nvPr/>
        </p:nvCxnSpPr>
        <p:spPr>
          <a:xfrm rot="5400000" flipH="1" flipV="1">
            <a:off x="7715250" y="5581650"/>
            <a:ext cx="3048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001000" y="5486400"/>
            <a:ext cx="812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Hysys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32D190-262D-4C5A-BD9C-66B0492E80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  <p:bldP spid="16" grpId="0" animBg="1"/>
      <p:bldP spid="19" grpId="0"/>
      <p:bldP spid="20" grpId="0" animBg="1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Example 2: Description</a:t>
            </a:r>
          </a:p>
        </p:txBody>
      </p:sp>
      <p:sp>
        <p:nvSpPr>
          <p:cNvPr id="22531" name="TextBox 53"/>
          <p:cNvSpPr txBox="1">
            <a:spLocks noChangeArrowheads="1"/>
          </p:cNvSpPr>
          <p:nvPr/>
        </p:nvSpPr>
        <p:spPr bwMode="auto">
          <a:xfrm>
            <a:off x="81534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906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/>
          <p:cNvCxnSpPr>
            <a:stCxn id="28" idx="6"/>
            <a:endCxn id="29" idx="1"/>
          </p:cNvCxnSpPr>
          <p:nvPr/>
        </p:nvCxnSpPr>
        <p:spPr>
          <a:xfrm flipV="1">
            <a:off x="1066800" y="2830513"/>
            <a:ext cx="4278313" cy="269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1016000" y="2235200"/>
            <a:ext cx="4318000" cy="584200"/>
          </a:xfrm>
          <a:custGeom>
            <a:avLst/>
            <a:gdLst>
              <a:gd name="connsiteX0" fmla="*/ 0 w 4360984"/>
              <a:gd name="connsiteY0" fmla="*/ 604911 h 604911"/>
              <a:gd name="connsiteX1" fmla="*/ 2124221 w 4360984"/>
              <a:gd name="connsiteY1" fmla="*/ 0 h 604911"/>
              <a:gd name="connsiteX2" fmla="*/ 4360984 w 4360984"/>
              <a:gd name="connsiteY2" fmla="*/ 604911 h 60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984" h="604911">
                <a:moveTo>
                  <a:pt x="0" y="604911"/>
                </a:moveTo>
                <a:cubicBezTo>
                  <a:pt x="698695" y="302455"/>
                  <a:pt x="1397390" y="0"/>
                  <a:pt x="2124221" y="0"/>
                </a:cubicBezTo>
                <a:cubicBezTo>
                  <a:pt x="2851052" y="0"/>
                  <a:pt x="3606018" y="302455"/>
                  <a:pt x="4360984" y="604911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6" name="TextBox 52"/>
          <p:cNvSpPr txBox="1">
            <a:spLocks noChangeArrowheads="1"/>
          </p:cNvSpPr>
          <p:nvPr/>
        </p:nvSpPr>
        <p:spPr bwMode="auto">
          <a:xfrm>
            <a:off x="6096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7" name="TextBox 54"/>
          <p:cNvSpPr txBox="1">
            <a:spLocks noChangeArrowheads="1"/>
          </p:cNvSpPr>
          <p:nvPr/>
        </p:nvSpPr>
        <p:spPr bwMode="auto">
          <a:xfrm>
            <a:off x="2590800" y="2438400"/>
            <a:ext cx="842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538" name="TextBox 55"/>
          <p:cNvSpPr txBox="1">
            <a:spLocks noChangeArrowheads="1"/>
          </p:cNvSpPr>
          <p:nvPr/>
        </p:nvSpPr>
        <p:spPr bwMode="auto">
          <a:xfrm>
            <a:off x="2667000" y="1828800"/>
            <a:ext cx="847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2539" name="TextBox 56"/>
          <p:cNvSpPr txBox="1">
            <a:spLocks noChangeArrowheads="1"/>
          </p:cNvSpPr>
          <p:nvPr/>
        </p:nvSpPr>
        <p:spPr bwMode="auto">
          <a:xfrm>
            <a:off x="6096000" y="2438400"/>
            <a:ext cx="86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18" name="Straight Connector 17"/>
          <p:cNvCxnSpPr>
            <a:stCxn id="29" idx="7"/>
            <a:endCxn id="22531" idx="1"/>
          </p:cNvCxnSpPr>
          <p:nvPr/>
        </p:nvCxnSpPr>
        <p:spPr>
          <a:xfrm rot="16200000" flipH="1">
            <a:off x="6765925" y="1463676"/>
            <a:ext cx="20637" cy="2754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80772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42" name="TextBox 19"/>
          <p:cNvSpPr txBox="1">
            <a:spLocks noChangeArrowheads="1"/>
          </p:cNvSpPr>
          <p:nvPr/>
        </p:nvSpPr>
        <p:spPr bwMode="auto">
          <a:xfrm>
            <a:off x="5181600" y="2438400"/>
            <a:ext cx="395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9600" y="3276600"/>
            <a:ext cx="7924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An old pipeline has the following specification: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Feed specifications: </a:t>
            </a:r>
          </a:p>
          <a:p>
            <a:pPr lvl="1"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=50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=1000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i="1" baseline="-25000" dirty="0" err="1">
                <a:latin typeface="Times New Roman" pitchFamily="18" charset="0"/>
                <a:cs typeface="Times New Roman" pitchFamily="18" charset="0"/>
              </a:rPr>
              <a:t>old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=1500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MMscfd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=90%, C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=10% (mole)</a:t>
            </a:r>
          </a:p>
          <a:p>
            <a:pPr>
              <a:lnSpc>
                <a:spcPts val="1200"/>
              </a:lnSpc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Pipeline specifications:</a:t>
            </a:r>
          </a:p>
          <a:p>
            <a:pPr lvl="1"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=100 km,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=0,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42 in,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=42 </a:t>
            </a:r>
            <a:r>
              <a:rPr lang="en-US" baseline="30000" dirty="0" err="1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=0.95(in Weymouth)</a:t>
            </a:r>
          </a:p>
          <a:p>
            <a:pPr lvl="1"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lphaLcParenR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Calculate the outlet pressure (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42900" indent="-342900">
              <a:lnSpc>
                <a:spcPts val="1200"/>
              </a:lnSpc>
              <a:defRPr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lphaLcParenR" startAt="2"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pipeline capacity is increased by 25% (</a:t>
            </a:r>
            <a:r>
              <a:rPr lang="en-US" b="1" i="1" dirty="0" err="1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b="1" i="1" baseline="-25000" dirty="0" err="1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1875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MMscfd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). Calculate the optimum length and diameter of the looped pipeline.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Example 2: Solution</a:t>
            </a: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1476375" y="1828800"/>
          <a:ext cx="6472238" cy="838200"/>
        </p:xfrm>
        <a:graphic>
          <a:graphicData uri="http://schemas.openxmlformats.org/presentationml/2006/ole">
            <p:oleObj spid="_x0000_s14338" name="Equation" r:id="rId3" imgW="3530520" imgH="45720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1447800" y="2895600"/>
          <a:ext cx="6264275" cy="895350"/>
        </p:xfrm>
        <a:graphic>
          <a:graphicData uri="http://schemas.openxmlformats.org/presentationml/2006/ole">
            <p:oleObj spid="_x0000_s14339" name="Equation" r:id="rId4" imgW="3377880" imgH="482400" progId="Equation.3">
              <p:embed/>
            </p:oleObj>
          </a:graphicData>
        </a:graphic>
      </p:graphicFrame>
      <p:graphicFrame>
        <p:nvGraphicFramePr>
          <p:cNvPr id="31" name="Object 4"/>
          <p:cNvGraphicFramePr>
            <a:graphicFrameLocks noChangeAspect="1"/>
          </p:cNvGraphicFramePr>
          <p:nvPr/>
        </p:nvGraphicFramePr>
        <p:xfrm>
          <a:off x="685800" y="3962400"/>
          <a:ext cx="7772400" cy="457200"/>
        </p:xfrm>
        <a:graphic>
          <a:graphicData uri="http://schemas.openxmlformats.org/presentationml/2006/ole">
            <p:oleObj spid="_x0000_s14340" name="Equation" r:id="rId5" imgW="4317840" imgH="253800" progId="Equation.3">
              <p:embed/>
            </p:oleObj>
          </a:graphicData>
        </a:graphic>
      </p:graphicFrame>
      <p:graphicFrame>
        <p:nvGraphicFramePr>
          <p:cNvPr id="55303" name="Object 7"/>
          <p:cNvGraphicFramePr>
            <a:graphicFrameLocks noChangeAspect="1"/>
          </p:cNvGraphicFramePr>
          <p:nvPr/>
        </p:nvGraphicFramePr>
        <p:xfrm>
          <a:off x="685800" y="4876800"/>
          <a:ext cx="7864475" cy="1463675"/>
        </p:xfrm>
        <a:graphic>
          <a:graphicData uri="http://schemas.openxmlformats.org/presentationml/2006/ole">
            <p:oleObj spid="_x0000_s14341" name="Equation" r:id="rId6" imgW="436860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Example 2: Solution</a:t>
            </a:r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1371600" y="1981200"/>
          <a:ext cx="6381750" cy="444500"/>
        </p:xfrm>
        <a:graphic>
          <a:graphicData uri="http://schemas.openxmlformats.org/presentationml/2006/ole">
            <p:oleObj spid="_x0000_s15362" name="Equation" r:id="rId3" imgW="3644640" imgH="253800" progId="Equation.3">
              <p:embed/>
            </p:oleObj>
          </a:graphicData>
        </a:graphic>
      </p:graphicFrame>
      <p:pic>
        <p:nvPicPr>
          <p:cNvPr id="8" name="Picture 7" descr="MATLAB.tif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40000"/>
          </a:blip>
          <a:srcRect l="5424" t="24445" r="3987" b="23334"/>
          <a:stretch>
            <a:fillRect/>
          </a:stretch>
        </p:blipFill>
        <p:spPr bwMode="auto">
          <a:xfrm>
            <a:off x="2057400" y="2514600"/>
            <a:ext cx="4800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 rot="5400000">
            <a:off x="4114801" y="5257800"/>
            <a:ext cx="762000" cy="31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2236788" y="6172200"/>
          <a:ext cx="4332287" cy="457200"/>
        </p:xfrm>
        <a:graphic>
          <a:graphicData uri="http://schemas.openxmlformats.org/presentationml/2006/ole">
            <p:oleObj spid="_x0000_s15363" name="Equation" r:id="rId5" imgW="22860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Series Pipeline with Elevation Change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905000" y="2552700"/>
            <a:ext cx="990600" cy="838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0" idx="5"/>
            <a:endCxn id="22" idx="7"/>
          </p:cNvCxnSpPr>
          <p:nvPr/>
        </p:nvCxnSpPr>
        <p:spPr>
          <a:xfrm rot="16200000" flipH="1">
            <a:off x="2968625" y="2533651"/>
            <a:ext cx="1127125" cy="1143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24" idx="3"/>
          </p:cNvCxnSpPr>
          <p:nvPr/>
        </p:nvCxnSpPr>
        <p:spPr>
          <a:xfrm rot="5400000" flipH="1" flipV="1">
            <a:off x="3981451" y="2522537"/>
            <a:ext cx="1268412" cy="11541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4" idx="6"/>
            <a:endCxn id="27" idx="1"/>
          </p:cNvCxnSpPr>
          <p:nvPr/>
        </p:nvCxnSpPr>
        <p:spPr>
          <a:xfrm>
            <a:off x="5257800" y="2438400"/>
            <a:ext cx="1687513" cy="4302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1905000" y="33147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895600" y="24765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038600" y="36576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181600" y="24003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934200" y="28575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8" name="TextBox 29"/>
          <p:cNvSpPr txBox="1">
            <a:spLocks noChangeArrowheads="1"/>
          </p:cNvSpPr>
          <p:nvPr/>
        </p:nvSpPr>
        <p:spPr bwMode="auto">
          <a:xfrm>
            <a:off x="2743200" y="21336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TextBox 31"/>
          <p:cNvSpPr txBox="1">
            <a:spLocks noChangeArrowheads="1"/>
          </p:cNvSpPr>
          <p:nvPr/>
        </p:nvSpPr>
        <p:spPr bwMode="auto">
          <a:xfrm>
            <a:off x="1600200" y="32766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TextBox 32"/>
          <p:cNvSpPr txBox="1">
            <a:spLocks noChangeArrowheads="1"/>
          </p:cNvSpPr>
          <p:nvPr/>
        </p:nvSpPr>
        <p:spPr bwMode="auto">
          <a:xfrm>
            <a:off x="3886200" y="36576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3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TextBox 33"/>
          <p:cNvSpPr txBox="1">
            <a:spLocks noChangeArrowheads="1"/>
          </p:cNvSpPr>
          <p:nvPr/>
        </p:nvSpPr>
        <p:spPr bwMode="auto">
          <a:xfrm>
            <a:off x="5029200" y="20574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4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" name="TextBox 34"/>
          <p:cNvSpPr txBox="1">
            <a:spLocks noChangeArrowheads="1"/>
          </p:cNvSpPr>
          <p:nvPr/>
        </p:nvSpPr>
        <p:spPr bwMode="auto">
          <a:xfrm>
            <a:off x="6934200" y="28194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5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05000" y="2667000"/>
            <a:ext cx="755335" cy="369332"/>
          </a:xfrm>
          <a:prstGeom prst="rect">
            <a:avLst/>
          </a:prstGeom>
          <a:noFill/>
          <a:scene3d>
            <a:camera prst="orthographicFront">
              <a:rot lat="0" lon="0" rev="24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76600" y="2743200"/>
            <a:ext cx="755335" cy="369332"/>
          </a:xfrm>
          <a:prstGeom prst="rect">
            <a:avLst/>
          </a:prstGeom>
          <a:noFill/>
          <a:scene3d>
            <a:camera prst="orthographicFront">
              <a:rot lat="0" lon="0" rev="19199999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67200" y="2667000"/>
            <a:ext cx="755335" cy="369332"/>
          </a:xfrm>
          <a:prstGeom prst="rect">
            <a:avLst/>
          </a:prstGeom>
          <a:noFill/>
          <a:scene3d>
            <a:camera prst="orthographicFront">
              <a:rot lat="0" lon="0" rev="30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91200" y="2286000"/>
            <a:ext cx="755335" cy="369332"/>
          </a:xfrm>
          <a:prstGeom prst="rect">
            <a:avLst/>
          </a:prstGeom>
          <a:noFill/>
          <a:scene3d>
            <a:camera prst="orthographicFront">
              <a:rot lat="0" lon="0" rev="20999999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209800" y="2895600"/>
            <a:ext cx="530915" cy="369332"/>
          </a:xfrm>
          <a:prstGeom prst="rect">
            <a:avLst/>
          </a:prstGeom>
          <a:noFill/>
          <a:scene3d>
            <a:camera prst="orthographicFront">
              <a:rot lat="0" lon="0" rev="21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24200" y="2971800"/>
            <a:ext cx="530915" cy="369332"/>
          </a:xfrm>
          <a:prstGeom prst="rect">
            <a:avLst/>
          </a:prstGeom>
          <a:noFill/>
          <a:scene3d>
            <a:camera prst="orthographicFront">
              <a:rot lat="0" lon="0" rev="19199999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648200" y="2895600"/>
            <a:ext cx="530915" cy="369332"/>
          </a:xfrm>
          <a:prstGeom prst="rect">
            <a:avLst/>
          </a:prstGeom>
          <a:noFill/>
          <a:scene3d>
            <a:camera prst="orthographicFront">
              <a:rot lat="0" lon="0" rev="270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>
              <a:latin typeface="Symbol" pitchFamily="18" charset="2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91200" y="2590800"/>
            <a:ext cx="530915" cy="369332"/>
          </a:xfrm>
          <a:prstGeom prst="rect">
            <a:avLst/>
          </a:prstGeom>
          <a:noFill/>
          <a:scene3d>
            <a:camera prst="orthographicFront">
              <a:rot lat="0" lon="0" rev="20699999"/>
            </a:camera>
            <a:lightRig rig="threePt" dir="t"/>
          </a:scene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Symbol" pitchFamily="18" charset="2"/>
                <a:cs typeface="Times New Roman" pitchFamily="18" charset="0"/>
              </a:rPr>
              <a:t>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dirty="0">
              <a:latin typeface="Symbol" pitchFamily="18" charset="2"/>
              <a:cs typeface="Times New Roman" pitchFamily="18" charset="0"/>
            </a:endParaRP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20638" y="4114800"/>
          <a:ext cx="9047162" cy="936625"/>
        </p:xfrm>
        <a:graphic>
          <a:graphicData uri="http://schemas.openxmlformats.org/presentationml/2006/ole">
            <p:oleObj spid="_x0000_s1026" name="Equation" r:id="rId3" imgW="4902120" imgH="507960" progId="Equation.3">
              <p:embed/>
            </p:oleObj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609600" y="5510213"/>
          <a:ext cx="8112125" cy="914400"/>
        </p:xfrm>
        <a:graphic>
          <a:graphicData uri="http://schemas.openxmlformats.org/presentationml/2006/ole">
            <p:oleObj spid="_x0000_s1027" name="Equation" r:id="rId4" imgW="4279680" imgH="482400" progId="Equation.3">
              <p:embed/>
            </p:oleObj>
          </a:graphicData>
        </a:graphic>
      </p:graphicFrame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062B6-9D48-4F3C-810D-5FA4F153A2C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Series Pipeline with Elevation Change</a:t>
            </a:r>
          </a:p>
        </p:txBody>
      </p:sp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1704975" y="2133600"/>
          <a:ext cx="5656263" cy="914400"/>
        </p:xfrm>
        <a:graphic>
          <a:graphicData uri="http://schemas.openxmlformats.org/presentationml/2006/ole">
            <p:oleObj spid="_x0000_s2050" name="Equation" r:id="rId3" imgW="2984400" imgH="482400" progId="Equation.3">
              <p:embed/>
            </p:oleObj>
          </a:graphicData>
        </a:graphic>
      </p:graphicFrame>
      <p:graphicFrame>
        <p:nvGraphicFramePr>
          <p:cNvPr id="40" name="Object 7"/>
          <p:cNvGraphicFramePr>
            <a:graphicFrameLocks noChangeAspect="1"/>
          </p:cNvGraphicFramePr>
          <p:nvPr/>
        </p:nvGraphicFramePr>
        <p:xfrm>
          <a:off x="1581150" y="3352800"/>
          <a:ext cx="5848350" cy="914400"/>
        </p:xfrm>
        <a:graphic>
          <a:graphicData uri="http://schemas.openxmlformats.org/presentationml/2006/ole">
            <p:oleObj spid="_x0000_s2051" name="Equation" r:id="rId4" imgW="3085920" imgH="482400" progId="Equation.3">
              <p:embed/>
            </p:oleObj>
          </a:graphicData>
        </a:graphic>
      </p:graphicFrame>
      <p:graphicFrame>
        <p:nvGraphicFramePr>
          <p:cNvPr id="41" name="Object 7"/>
          <p:cNvGraphicFramePr>
            <a:graphicFrameLocks noChangeAspect="1"/>
          </p:cNvGraphicFramePr>
          <p:nvPr/>
        </p:nvGraphicFramePr>
        <p:xfrm>
          <a:off x="1616075" y="4648200"/>
          <a:ext cx="5776913" cy="914400"/>
        </p:xfrm>
        <a:graphic>
          <a:graphicData uri="http://schemas.openxmlformats.org/presentationml/2006/ole">
            <p:oleObj spid="_x0000_s2052" name="Equation" r:id="rId5" imgW="3047760" imgH="482400" progId="Equation.3">
              <p:embed/>
            </p:oleObj>
          </a:graphicData>
        </a:graphic>
      </p:graphicFrame>
      <p:graphicFrame>
        <p:nvGraphicFramePr>
          <p:cNvPr id="42" name="Object 7"/>
          <p:cNvGraphicFramePr>
            <a:graphicFrameLocks noChangeAspect="1"/>
          </p:cNvGraphicFramePr>
          <p:nvPr/>
        </p:nvGraphicFramePr>
        <p:xfrm>
          <a:off x="1581150" y="5943600"/>
          <a:ext cx="5848350" cy="914400"/>
        </p:xfrm>
        <a:graphic>
          <a:graphicData uri="http://schemas.openxmlformats.org/presentationml/2006/ole">
            <p:oleObj spid="_x0000_s2053" name="Equation" r:id="rId6" imgW="3085920" imgH="482400" progId="Equation.3">
              <p:embed/>
            </p:oleObj>
          </a:graphicData>
        </a:graphic>
      </p:graphicFrame>
      <p:sp>
        <p:nvSpPr>
          <p:cNvPr id="43" name="Rounded Rectangle 42"/>
          <p:cNvSpPr/>
          <p:nvPr/>
        </p:nvSpPr>
        <p:spPr>
          <a:xfrm>
            <a:off x="1524000" y="5943600"/>
            <a:ext cx="6019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9" name="Straight Arrow Connector 48"/>
          <p:cNvCxnSpPr>
            <a:stCxn id="43" idx="0"/>
          </p:cNvCxnSpPr>
          <p:nvPr/>
        </p:nvCxnSpPr>
        <p:spPr>
          <a:xfrm rot="16200000" flipV="1">
            <a:off x="3371850" y="4781550"/>
            <a:ext cx="685800" cy="16383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ounded Rectangle 49"/>
          <p:cNvSpPr/>
          <p:nvPr/>
        </p:nvSpPr>
        <p:spPr>
          <a:xfrm>
            <a:off x="1600200" y="4648200"/>
            <a:ext cx="58674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2" name="Straight Arrow Connector 51"/>
          <p:cNvCxnSpPr>
            <a:stCxn id="50" idx="0"/>
          </p:cNvCxnSpPr>
          <p:nvPr/>
        </p:nvCxnSpPr>
        <p:spPr>
          <a:xfrm rot="16200000" flipV="1">
            <a:off x="3333750" y="3448050"/>
            <a:ext cx="685800" cy="17145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ounded Rectangle 52"/>
          <p:cNvSpPr/>
          <p:nvPr/>
        </p:nvSpPr>
        <p:spPr>
          <a:xfrm>
            <a:off x="1524000" y="3352800"/>
            <a:ext cx="6019800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5" name="Straight Arrow Connector 54"/>
          <p:cNvCxnSpPr>
            <a:stCxn id="53" idx="0"/>
          </p:cNvCxnSpPr>
          <p:nvPr/>
        </p:nvCxnSpPr>
        <p:spPr>
          <a:xfrm rot="16200000" flipV="1">
            <a:off x="3409950" y="2228850"/>
            <a:ext cx="609600" cy="16383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74AD3-E062-46BE-82CA-81F06700C5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0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Series Pipeline with Elevation Change</a:t>
            </a:r>
          </a:p>
        </p:txBody>
      </p:sp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200" y="2057400"/>
          <a:ext cx="8062913" cy="1731963"/>
        </p:xfrm>
        <a:graphic>
          <a:graphicData uri="http://schemas.openxmlformats.org/presentationml/2006/ole">
            <p:oleObj spid="_x0000_s3074" name="Equation" r:id="rId3" imgW="4254480" imgH="914400" progId="Equation.3">
              <p:embed/>
            </p:oleObj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1905000" y="3962400"/>
          <a:ext cx="5000625" cy="1219200"/>
        </p:xfrm>
        <a:graphic>
          <a:graphicData uri="http://schemas.openxmlformats.org/presentationml/2006/ole">
            <p:oleObj spid="_x0000_s3075" name="Equation" r:id="rId4" imgW="2603160" imgH="634680" progId="Equation.3">
              <p:embed/>
            </p:oleObj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941388" y="5410200"/>
          <a:ext cx="6927850" cy="1219200"/>
        </p:xfrm>
        <a:graphic>
          <a:graphicData uri="http://schemas.openxmlformats.org/presentationml/2006/ole">
            <p:oleObj spid="_x0000_s3076" name="Equation" r:id="rId5" imgW="3606480" imgH="634680" progId="Equation.3">
              <p:embed/>
            </p:oleObj>
          </a:graphicData>
        </a:graphic>
      </p:graphicFrame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4D896-C49E-4ADA-AFCD-5EDCACD589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Series Pipeline with Elevation Change</a:t>
            </a:r>
          </a:p>
        </p:txBody>
      </p:sp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1143000" y="2057400"/>
          <a:ext cx="6927850" cy="1219200"/>
        </p:xfrm>
        <a:graphic>
          <a:graphicData uri="http://schemas.openxmlformats.org/presentationml/2006/ole">
            <p:oleObj spid="_x0000_s4098" name="Equation" r:id="rId3" imgW="3606480" imgH="6346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05000" y="3352800"/>
          <a:ext cx="5410200" cy="914400"/>
        </p:xfrm>
        <a:graphic>
          <a:graphicData uri="http://schemas.openxmlformats.org/presentationml/2006/ole">
            <p:oleObj spid="_x0000_s4099" name="Equation" r:id="rId4" imgW="2705040" imgH="45720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44625" y="4495800"/>
          <a:ext cx="6146800" cy="949325"/>
        </p:xfrm>
        <a:graphic>
          <a:graphicData uri="http://schemas.openxmlformats.org/presentationml/2006/ole">
            <p:oleObj spid="_x0000_s4100" name="Equation" r:id="rId5" imgW="3200400" imgH="4950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05000" y="5638800"/>
          <a:ext cx="5462588" cy="1219200"/>
        </p:xfrm>
        <a:graphic>
          <a:graphicData uri="http://schemas.openxmlformats.org/presentationml/2006/ole">
            <p:oleObj spid="_x0000_s4101" name="Equation" r:id="rId6" imgW="2844720" imgH="63468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8EEB1E-E99F-4C38-BCFE-73EADA493F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Series Pipeline with Elevation Change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55775" y="3657600"/>
          <a:ext cx="5903913" cy="923925"/>
        </p:xfrm>
        <a:graphic>
          <a:graphicData uri="http://schemas.openxmlformats.org/presentationml/2006/ole">
            <p:oleObj spid="_x0000_s5122" name="Equation" r:id="rId3" imgW="3073320" imgH="482400" progId="Equation.3">
              <p:embed/>
            </p:oleObj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2362200" y="4953000"/>
          <a:ext cx="4121150" cy="1219200"/>
        </p:xfrm>
        <a:graphic>
          <a:graphicData uri="http://schemas.openxmlformats.org/presentationml/2006/ole">
            <p:oleObj spid="_x0000_s5123" name="Equation" r:id="rId4" imgW="2145960" imgH="6346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438400" y="2362200"/>
          <a:ext cx="4437063" cy="914400"/>
        </p:xfrm>
        <a:graphic>
          <a:graphicData uri="http://schemas.openxmlformats.org/presentationml/2006/ole">
            <p:oleObj spid="_x0000_s5124" name="Equation" r:id="rId5" imgW="2095200" imgH="431640" progId="Equation.3">
              <p:embed/>
            </p:oleObj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F29B9-F139-4DF4-B66F-277E6CDF776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Parallel Pipeline with Elevation Change</a:t>
            </a:r>
          </a:p>
        </p:txBody>
      </p:sp>
      <p:sp>
        <p:nvSpPr>
          <p:cNvPr id="28" name="Oval 27"/>
          <p:cNvSpPr/>
          <p:nvPr/>
        </p:nvSpPr>
        <p:spPr>
          <a:xfrm>
            <a:off x="24384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7818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/>
          <p:cNvCxnSpPr>
            <a:stCxn id="28" idx="6"/>
            <a:endCxn id="29" idx="1"/>
          </p:cNvCxnSpPr>
          <p:nvPr/>
        </p:nvCxnSpPr>
        <p:spPr>
          <a:xfrm flipV="1">
            <a:off x="2514600" y="2830513"/>
            <a:ext cx="4278313" cy="269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2463800" y="2235200"/>
            <a:ext cx="4318000" cy="584200"/>
          </a:xfrm>
          <a:custGeom>
            <a:avLst/>
            <a:gdLst>
              <a:gd name="connsiteX0" fmla="*/ 0 w 4360984"/>
              <a:gd name="connsiteY0" fmla="*/ 604911 h 604911"/>
              <a:gd name="connsiteX1" fmla="*/ 2124221 w 4360984"/>
              <a:gd name="connsiteY1" fmla="*/ 0 h 604911"/>
              <a:gd name="connsiteX2" fmla="*/ 4360984 w 4360984"/>
              <a:gd name="connsiteY2" fmla="*/ 604911 h 60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984" h="604911">
                <a:moveTo>
                  <a:pt x="0" y="604911"/>
                </a:moveTo>
                <a:cubicBezTo>
                  <a:pt x="698695" y="302455"/>
                  <a:pt x="1397390" y="0"/>
                  <a:pt x="2124221" y="0"/>
                </a:cubicBezTo>
                <a:cubicBezTo>
                  <a:pt x="2851052" y="0"/>
                  <a:pt x="3606018" y="302455"/>
                  <a:pt x="4360984" y="604911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2438400" y="2819400"/>
            <a:ext cx="4419600" cy="604911"/>
          </a:xfrm>
          <a:custGeom>
            <a:avLst/>
            <a:gdLst>
              <a:gd name="connsiteX0" fmla="*/ 0 w 4360984"/>
              <a:gd name="connsiteY0" fmla="*/ 604911 h 604911"/>
              <a:gd name="connsiteX1" fmla="*/ 2124221 w 4360984"/>
              <a:gd name="connsiteY1" fmla="*/ 0 h 604911"/>
              <a:gd name="connsiteX2" fmla="*/ 4360984 w 4360984"/>
              <a:gd name="connsiteY2" fmla="*/ 604911 h 60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984" h="604911">
                <a:moveTo>
                  <a:pt x="0" y="604911"/>
                </a:moveTo>
                <a:cubicBezTo>
                  <a:pt x="698695" y="302455"/>
                  <a:pt x="1397390" y="0"/>
                  <a:pt x="2124221" y="0"/>
                </a:cubicBezTo>
                <a:cubicBezTo>
                  <a:pt x="2851052" y="0"/>
                  <a:pt x="3606018" y="302455"/>
                  <a:pt x="4360984" y="604911"/>
                </a:cubicBezTo>
              </a:path>
            </a:pathLst>
          </a:custGeom>
          <a:ln w="28575"/>
          <a:scene3d>
            <a:camera prst="orthographicFront">
              <a:rot lat="1493902" lon="21269168" rev="10660361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54" name="TextBox 52"/>
          <p:cNvSpPr txBox="1">
            <a:spLocks noChangeArrowheads="1"/>
          </p:cNvSpPr>
          <p:nvPr/>
        </p:nvSpPr>
        <p:spPr bwMode="auto">
          <a:xfrm>
            <a:off x="20574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5" name="TextBox 53"/>
          <p:cNvSpPr txBox="1">
            <a:spLocks noChangeArrowheads="1"/>
          </p:cNvSpPr>
          <p:nvPr/>
        </p:nvSpPr>
        <p:spPr bwMode="auto">
          <a:xfrm>
            <a:off x="68580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6" name="TextBox 54"/>
          <p:cNvSpPr txBox="1">
            <a:spLocks noChangeArrowheads="1"/>
          </p:cNvSpPr>
          <p:nvPr/>
        </p:nvSpPr>
        <p:spPr bwMode="auto">
          <a:xfrm>
            <a:off x="4114800" y="182880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7" name="TextBox 55"/>
          <p:cNvSpPr txBox="1">
            <a:spLocks noChangeArrowheads="1"/>
          </p:cNvSpPr>
          <p:nvPr/>
        </p:nvSpPr>
        <p:spPr bwMode="auto">
          <a:xfrm>
            <a:off x="4114800" y="2438400"/>
            <a:ext cx="1243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8" name="TextBox 56"/>
          <p:cNvSpPr txBox="1">
            <a:spLocks noChangeArrowheads="1"/>
          </p:cNvSpPr>
          <p:nvPr/>
        </p:nvSpPr>
        <p:spPr bwMode="auto">
          <a:xfrm>
            <a:off x="4114800" y="3363913"/>
            <a:ext cx="12668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8" name="Object 4"/>
          <p:cNvGraphicFramePr>
            <a:graphicFrameLocks noChangeAspect="1"/>
          </p:cNvGraphicFramePr>
          <p:nvPr/>
        </p:nvGraphicFramePr>
        <p:xfrm>
          <a:off x="381000" y="4941888"/>
          <a:ext cx="8321675" cy="1824037"/>
        </p:xfrm>
        <a:graphic>
          <a:graphicData uri="http://schemas.openxmlformats.org/presentationml/2006/ole">
            <p:oleObj spid="_x0000_s6146" name="Equation" r:id="rId3" imgW="4520880" imgH="990360" progId="Equation.3">
              <p:embed/>
            </p:oleObj>
          </a:graphicData>
        </a:graphic>
      </p:graphicFrame>
      <p:graphicFrame>
        <p:nvGraphicFramePr>
          <p:cNvPr id="59" name="Object 5"/>
          <p:cNvGraphicFramePr>
            <a:graphicFrameLocks noChangeAspect="1"/>
          </p:cNvGraphicFramePr>
          <p:nvPr/>
        </p:nvGraphicFramePr>
        <p:xfrm>
          <a:off x="41275" y="3752850"/>
          <a:ext cx="9026525" cy="914400"/>
        </p:xfrm>
        <a:graphic>
          <a:graphicData uri="http://schemas.openxmlformats.org/presentationml/2006/ole">
            <p:oleObj spid="_x0000_s6147" name="Equation" r:id="rId4" imgW="5384520" imgH="545760" progId="Equation.3">
              <p:embed/>
            </p:oleObj>
          </a:graphicData>
        </a:graphic>
      </p:graphicFrame>
      <p:sp>
        <p:nvSpPr>
          <p:cNvPr id="60" name="Slide Number Placeholder 5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3A2AF-27E2-4BEF-8A0F-744225E7E52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Parallel Pipeline with Elevation Change</a:t>
            </a:r>
          </a:p>
        </p:txBody>
      </p:sp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531813" y="1957388"/>
          <a:ext cx="8108950" cy="2128837"/>
        </p:xfrm>
        <a:graphic>
          <a:graphicData uri="http://schemas.openxmlformats.org/presentationml/2006/ole">
            <p:oleObj spid="_x0000_s7170" name="Equation" r:id="rId3" imgW="4406760" imgH="1155600" progId="Equation.3">
              <p:embed/>
            </p:oleObj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1752600" y="4495800"/>
          <a:ext cx="5729288" cy="1971675"/>
        </p:xfrm>
        <a:graphic>
          <a:graphicData uri="http://schemas.openxmlformats.org/presentationml/2006/ole">
            <p:oleObj spid="_x0000_s7171" name="Equation" r:id="rId4" imgW="3543120" imgH="1218960" progId="Equation.3">
              <p:embed/>
            </p:oleObj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DFF26-F3FE-4721-92CD-47606D18903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95400"/>
          </a:xfrm>
        </p:spPr>
        <p:txBody>
          <a:bodyPr anchor="t"/>
          <a:lstStyle/>
          <a:p>
            <a:pPr algn="ctr"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Single Phase Gas Flow</a:t>
            </a:r>
            <a:br>
              <a:rPr lang="en-US" sz="44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Looped Pipeline with Elevation Change</a:t>
            </a:r>
          </a:p>
        </p:txBody>
      </p:sp>
      <p:sp>
        <p:nvSpPr>
          <p:cNvPr id="8198" name="TextBox 53"/>
          <p:cNvSpPr txBox="1">
            <a:spLocks noChangeArrowheads="1"/>
          </p:cNvSpPr>
          <p:nvPr/>
        </p:nvSpPr>
        <p:spPr bwMode="auto">
          <a:xfrm>
            <a:off x="81534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9906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3340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40" name="Straight Connector 39"/>
          <p:cNvCxnSpPr>
            <a:stCxn id="28" idx="6"/>
            <a:endCxn id="29" idx="1"/>
          </p:cNvCxnSpPr>
          <p:nvPr/>
        </p:nvCxnSpPr>
        <p:spPr>
          <a:xfrm flipV="1">
            <a:off x="1066800" y="2830513"/>
            <a:ext cx="4278313" cy="269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>
            <a:off x="1016000" y="2235200"/>
            <a:ext cx="4318000" cy="584200"/>
          </a:xfrm>
          <a:custGeom>
            <a:avLst/>
            <a:gdLst>
              <a:gd name="connsiteX0" fmla="*/ 0 w 4360984"/>
              <a:gd name="connsiteY0" fmla="*/ 604911 h 604911"/>
              <a:gd name="connsiteX1" fmla="*/ 2124221 w 4360984"/>
              <a:gd name="connsiteY1" fmla="*/ 0 h 604911"/>
              <a:gd name="connsiteX2" fmla="*/ 4360984 w 4360984"/>
              <a:gd name="connsiteY2" fmla="*/ 604911 h 604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0984" h="604911">
                <a:moveTo>
                  <a:pt x="0" y="604911"/>
                </a:moveTo>
                <a:cubicBezTo>
                  <a:pt x="698695" y="302455"/>
                  <a:pt x="1397390" y="0"/>
                  <a:pt x="2124221" y="0"/>
                </a:cubicBezTo>
                <a:cubicBezTo>
                  <a:pt x="2851052" y="0"/>
                  <a:pt x="3606018" y="302455"/>
                  <a:pt x="4360984" y="604911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3" name="TextBox 52"/>
          <p:cNvSpPr txBox="1">
            <a:spLocks noChangeArrowheads="1"/>
          </p:cNvSpPr>
          <p:nvPr/>
        </p:nvSpPr>
        <p:spPr bwMode="auto">
          <a:xfrm>
            <a:off x="609600" y="2667000"/>
            <a:ext cx="403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baseline="-25000">
                <a:latin typeface="Times New Roman" pitchFamily="18" charset="0"/>
                <a:cs typeface="Times New Roman" pitchFamily="18" charset="0"/>
              </a:rPr>
              <a:t>1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4" name="TextBox 54"/>
          <p:cNvSpPr txBox="1">
            <a:spLocks noChangeArrowheads="1"/>
          </p:cNvSpPr>
          <p:nvPr/>
        </p:nvSpPr>
        <p:spPr bwMode="auto">
          <a:xfrm>
            <a:off x="2590800" y="2438400"/>
            <a:ext cx="12366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5" name="TextBox 55"/>
          <p:cNvSpPr txBox="1">
            <a:spLocks noChangeArrowheads="1"/>
          </p:cNvSpPr>
          <p:nvPr/>
        </p:nvSpPr>
        <p:spPr bwMode="auto">
          <a:xfrm>
            <a:off x="2667000" y="1828800"/>
            <a:ext cx="1243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6" name="TextBox 56"/>
          <p:cNvSpPr txBox="1">
            <a:spLocks noChangeArrowheads="1"/>
          </p:cNvSpPr>
          <p:nvPr/>
        </p:nvSpPr>
        <p:spPr bwMode="auto">
          <a:xfrm>
            <a:off x="6096000" y="2438400"/>
            <a:ext cx="1266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eC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d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>
                <a:latin typeface="Times New Roman" pitchFamily="18" charset="0"/>
                <a:cs typeface="Times New Roman" pitchFamily="18" charset="0"/>
              </a:rPr>
              <a:t> , q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Connector 17"/>
          <p:cNvCxnSpPr>
            <a:stCxn id="29" idx="7"/>
            <a:endCxn id="8198" idx="1"/>
          </p:cNvCxnSpPr>
          <p:nvPr/>
        </p:nvCxnSpPr>
        <p:spPr>
          <a:xfrm rot="16200000" flipH="1">
            <a:off x="6765925" y="1463676"/>
            <a:ext cx="20637" cy="27543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8077200" y="2819400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9" name="TextBox 19"/>
          <p:cNvSpPr txBox="1">
            <a:spLocks noChangeArrowheads="1"/>
          </p:cNvSpPr>
          <p:nvPr/>
        </p:nvSpPr>
        <p:spPr bwMode="auto">
          <a:xfrm>
            <a:off x="5181600" y="2438400"/>
            <a:ext cx="3952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>
                <a:latin typeface="Times New Roman" pitchFamily="18" charset="0"/>
                <a:cs typeface="Times New Roman" pitchFamily="18" charset="0"/>
              </a:rPr>
              <a:t>x</a:t>
            </a:r>
            <a:endParaRPr lang="en-US" i="1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0180" name="Object 4"/>
          <p:cNvGraphicFramePr>
            <a:graphicFrameLocks noChangeAspect="1"/>
          </p:cNvGraphicFramePr>
          <p:nvPr/>
        </p:nvGraphicFramePr>
        <p:xfrm>
          <a:off x="666750" y="3922713"/>
          <a:ext cx="8116888" cy="1558925"/>
        </p:xfrm>
        <a:graphic>
          <a:graphicData uri="http://schemas.openxmlformats.org/presentationml/2006/ole">
            <p:oleObj spid="_x0000_s8194" name="Equation" r:id="rId3" imgW="4228920" imgH="812520" progId="Equation.3">
              <p:embed/>
            </p:oleObj>
          </a:graphicData>
        </a:graphic>
      </p:graphicFrame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1503363" y="3200400"/>
          <a:ext cx="6213475" cy="447675"/>
        </p:xfrm>
        <a:graphic>
          <a:graphicData uri="http://schemas.openxmlformats.org/presentationml/2006/ole">
            <p:oleObj spid="_x0000_s8195" name="Equation" r:id="rId4" imgW="3352680" imgH="241200" progId="Equation.3">
              <p:embed/>
            </p:oleObj>
          </a:graphicData>
        </a:graphic>
      </p:graphicFrame>
      <p:graphicFrame>
        <p:nvGraphicFramePr>
          <p:cNvPr id="50184" name="Object 8"/>
          <p:cNvGraphicFramePr>
            <a:graphicFrameLocks noChangeAspect="1"/>
          </p:cNvGraphicFramePr>
          <p:nvPr/>
        </p:nvGraphicFramePr>
        <p:xfrm>
          <a:off x="52388" y="5626100"/>
          <a:ext cx="9015412" cy="979488"/>
        </p:xfrm>
        <a:graphic>
          <a:graphicData uri="http://schemas.openxmlformats.org/presentationml/2006/ole">
            <p:oleObj spid="_x0000_s8196" name="Equation" r:id="rId5" imgW="5371920" imgH="583920" progId="Equation.3">
              <p:embed/>
            </p:oleObj>
          </a:graphicData>
        </a:graphic>
      </p:graphicFrame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75802-8518-4A4F-AA4D-80BF8BFCE6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0000"/>
    </a:hlink>
    <a:folHlink>
      <a:srgbClr val="FF0000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0000"/>
    </a:hlink>
    <a:folHlink>
      <a:srgbClr val="FF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6903</TotalTime>
  <Words>464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Times New Roman</vt:lpstr>
      <vt:lpstr>Flow</vt:lpstr>
      <vt:lpstr>Microsoft Equation 3.0</vt:lpstr>
      <vt:lpstr>Sales Gas Pipeline Part II </vt:lpstr>
      <vt:lpstr>Single Phase Gas Flow  Series Pipeline with Elevation Change</vt:lpstr>
      <vt:lpstr>Single Phase Gas Flow  Series Pipeline with Elevation Change</vt:lpstr>
      <vt:lpstr>Single Phase Gas Flow  Series Pipeline with Elevation Change</vt:lpstr>
      <vt:lpstr>Single Phase Gas Flow  Series Pipeline with Elevation Change</vt:lpstr>
      <vt:lpstr>Single Phase Gas Flow  Series Pipeline with Elevation Change</vt:lpstr>
      <vt:lpstr>Single Phase Gas Flow  Parallel Pipeline with Elevation Change</vt:lpstr>
      <vt:lpstr>Single Phase Gas Flow  Parallel Pipeline with Elevation Change</vt:lpstr>
      <vt:lpstr>Single Phase Gas Flow  Looped Pipeline with Elevation Change</vt:lpstr>
      <vt:lpstr>Single Phase Gas Flow  Looped Pipeline For Increasing Capacity</vt:lpstr>
      <vt:lpstr>Single Phase Gas Flow  Looped Pipeline For Increasing Capacity</vt:lpstr>
      <vt:lpstr>Single Phase Gas Flow  Optimum Diameter of Looped Pipeline</vt:lpstr>
      <vt:lpstr>Single Phase Gas Flow  Example 1: Description</vt:lpstr>
      <vt:lpstr>Single Phase Gas Flow  Example 1: Solution</vt:lpstr>
      <vt:lpstr>Single Phase Gas Flow  Example 1: Solution</vt:lpstr>
      <vt:lpstr>Single Phase Gas Flow  Example 2: Description</vt:lpstr>
      <vt:lpstr>Single Phase Gas Flow  Example 2: Solution</vt:lpstr>
      <vt:lpstr>Single Phase Gas Flow  Example 2: Solution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Thermodynamic Property Methods</dc:title>
  <dc:creator>fanaei</dc:creator>
  <cp:lastModifiedBy>fanaei</cp:lastModifiedBy>
  <cp:revision>413</cp:revision>
  <dcterms:created xsi:type="dcterms:W3CDTF">2009-02-16T13:11:44Z</dcterms:created>
  <dcterms:modified xsi:type="dcterms:W3CDTF">2012-04-14T05:39:48Z</dcterms:modified>
</cp:coreProperties>
</file>