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301" r:id="rId2"/>
    <p:sldId id="304" r:id="rId3"/>
    <p:sldId id="303" r:id="rId4"/>
    <p:sldId id="305" r:id="rId5"/>
    <p:sldId id="319" r:id="rId6"/>
    <p:sldId id="306" r:id="rId7"/>
    <p:sldId id="317" r:id="rId8"/>
    <p:sldId id="320" r:id="rId9"/>
    <p:sldId id="308" r:id="rId10"/>
    <p:sldId id="318" r:id="rId11"/>
    <p:sldId id="309" r:id="rId12"/>
    <p:sldId id="315" r:id="rId13"/>
    <p:sldId id="321" r:id="rId14"/>
    <p:sldId id="316" r:id="rId15"/>
    <p:sldId id="310" r:id="rId16"/>
    <p:sldId id="327" r:id="rId17"/>
    <p:sldId id="311" r:id="rId18"/>
    <p:sldId id="322" r:id="rId19"/>
    <p:sldId id="323" r:id="rId20"/>
    <p:sldId id="328" r:id="rId21"/>
    <p:sldId id="329" r:id="rId22"/>
    <p:sldId id="333" r:id="rId23"/>
    <p:sldId id="334" r:id="rId24"/>
    <p:sldId id="336" r:id="rId25"/>
    <p:sldId id="335" r:id="rId26"/>
    <p:sldId id="337" r:id="rId27"/>
    <p:sldId id="338" r:id="rId28"/>
    <p:sldId id="312" r:id="rId29"/>
    <p:sldId id="324" r:id="rId30"/>
    <p:sldId id="325" r:id="rId31"/>
    <p:sldId id="313" r:id="rId32"/>
    <p:sldId id="339" r:id="rId33"/>
    <p:sldId id="340" r:id="rId34"/>
    <p:sldId id="330" r:id="rId35"/>
    <p:sldId id="341" r:id="rId36"/>
    <p:sldId id="331" r:id="rId37"/>
    <p:sldId id="342" r:id="rId38"/>
    <p:sldId id="332" r:id="rId39"/>
    <p:sldId id="344" r:id="rId40"/>
    <p:sldId id="345" r:id="rId41"/>
    <p:sldId id="346" r:id="rId42"/>
    <p:sldId id="347" r:id="rId43"/>
    <p:sldId id="348" r:id="rId44"/>
    <p:sldId id="314" r:id="rId45"/>
    <p:sldId id="302" r:id="rId46"/>
    <p:sldId id="343" r:id="rId47"/>
  </p:sldIdLst>
  <p:sldSz cx="9144000" cy="6858000" type="screen4x3"/>
  <p:notesSz cx="6746875" cy="9913938"/>
  <p:defaultTextStyle>
    <a:defPPr>
      <a:defRPr lang="en-US"/>
    </a:defPPr>
    <a:lvl1pPr algn="l" rtl="0" eaLnBrk="0" fontAlgn="base" hangingPunct="0">
      <a:spcBef>
        <a:spcPct val="60000"/>
      </a:spcBef>
      <a:spcAft>
        <a:spcPct val="0"/>
      </a:spcAft>
      <a:buChar char=" "/>
      <a:defRPr sz="2200" b="1" kern="1200">
        <a:solidFill>
          <a:schemeClr val="tx2"/>
        </a:solidFill>
        <a:latin typeface="Comic Sans MS" pitchFamily="66" charset="0"/>
        <a:ea typeface="+mn-ea"/>
        <a:cs typeface="Narkisim" pitchFamily="2" charset="-79"/>
      </a:defRPr>
    </a:lvl1pPr>
    <a:lvl2pPr marL="457200" algn="l" rtl="0" eaLnBrk="0" fontAlgn="base" hangingPunct="0">
      <a:spcBef>
        <a:spcPct val="60000"/>
      </a:spcBef>
      <a:spcAft>
        <a:spcPct val="0"/>
      </a:spcAft>
      <a:buChar char=" "/>
      <a:defRPr sz="2200" b="1" kern="1200">
        <a:solidFill>
          <a:schemeClr val="tx2"/>
        </a:solidFill>
        <a:latin typeface="Comic Sans MS" pitchFamily="66" charset="0"/>
        <a:ea typeface="+mn-ea"/>
        <a:cs typeface="Narkisim" pitchFamily="2" charset="-79"/>
      </a:defRPr>
    </a:lvl2pPr>
    <a:lvl3pPr marL="914400" algn="l" rtl="0" eaLnBrk="0" fontAlgn="base" hangingPunct="0">
      <a:spcBef>
        <a:spcPct val="60000"/>
      </a:spcBef>
      <a:spcAft>
        <a:spcPct val="0"/>
      </a:spcAft>
      <a:buChar char=" "/>
      <a:defRPr sz="2200" b="1" kern="1200">
        <a:solidFill>
          <a:schemeClr val="tx2"/>
        </a:solidFill>
        <a:latin typeface="Comic Sans MS" pitchFamily="66" charset="0"/>
        <a:ea typeface="+mn-ea"/>
        <a:cs typeface="Narkisim" pitchFamily="2" charset="-79"/>
      </a:defRPr>
    </a:lvl3pPr>
    <a:lvl4pPr marL="1371600" algn="l" rtl="0" eaLnBrk="0" fontAlgn="base" hangingPunct="0">
      <a:spcBef>
        <a:spcPct val="60000"/>
      </a:spcBef>
      <a:spcAft>
        <a:spcPct val="0"/>
      </a:spcAft>
      <a:buChar char=" "/>
      <a:defRPr sz="2200" b="1" kern="1200">
        <a:solidFill>
          <a:schemeClr val="tx2"/>
        </a:solidFill>
        <a:latin typeface="Comic Sans MS" pitchFamily="66" charset="0"/>
        <a:ea typeface="+mn-ea"/>
        <a:cs typeface="Narkisim" pitchFamily="2" charset="-79"/>
      </a:defRPr>
    </a:lvl4pPr>
    <a:lvl5pPr marL="1828800" algn="l" rtl="0" eaLnBrk="0" fontAlgn="base" hangingPunct="0">
      <a:spcBef>
        <a:spcPct val="60000"/>
      </a:spcBef>
      <a:spcAft>
        <a:spcPct val="0"/>
      </a:spcAft>
      <a:buChar char=" "/>
      <a:defRPr sz="2200" b="1" kern="1200">
        <a:solidFill>
          <a:schemeClr val="tx2"/>
        </a:solidFill>
        <a:latin typeface="Comic Sans MS" pitchFamily="66" charset="0"/>
        <a:ea typeface="+mn-ea"/>
        <a:cs typeface="Narkisim" pitchFamily="2" charset="-79"/>
      </a:defRPr>
    </a:lvl5pPr>
    <a:lvl6pPr marL="2286000" algn="l" defTabSz="914400" rtl="0" eaLnBrk="1" latinLnBrk="0" hangingPunct="1">
      <a:defRPr sz="2200" b="1" kern="1200">
        <a:solidFill>
          <a:schemeClr val="tx2"/>
        </a:solidFill>
        <a:latin typeface="Comic Sans MS" pitchFamily="66" charset="0"/>
        <a:ea typeface="+mn-ea"/>
        <a:cs typeface="Narkisim" pitchFamily="2" charset="-79"/>
      </a:defRPr>
    </a:lvl6pPr>
    <a:lvl7pPr marL="2743200" algn="l" defTabSz="914400" rtl="0" eaLnBrk="1" latinLnBrk="0" hangingPunct="1">
      <a:defRPr sz="2200" b="1" kern="1200">
        <a:solidFill>
          <a:schemeClr val="tx2"/>
        </a:solidFill>
        <a:latin typeface="Comic Sans MS" pitchFamily="66" charset="0"/>
        <a:ea typeface="+mn-ea"/>
        <a:cs typeface="Narkisim" pitchFamily="2" charset="-79"/>
      </a:defRPr>
    </a:lvl7pPr>
    <a:lvl8pPr marL="3200400" algn="l" defTabSz="914400" rtl="0" eaLnBrk="1" latinLnBrk="0" hangingPunct="1">
      <a:defRPr sz="2200" b="1" kern="1200">
        <a:solidFill>
          <a:schemeClr val="tx2"/>
        </a:solidFill>
        <a:latin typeface="Comic Sans MS" pitchFamily="66" charset="0"/>
        <a:ea typeface="+mn-ea"/>
        <a:cs typeface="Narkisim" pitchFamily="2" charset="-79"/>
      </a:defRPr>
    </a:lvl8pPr>
    <a:lvl9pPr marL="3657600" algn="l" defTabSz="914400" rtl="0" eaLnBrk="1" latinLnBrk="0" hangingPunct="1">
      <a:defRPr sz="2200" b="1" kern="1200">
        <a:solidFill>
          <a:schemeClr val="tx2"/>
        </a:solidFill>
        <a:latin typeface="Comic Sans MS" pitchFamily="66" charset="0"/>
        <a:ea typeface="+mn-ea"/>
        <a:cs typeface="Narkisim" pitchFamily="2" charset="-79"/>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66FF"/>
    <a:srgbClr val="B2B2B2"/>
    <a:srgbClr val="0099CC"/>
    <a:srgbClr val="CC99FF"/>
    <a:srgbClr val="6699FF"/>
    <a:srgbClr val="FF0000"/>
    <a:srgbClr val="80808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19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816" y="1452"/>
      </p:cViewPr>
      <p:guideLst>
        <p:guide orient="horz" pos="3122"/>
        <p:guide pos="212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24288"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spcBef>
                <a:spcPct val="0"/>
              </a:spcBef>
              <a:buFontTx/>
              <a:buNone/>
              <a:defRPr sz="1200" b="0">
                <a:solidFill>
                  <a:schemeClr val="tx1"/>
                </a:solidFill>
                <a:latin typeface="Times New Roman" pitchFamily="18" charset="0"/>
                <a:cs typeface="Times New Roman (Hebrew)" charset="-79"/>
              </a:defRPr>
            </a:lvl1pPr>
          </a:lstStyle>
          <a:p>
            <a:pPr>
              <a:defRPr/>
            </a:pPr>
            <a:endParaRPr lang="en-US" altLang="en-US"/>
          </a:p>
        </p:txBody>
      </p:sp>
      <p:sp>
        <p:nvSpPr>
          <p:cNvPr id="2051" name="Rectangle 3"/>
          <p:cNvSpPr>
            <a:spLocks noGrp="1" noChangeArrowheads="1"/>
          </p:cNvSpPr>
          <p:nvPr>
            <p:ph type="dt" sz="quarter" idx="1"/>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spcBef>
                <a:spcPct val="0"/>
              </a:spcBef>
              <a:buFontTx/>
              <a:buNone/>
              <a:defRPr sz="1200" b="0">
                <a:solidFill>
                  <a:schemeClr val="tx1"/>
                </a:solidFill>
                <a:latin typeface="Times New Roman" pitchFamily="18" charset="0"/>
                <a:cs typeface="Times New Roman (Hebrew)" charset="-79"/>
              </a:defRPr>
            </a:lvl1pPr>
          </a:lstStyle>
          <a:p>
            <a:pPr>
              <a:defRPr/>
            </a:pPr>
            <a:r>
              <a:rPr lang="he-IL"/>
              <a:t>LECTURE THREE</a:t>
            </a:r>
            <a:endParaRPr lang="en-US" altLang="en-US"/>
          </a:p>
        </p:txBody>
      </p:sp>
      <p:sp>
        <p:nvSpPr>
          <p:cNvPr id="2052" name="Rectangle 4"/>
          <p:cNvSpPr>
            <a:spLocks noGrp="1" noChangeArrowheads="1"/>
          </p:cNvSpPr>
          <p:nvPr>
            <p:ph type="ftr" sz="quarter" idx="2"/>
          </p:nvPr>
        </p:nvSpPr>
        <p:spPr bwMode="auto">
          <a:xfrm>
            <a:off x="3824288" y="9418638"/>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spcBef>
                <a:spcPct val="0"/>
              </a:spcBef>
              <a:buFontTx/>
              <a:buNone/>
              <a:defRPr sz="1200" b="0">
                <a:solidFill>
                  <a:schemeClr val="tx1"/>
                </a:solidFill>
                <a:latin typeface="Times New Roman" pitchFamily="18" charset="0"/>
                <a:cs typeface="Times New Roman (Hebrew)" charset="-79"/>
              </a:defRPr>
            </a:lvl1pPr>
          </a:lstStyle>
          <a:p>
            <a:pPr>
              <a:defRPr/>
            </a:pPr>
            <a:endParaRPr lang="en-US" altLang="en-US"/>
          </a:p>
        </p:txBody>
      </p:sp>
      <p:sp>
        <p:nvSpPr>
          <p:cNvPr id="2053" name="Rectangle 5"/>
          <p:cNvSpPr>
            <a:spLocks noGrp="1" noChangeArrowheads="1"/>
          </p:cNvSpPr>
          <p:nvPr>
            <p:ph type="sldNum" sz="quarter" idx="3"/>
          </p:nvPr>
        </p:nvSpPr>
        <p:spPr bwMode="auto">
          <a:xfrm>
            <a:off x="0" y="9418638"/>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spcBef>
                <a:spcPct val="0"/>
              </a:spcBef>
              <a:buFontTx/>
              <a:buNone/>
              <a:defRPr sz="1200" b="0">
                <a:solidFill>
                  <a:schemeClr val="tx1"/>
                </a:solidFill>
                <a:latin typeface="Times New Roman" pitchFamily="18" charset="0"/>
                <a:cs typeface="Times New Roman" pitchFamily="18" charset="0"/>
              </a:defRPr>
            </a:lvl1pPr>
          </a:lstStyle>
          <a:p>
            <a:pPr>
              <a:defRPr/>
            </a:pPr>
            <a:fld id="{7281F020-3C4A-4E97-ADE6-A000E34DE038}" type="slidenum">
              <a:rPr lang="ar-SA" altLang="en-US"/>
              <a:pPr>
                <a:defRPr/>
              </a:pPr>
              <a:t>‹#›</a:t>
            </a:fld>
            <a:endParaRPr lang="en-US" altLang="en-US">
              <a:cs typeface="Times New Roman (Hebrew)" charset="-79"/>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24288"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buFontTx/>
              <a:buNone/>
              <a:defRPr sz="1200" b="0">
                <a:solidFill>
                  <a:schemeClr val="tx1"/>
                </a:solidFill>
                <a:latin typeface="Times New Roman" pitchFamily="18" charset="0"/>
                <a:cs typeface="Times New Roman (Hebrew)" charset="-79"/>
              </a:defRPr>
            </a:lvl1pPr>
          </a:lstStyle>
          <a:p>
            <a:pPr>
              <a:defRPr/>
            </a:pPr>
            <a:endParaRPr lang="en-US" altLang="en-US"/>
          </a:p>
        </p:txBody>
      </p:sp>
      <p:sp>
        <p:nvSpPr>
          <p:cNvPr id="4099" name="Rectangle 3"/>
          <p:cNvSpPr>
            <a:spLocks noGrp="1" noChangeArrowheads="1"/>
          </p:cNvSpPr>
          <p:nvPr>
            <p:ph type="dt" idx="1"/>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spcBef>
                <a:spcPct val="0"/>
              </a:spcBef>
              <a:buFontTx/>
              <a:buNone/>
              <a:defRPr sz="1200" b="0">
                <a:solidFill>
                  <a:schemeClr val="tx1"/>
                </a:solidFill>
                <a:latin typeface="Times New Roman" pitchFamily="18" charset="0"/>
                <a:cs typeface="Times New Roman (Hebrew)" charset="-79"/>
              </a:defRPr>
            </a:lvl1pPr>
          </a:lstStyle>
          <a:p>
            <a:pPr>
              <a:defRPr/>
            </a:pPr>
            <a:r>
              <a:rPr lang="he-IL"/>
              <a:t>LECTURE THREE</a:t>
            </a:r>
            <a:endParaRPr lang="en-US" altLang="en-US"/>
          </a:p>
        </p:txBody>
      </p:sp>
      <p:sp>
        <p:nvSpPr>
          <p:cNvPr id="35844" name="Rectangle 4"/>
          <p:cNvSpPr>
            <a:spLocks noChangeArrowheads="1" noTextEdit="1"/>
          </p:cNvSpPr>
          <p:nvPr>
            <p:ph type="sldImg" idx="2"/>
          </p:nvPr>
        </p:nvSpPr>
        <p:spPr bwMode="auto">
          <a:xfrm>
            <a:off x="896938" y="744538"/>
            <a:ext cx="4956175" cy="3716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8525" y="4708525"/>
            <a:ext cx="4949825" cy="4460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ltLang="en-US" noProof="0" smtClean="0"/>
              <a:t>לחץ כדי לערוך סגנונות טקסט של תבנית בסיס</a:t>
            </a:r>
          </a:p>
          <a:p>
            <a:pPr lvl="1"/>
            <a:r>
              <a:rPr lang="he-IL" altLang="en-US" noProof="0" smtClean="0"/>
              <a:t>רמה שנייה</a:t>
            </a:r>
          </a:p>
          <a:p>
            <a:pPr lvl="2"/>
            <a:r>
              <a:rPr lang="he-IL" altLang="en-US" noProof="0" smtClean="0"/>
              <a:t>רמה שלישית</a:t>
            </a:r>
          </a:p>
          <a:p>
            <a:pPr lvl="3"/>
            <a:r>
              <a:rPr lang="he-IL" altLang="en-US" noProof="0" smtClean="0"/>
              <a:t>רמה רביעית</a:t>
            </a:r>
          </a:p>
          <a:p>
            <a:pPr lvl="4"/>
            <a:r>
              <a:rPr lang="he-IL" altLang="en-US" noProof="0" smtClean="0"/>
              <a:t>רמה חמישית</a:t>
            </a:r>
          </a:p>
        </p:txBody>
      </p:sp>
      <p:sp>
        <p:nvSpPr>
          <p:cNvPr id="4102" name="Rectangle 6"/>
          <p:cNvSpPr>
            <a:spLocks noGrp="1" noChangeArrowheads="1"/>
          </p:cNvSpPr>
          <p:nvPr>
            <p:ph type="ftr" sz="quarter" idx="4"/>
          </p:nvPr>
        </p:nvSpPr>
        <p:spPr bwMode="auto">
          <a:xfrm>
            <a:off x="3824288" y="9418638"/>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spcBef>
                <a:spcPct val="0"/>
              </a:spcBef>
              <a:buFontTx/>
              <a:buNone/>
              <a:defRPr sz="1200" b="0">
                <a:solidFill>
                  <a:schemeClr val="tx1"/>
                </a:solidFill>
                <a:latin typeface="Times New Roman" pitchFamily="18" charset="0"/>
                <a:cs typeface="Times New Roman (Hebrew)" charset="-79"/>
              </a:defRPr>
            </a:lvl1pPr>
          </a:lstStyle>
          <a:p>
            <a:pPr>
              <a:defRPr/>
            </a:pPr>
            <a:endParaRPr lang="en-US" altLang="en-US"/>
          </a:p>
        </p:txBody>
      </p:sp>
      <p:sp>
        <p:nvSpPr>
          <p:cNvPr id="4103" name="Rectangle 7"/>
          <p:cNvSpPr>
            <a:spLocks noGrp="1" noChangeArrowheads="1"/>
          </p:cNvSpPr>
          <p:nvPr>
            <p:ph type="sldNum" sz="quarter" idx="5"/>
          </p:nvPr>
        </p:nvSpPr>
        <p:spPr bwMode="auto">
          <a:xfrm>
            <a:off x="0" y="9418638"/>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spcBef>
                <a:spcPct val="0"/>
              </a:spcBef>
              <a:buFontTx/>
              <a:buNone/>
              <a:defRPr sz="1200" b="0">
                <a:solidFill>
                  <a:schemeClr val="tx1"/>
                </a:solidFill>
                <a:latin typeface="Times New Roman" pitchFamily="18" charset="0"/>
                <a:cs typeface="Times New Roman" pitchFamily="18" charset="0"/>
              </a:defRPr>
            </a:lvl1pPr>
          </a:lstStyle>
          <a:p>
            <a:pPr>
              <a:defRPr/>
            </a:pPr>
            <a:fld id="{D3DAAE2E-D2B1-47E0-B8A5-0AF987624719}" type="slidenum">
              <a:rPr lang="ar-SA" altLang="en-US"/>
              <a:pPr>
                <a:defRPr/>
              </a:pPr>
              <a:t>‹#›</a:t>
            </a:fld>
            <a:endParaRPr lang="en-US" altLang="en-US">
              <a:cs typeface="Times New Roman (Hebrew)" charset="-79"/>
            </a:endParaRP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8FE8C16-1B50-41D1-9DAC-1CE2F0B28C1E}" type="slidenum">
              <a:rPr lang="ar-SA" altLang="en-US" smtClean="0"/>
              <a:pPr/>
              <a:t>1</a:t>
            </a:fld>
            <a:endParaRPr lang="en-US" altLang="en-US" smtClean="0">
              <a:cs typeface="Times New Roman (Hebrew)" charset="-79"/>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BEC0807-6EB9-4E70-9F1F-D7449B44704D}" type="slidenum">
              <a:rPr lang="ar-SA" altLang="en-US" smtClean="0"/>
              <a:pPr/>
              <a:t>11</a:t>
            </a:fld>
            <a:endParaRPr lang="en-US" altLang="en-US" smtClean="0">
              <a:cs typeface="Times New Roman (Hebrew)" charset="-79"/>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BD8F4F-4089-4BC5-895E-F8F1C8767A5D}" type="slidenum">
              <a:rPr lang="ar-SA" altLang="en-US"/>
              <a:pPr>
                <a:defRPr/>
              </a:pPr>
              <a:t>‹#›</a:t>
            </a:fld>
            <a:endParaRPr lang="en-US" altLang="en-US">
              <a:cs typeface="Times New Roman (Hebrew)" charset="-79"/>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9623EA-AB4D-4C55-800D-693DB0B79E79}" type="slidenum">
              <a:rPr lang="ar-SA" altLang="en-US"/>
              <a:pPr>
                <a:defRPr/>
              </a:pPr>
              <a:t>‹#›</a:t>
            </a:fld>
            <a:endParaRPr lang="en-US" altLang="en-US">
              <a:cs typeface="Times New Roman (Hebrew)" charset="-79"/>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F0C4E7-3B1B-44DB-861C-BB94E7C4863B}" type="slidenum">
              <a:rPr lang="ar-SA" altLang="en-US"/>
              <a:pPr>
                <a:defRPr/>
              </a:pPr>
              <a:t>‹#›</a:t>
            </a:fld>
            <a:endParaRPr lang="en-US" altLang="en-US">
              <a:cs typeface="Times New Roman (Hebrew)"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89F491-9F0A-4ADA-91B6-14036ADA5937}" type="slidenum">
              <a:rPr lang="ar-SA" altLang="en-US"/>
              <a:pPr>
                <a:defRPr/>
              </a:pPr>
              <a:t>‹#›</a:t>
            </a:fld>
            <a:endParaRPr lang="en-US" altLang="en-US">
              <a:cs typeface="Times New Roman (Hebrew)" charset="-79"/>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052CAC-932F-4CB8-977B-A272FEE8F887}" type="slidenum">
              <a:rPr lang="ar-SA" altLang="en-US"/>
              <a:pPr>
                <a:defRPr/>
              </a:pPr>
              <a:t>‹#›</a:t>
            </a:fld>
            <a:endParaRPr lang="en-US" altLang="en-US">
              <a:cs typeface="Times New Roman (Hebrew)"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8C6FDD-9D30-400D-B487-F7D239D541D7}" type="slidenum">
              <a:rPr lang="ar-SA" altLang="en-US"/>
              <a:pPr>
                <a:defRPr/>
              </a:pPr>
              <a:t>‹#›</a:t>
            </a:fld>
            <a:endParaRPr lang="en-US" altLang="en-US">
              <a:cs typeface="Times New Roman (Hebrew)"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726FC71-A44A-4DA0-B25F-9607C105B142}" type="slidenum">
              <a:rPr lang="ar-SA" altLang="en-US"/>
              <a:pPr>
                <a:defRPr/>
              </a:pPr>
              <a:t>‹#›</a:t>
            </a:fld>
            <a:endParaRPr lang="en-US" altLang="en-US">
              <a:cs typeface="Times New Roman (Hebrew)"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451EEB-2B8A-4351-9BA1-8836D6802497}" type="slidenum">
              <a:rPr lang="ar-SA" altLang="en-US"/>
              <a:pPr>
                <a:defRPr/>
              </a:pPr>
              <a:t>‹#›</a:t>
            </a:fld>
            <a:endParaRPr lang="en-US" altLang="en-US">
              <a:cs typeface="Times New Roman (Hebrew)"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D8FC821-EDBE-401D-AC71-AD80CD56F13D}" type="slidenum">
              <a:rPr lang="ar-SA" altLang="en-US"/>
              <a:pPr>
                <a:defRPr/>
              </a:pPr>
              <a:t>‹#›</a:t>
            </a:fld>
            <a:endParaRPr lang="en-US" altLang="en-US">
              <a:cs typeface="Times New Roman (Hebrew)"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408250F-57E7-4CBA-B2F7-4377E4B5875B}" type="slidenum">
              <a:rPr lang="ar-SA" altLang="en-US"/>
              <a:pPr>
                <a:defRPr/>
              </a:pPr>
              <a:t>‹#›</a:t>
            </a:fld>
            <a:endParaRPr lang="en-US" altLang="en-US">
              <a:cs typeface="Times New Roman (Hebrew)"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he-IL"/>
              <a:t>Heuristics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B59609-CBBF-4DD3-8C4A-CEB3D8D5EC39}" type="slidenum">
              <a:rPr lang="ar-SA" altLang="en-US"/>
              <a:pPr>
                <a:defRPr/>
              </a:pPr>
              <a:t>‹#›</a:t>
            </a:fld>
            <a:endParaRPr lang="en-US" altLang="en-US">
              <a:cs typeface="Times New Roman (Hebrew)"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ltLang="en-US" smtClean="0"/>
              <a:t>לחץ כדי לשנות סגנון כותרת בסיס</a:t>
            </a:r>
            <a:endParaRPr lang="en-US" altLang="en-US" smtClean="0"/>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en-US" smtClean="0"/>
              <a:t>לחץ כדי לשנות סגנון טקסט בסיס</a:t>
            </a:r>
            <a:endParaRPr lang="en-US" altLang="en-US" smtClean="0"/>
          </a:p>
          <a:p>
            <a:pPr lvl="1"/>
            <a:r>
              <a:rPr lang="he-IL" altLang="en-US" smtClean="0"/>
              <a:t>רמה שניה</a:t>
            </a:r>
            <a:endParaRPr lang="en-US" altLang="en-US" smtClean="0"/>
          </a:p>
          <a:p>
            <a:pPr lvl="2"/>
            <a:r>
              <a:rPr lang="he-IL" altLang="en-US" smtClean="0"/>
              <a:t>רמה שלישית</a:t>
            </a:r>
            <a:endParaRPr lang="en-US" altLang="en-US" smtClean="0"/>
          </a:p>
          <a:p>
            <a:pPr lvl="3"/>
            <a:r>
              <a:rPr lang="he-IL" altLang="en-US" smtClean="0"/>
              <a:t>רמה רביעית</a:t>
            </a:r>
            <a:endParaRPr lang="en-US" altLang="en-US" smtClean="0"/>
          </a:p>
          <a:p>
            <a:pPr lvl="4"/>
            <a:r>
              <a:rPr lang="he-IL" altLang="en-US" smtClean="0"/>
              <a:t>רמה חמישית</a:t>
            </a:r>
            <a:endParaRPr lang="en-US" altLang="en-US" smtClean="0"/>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buFontTx/>
              <a:buNone/>
              <a:defRPr sz="1400" b="0">
                <a:solidFill>
                  <a:schemeClr val="tx1"/>
                </a:solidFill>
                <a:latin typeface="Times New Roman" pitchFamily="18" charset="0"/>
                <a:cs typeface="Times New Roman (Hebrew)" charset="-79"/>
              </a:defRPr>
            </a:lvl1pPr>
          </a:lstStyle>
          <a:p>
            <a:pPr>
              <a:defRPr/>
            </a:pPr>
            <a:r>
              <a:rPr lang="he-IL"/>
              <a:t>Heuristics </a:t>
            </a:r>
            <a:endParaRPr lang="en-US" altLang="en-US"/>
          </a:p>
        </p:txBody>
      </p:sp>
      <p:sp>
        <p:nvSpPr>
          <p:cNvPr id="1029" name="Rectangle 5"/>
          <p:cNvSpPr>
            <a:spLocks noGrp="1" noChangeArrowheads="1"/>
          </p:cNvSpPr>
          <p:nvPr>
            <p:ph type="ftr" sz="quarter" idx="3"/>
          </p:nvPr>
        </p:nvSpPr>
        <p:spPr bwMode="auto">
          <a:xfrm>
            <a:off x="2133600" y="6248400"/>
            <a:ext cx="434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buFontTx/>
              <a:buNone/>
              <a:defRPr sz="1400" b="0">
                <a:solidFill>
                  <a:schemeClr val="tx1"/>
                </a:solidFill>
                <a:latin typeface="Times New Roman" pitchFamily="18" charset="0"/>
                <a:cs typeface="Times New Roman (Hebrew)" charset="-79"/>
              </a:defRPr>
            </a:lvl1pPr>
          </a:lstStyle>
          <a:p>
            <a:pPr>
              <a:defRPr/>
            </a:pPr>
            <a:endParaRPr lang="en-US" altLang="en-US"/>
          </a:p>
        </p:txBody>
      </p:sp>
      <p:sp>
        <p:nvSpPr>
          <p:cNvPr id="1030" name="Rectangle 6"/>
          <p:cNvSpPr>
            <a:spLocks noGrp="1" noChangeArrowheads="1"/>
          </p:cNvSpPr>
          <p:nvPr>
            <p:ph type="sldNum" sz="quarter" idx="4"/>
          </p:nvPr>
        </p:nvSpPr>
        <p:spPr bwMode="auto">
          <a:xfrm>
            <a:off x="685800" y="62484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spcBef>
                <a:spcPct val="0"/>
              </a:spcBef>
              <a:buFontTx/>
              <a:buNone/>
              <a:defRPr sz="1400" b="0">
                <a:solidFill>
                  <a:schemeClr val="tx1"/>
                </a:solidFill>
                <a:latin typeface="Times New Roman" pitchFamily="18" charset="0"/>
                <a:cs typeface="Times New Roman" pitchFamily="18" charset="0"/>
              </a:defRPr>
            </a:lvl1pPr>
          </a:lstStyle>
          <a:p>
            <a:pPr>
              <a:defRPr/>
            </a:pPr>
            <a:fld id="{5DC1F32D-3C7B-4FCA-8945-7CA7834B4FF7}" type="slidenum">
              <a:rPr lang="ar-SA" altLang="en-US"/>
              <a:pPr>
                <a:defRPr/>
              </a:pPr>
              <a:t>‹#›</a:t>
            </a:fld>
            <a:endParaRPr lang="en-US" altLang="en-US">
              <a:cs typeface="Times New Roman (Hebrew)" charset="-79"/>
            </a:endParaRPr>
          </a:p>
        </p:txBody>
      </p:sp>
      <p:sp>
        <p:nvSpPr>
          <p:cNvPr id="1031" name="Rectangle 7"/>
          <p:cNvSpPr>
            <a:spLocks noChangeArrowheads="1"/>
          </p:cNvSpPr>
          <p:nvPr/>
        </p:nvSpPr>
        <p:spPr bwMode="auto">
          <a:xfrm>
            <a:off x="685800" y="609600"/>
            <a:ext cx="7772400" cy="5486400"/>
          </a:xfrm>
          <a:prstGeom prst="rect">
            <a:avLst/>
          </a:prstGeom>
          <a:no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cs typeface="Narkisim" pitchFamily="2" charset="-79"/>
        </a:defRPr>
      </a:lvl2pPr>
      <a:lvl3pPr algn="ctr" rtl="0" eaLnBrk="0" fontAlgn="base" hangingPunct="0">
        <a:spcBef>
          <a:spcPct val="0"/>
        </a:spcBef>
        <a:spcAft>
          <a:spcPct val="0"/>
        </a:spcAft>
        <a:defRPr sz="3600">
          <a:solidFill>
            <a:schemeClr val="tx2"/>
          </a:solidFill>
          <a:latin typeface="Comic Sans MS" pitchFamily="66" charset="0"/>
          <a:cs typeface="Narkisim" pitchFamily="2" charset="-79"/>
        </a:defRPr>
      </a:lvl3pPr>
      <a:lvl4pPr algn="ctr" rtl="0" eaLnBrk="0" fontAlgn="base" hangingPunct="0">
        <a:spcBef>
          <a:spcPct val="0"/>
        </a:spcBef>
        <a:spcAft>
          <a:spcPct val="0"/>
        </a:spcAft>
        <a:defRPr sz="3600">
          <a:solidFill>
            <a:schemeClr val="tx2"/>
          </a:solidFill>
          <a:latin typeface="Comic Sans MS" pitchFamily="66" charset="0"/>
          <a:cs typeface="Narkisim" pitchFamily="2" charset="-79"/>
        </a:defRPr>
      </a:lvl4pPr>
      <a:lvl5pPr algn="ctr" rtl="0" eaLnBrk="0" fontAlgn="base" hangingPunct="0">
        <a:spcBef>
          <a:spcPct val="0"/>
        </a:spcBef>
        <a:spcAft>
          <a:spcPct val="0"/>
        </a:spcAft>
        <a:defRPr sz="3600">
          <a:solidFill>
            <a:schemeClr val="tx2"/>
          </a:solidFill>
          <a:latin typeface="Comic Sans MS" pitchFamily="66" charset="0"/>
          <a:cs typeface="Narkisim" pitchFamily="2" charset="-79"/>
        </a:defRPr>
      </a:lvl5pPr>
      <a:lvl6pPr marL="457200" algn="ctr" rtl="0" eaLnBrk="0" fontAlgn="base" hangingPunct="0">
        <a:spcBef>
          <a:spcPct val="0"/>
        </a:spcBef>
        <a:spcAft>
          <a:spcPct val="0"/>
        </a:spcAft>
        <a:defRPr sz="3600">
          <a:solidFill>
            <a:schemeClr val="tx2"/>
          </a:solidFill>
          <a:latin typeface="Comic Sans MS" pitchFamily="66" charset="0"/>
          <a:cs typeface="Narkisim" pitchFamily="2" charset="-79"/>
        </a:defRPr>
      </a:lvl6pPr>
      <a:lvl7pPr marL="914400" algn="ctr" rtl="0" eaLnBrk="0" fontAlgn="base" hangingPunct="0">
        <a:spcBef>
          <a:spcPct val="0"/>
        </a:spcBef>
        <a:spcAft>
          <a:spcPct val="0"/>
        </a:spcAft>
        <a:defRPr sz="3600">
          <a:solidFill>
            <a:schemeClr val="tx2"/>
          </a:solidFill>
          <a:latin typeface="Comic Sans MS" pitchFamily="66" charset="0"/>
          <a:cs typeface="Narkisim" pitchFamily="2" charset="-79"/>
        </a:defRPr>
      </a:lvl7pPr>
      <a:lvl8pPr marL="1371600" algn="ctr" rtl="0" eaLnBrk="0" fontAlgn="base" hangingPunct="0">
        <a:spcBef>
          <a:spcPct val="0"/>
        </a:spcBef>
        <a:spcAft>
          <a:spcPct val="0"/>
        </a:spcAft>
        <a:defRPr sz="3600">
          <a:solidFill>
            <a:schemeClr val="tx2"/>
          </a:solidFill>
          <a:latin typeface="Comic Sans MS" pitchFamily="66" charset="0"/>
          <a:cs typeface="Narkisim" pitchFamily="2" charset="-79"/>
        </a:defRPr>
      </a:lvl8pPr>
      <a:lvl9pPr marL="1828800" algn="ctr" rtl="0" eaLnBrk="0" fontAlgn="base" hangingPunct="0">
        <a:spcBef>
          <a:spcPct val="0"/>
        </a:spcBef>
        <a:spcAft>
          <a:spcPct val="0"/>
        </a:spcAft>
        <a:defRPr sz="3600">
          <a:solidFill>
            <a:schemeClr val="tx2"/>
          </a:solidFill>
          <a:latin typeface="Comic Sans MS" pitchFamily="66" charset="0"/>
          <a:cs typeface="Narkisim" pitchFamily="2" charset="-79"/>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1.doc"/></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slide" Target="slide3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he-IL" smtClean="0"/>
              <a:t>Heuristics </a:t>
            </a:r>
            <a:endParaRPr lang="en-US" altLang="en-US" dirty="0" smtClean="0"/>
          </a:p>
        </p:txBody>
      </p:sp>
      <p:sp>
        <p:nvSpPr>
          <p:cNvPr id="9219" name="Slide Number Placeholder 5"/>
          <p:cNvSpPr>
            <a:spLocks noGrp="1"/>
          </p:cNvSpPr>
          <p:nvPr>
            <p:ph type="sldNum" sz="quarter" idx="12"/>
          </p:nvPr>
        </p:nvSpPr>
        <p:spPr>
          <a:noFill/>
        </p:spPr>
        <p:txBody>
          <a:bodyPr/>
          <a:lstStyle/>
          <a:p>
            <a:fld id="{EE0AE816-5F5E-4947-AC06-398C5A6160B1}" type="slidenum">
              <a:rPr lang="ar-SA" altLang="en-US" smtClean="0"/>
              <a:pPr/>
              <a:t>1</a:t>
            </a:fld>
            <a:endParaRPr lang="en-US" altLang="en-US" dirty="0" smtClean="0">
              <a:cs typeface="Times New Roman (Hebrew)" charset="-79"/>
            </a:endParaRPr>
          </a:p>
        </p:txBody>
      </p:sp>
      <p:sp>
        <p:nvSpPr>
          <p:cNvPr id="9220" name="Rectangle 2"/>
          <p:cNvSpPr>
            <a:spLocks noGrp="1" noChangeArrowheads="1"/>
          </p:cNvSpPr>
          <p:nvPr>
            <p:ph type="ctrTitle"/>
          </p:nvPr>
        </p:nvSpPr>
        <p:spPr>
          <a:xfrm>
            <a:off x="685800" y="1066800"/>
            <a:ext cx="7772400" cy="1143000"/>
          </a:xfrm>
        </p:spPr>
        <p:txBody>
          <a:bodyPr/>
          <a:lstStyle/>
          <a:p>
            <a:r>
              <a:rPr lang="en-US" altLang="he-IL" sz="2800" b="1" dirty="0" smtClean="0"/>
              <a:t> </a:t>
            </a:r>
            <a:br>
              <a:rPr lang="en-US" altLang="he-IL" sz="2800" b="1" dirty="0" smtClean="0"/>
            </a:br>
            <a:endParaRPr lang="en-US" altLang="en-US" sz="2800" b="1" dirty="0" smtClean="0"/>
          </a:p>
        </p:txBody>
      </p:sp>
      <p:sp>
        <p:nvSpPr>
          <p:cNvPr id="9221" name="Rectangle 3"/>
          <p:cNvSpPr>
            <a:spLocks noGrp="1" noChangeArrowheads="1"/>
          </p:cNvSpPr>
          <p:nvPr>
            <p:ph type="subTitle" idx="1"/>
          </p:nvPr>
        </p:nvSpPr>
        <p:spPr>
          <a:xfrm>
            <a:off x="838200" y="1600200"/>
            <a:ext cx="7620000" cy="1371600"/>
          </a:xfrm>
        </p:spPr>
        <p:txBody>
          <a:bodyPr/>
          <a:lstStyle/>
          <a:p>
            <a:r>
              <a:rPr lang="en-US" altLang="he-IL" sz="3600" dirty="0" smtClean="0"/>
              <a:t>HEURISTICS FOR PROCESS SYNTHESIS</a:t>
            </a:r>
          </a:p>
          <a:p>
            <a:endParaRPr lang="en-US" altLang="he-IL" dirty="0" smtClean="0"/>
          </a:p>
          <a:p>
            <a:endParaRPr lang="en-US" altLang="he-IL" sz="2400" dirty="0" smtClean="0"/>
          </a:p>
          <a:p>
            <a:endParaRPr lang="en-US" altLang="he-IL" dirty="0" smtClean="0"/>
          </a:p>
          <a:p>
            <a:endParaRPr lang="en-US" altLang="he-IL" dirty="0" smtClean="0">
              <a:cs typeface="David" pitchFamily="2" charset="-79"/>
            </a:endParaRPr>
          </a:p>
        </p:txBody>
      </p:sp>
      <p:sp>
        <p:nvSpPr>
          <p:cNvPr id="222212" name="Text Box 4"/>
          <p:cNvSpPr txBox="1">
            <a:spLocks noChangeArrowheads="1"/>
          </p:cNvSpPr>
          <p:nvPr/>
        </p:nvSpPr>
        <p:spPr bwMode="auto">
          <a:xfrm>
            <a:off x="1447800" y="5503863"/>
            <a:ext cx="6075363" cy="396875"/>
          </a:xfrm>
          <a:prstGeom prst="rect">
            <a:avLst/>
          </a:prstGeom>
          <a:noFill/>
          <a:ln w="9525">
            <a:noFill/>
            <a:miter lim="800000"/>
            <a:headEnd/>
            <a:tailEnd/>
          </a:ln>
        </p:spPr>
        <p:txBody>
          <a:bodyPr wrap="none">
            <a:spAutoFit/>
          </a:bodyPr>
          <a:lstStyle/>
          <a:p>
            <a:r>
              <a:rPr lang="en-US" altLang="he-IL" sz="2000" b="0" u="sng" dirty="0"/>
              <a:t>Ref:</a:t>
            </a:r>
            <a:r>
              <a:rPr lang="en-US" altLang="he-IL" sz="2000" b="0" dirty="0"/>
              <a:t> </a:t>
            </a:r>
            <a:r>
              <a:rPr lang="en-US" altLang="he-IL" sz="2000" b="0" dirty="0" err="1"/>
              <a:t>Seider</a:t>
            </a:r>
            <a:r>
              <a:rPr lang="en-US" altLang="he-IL" sz="2000" b="0"/>
              <a:t>, Seader and Lewin (2004), Chapter 5</a:t>
            </a:r>
            <a:endParaRPr lang="en-US" altLang="he-IL"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1+#ppt_w/2"/>
                                          </p:val>
                                        </p:tav>
                                        <p:tav tm="100000">
                                          <p:val>
                                            <p:strVal val="#ppt_x"/>
                                          </p:val>
                                        </p:tav>
                                      </p:tavLst>
                                    </p:anim>
                                    <p:anim calcmode="lin" valueType="num">
                                      <p:cBhvr additive="base">
                                        <p:cTn id="8" dur="500" fill="hold"/>
                                        <p:tgtEl>
                                          <p:spTgt spid="222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6387" name="Slide Number Placeholder 5"/>
          <p:cNvSpPr>
            <a:spLocks noGrp="1"/>
          </p:cNvSpPr>
          <p:nvPr>
            <p:ph type="sldNum" sz="quarter" idx="12"/>
          </p:nvPr>
        </p:nvSpPr>
        <p:spPr>
          <a:noFill/>
        </p:spPr>
        <p:txBody>
          <a:bodyPr/>
          <a:lstStyle/>
          <a:p>
            <a:fld id="{E52D5F52-166F-41B3-BD9D-3B9806DD5812}" type="slidenum">
              <a:rPr lang="ar-SA" altLang="en-US" smtClean="0"/>
              <a:pPr/>
              <a:t>10</a:t>
            </a:fld>
            <a:endParaRPr lang="en-US" altLang="en-US" smtClean="0">
              <a:cs typeface="Times New Roman (Hebrew)" charset="-79"/>
            </a:endParaRPr>
          </a:p>
        </p:txBody>
      </p:sp>
      <p:sp>
        <p:nvSpPr>
          <p:cNvPr id="16388"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000" b="1" smtClean="0">
              <a:solidFill>
                <a:schemeClr val="tx1"/>
              </a:solidFill>
              <a:cs typeface="David" pitchFamily="2" charset="-79"/>
            </a:endParaRPr>
          </a:p>
        </p:txBody>
      </p:sp>
      <p:sp>
        <p:nvSpPr>
          <p:cNvPr id="16389"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2"/>
          <p:cNvGrpSpPr>
            <a:grpSpLocks/>
          </p:cNvGrpSpPr>
          <p:nvPr/>
        </p:nvGrpSpPr>
        <p:grpSpPr bwMode="auto">
          <a:xfrm>
            <a:off x="838200" y="1295400"/>
            <a:ext cx="7620000" cy="1981200"/>
            <a:chOff x="528" y="816"/>
            <a:chExt cx="4800" cy="1248"/>
          </a:xfrm>
        </p:grpSpPr>
        <p:sp>
          <p:nvSpPr>
            <p:cNvPr id="16394" name="Rectangle 6"/>
            <p:cNvSpPr>
              <a:spLocks noChangeArrowheads="1"/>
            </p:cNvSpPr>
            <p:nvPr/>
          </p:nvSpPr>
          <p:spPr bwMode="auto">
            <a:xfrm>
              <a:off x="1344" y="816"/>
              <a:ext cx="3984" cy="1248"/>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Do not purge valuable species or species that are toxic and hazardous, even in small concentrations. </a:t>
              </a:r>
            </a:p>
            <a:p>
              <a:pPr marL="742950" lvl="1" indent="-285750">
                <a:spcBef>
                  <a:spcPct val="20000"/>
                </a:spcBef>
                <a:buFontTx/>
                <a:buChar char="–"/>
              </a:pPr>
              <a:r>
                <a:rPr lang="en-US" altLang="he-IL" sz="1800" b="0">
                  <a:solidFill>
                    <a:schemeClr val="tx1"/>
                  </a:solidFill>
                  <a:cs typeface="Miriam" pitchFamily="2" charset="-79"/>
                </a:rPr>
                <a:t>Add separators to recover valuable species.</a:t>
              </a:r>
            </a:p>
            <a:p>
              <a:pPr marL="742950" lvl="1" indent="-285750">
                <a:spcBef>
                  <a:spcPct val="20000"/>
                </a:spcBef>
                <a:buFontTx/>
                <a:buChar char="–"/>
              </a:pPr>
              <a:r>
                <a:rPr lang="en-US" altLang="he-IL" sz="1800" b="0">
                  <a:solidFill>
                    <a:schemeClr val="tx1"/>
                  </a:solidFill>
                  <a:cs typeface="Miriam" pitchFamily="2" charset="-79"/>
                </a:rPr>
                <a:t>Add reactors to eliminate, if possible, toxic and hazardous species.</a:t>
              </a:r>
              <a:r>
                <a:rPr lang="en-US" altLang="he-IL" sz="2400">
                  <a:solidFill>
                    <a:schemeClr val="tx1"/>
                  </a:solidFill>
                  <a:latin typeface="Miriam" pitchFamily="2" charset="-79"/>
                  <a:cs typeface="Miriam" pitchFamily="2" charset="-79"/>
                </a:rPr>
                <a:t> </a:t>
              </a:r>
            </a:p>
            <a:p>
              <a:pPr marL="342900" indent="-342900">
                <a:spcBef>
                  <a:spcPct val="20000"/>
                </a:spcBef>
                <a:buFont typeface="Wingdings" pitchFamily="2" charset="2"/>
                <a:buChar char="¥"/>
              </a:pPr>
              <a:endParaRPr lang="en-US" altLang="en-US" sz="2800" b="0">
                <a:solidFill>
                  <a:schemeClr val="tx1"/>
                </a:solidFill>
              </a:endParaRPr>
            </a:p>
          </p:txBody>
        </p:sp>
        <p:sp>
          <p:nvSpPr>
            <p:cNvPr id="16395" name="Text Box 7"/>
            <p:cNvSpPr txBox="1">
              <a:spLocks noChangeArrowheads="1"/>
            </p:cNvSpPr>
            <p:nvPr/>
          </p:nvSpPr>
          <p:spPr bwMode="auto">
            <a:xfrm>
              <a:off x="528" y="816"/>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5:</a:t>
              </a:r>
              <a:endParaRPr lang="en-US" altLang="he-IL" b="0"/>
            </a:p>
          </p:txBody>
        </p:sp>
      </p:grpSp>
      <p:grpSp>
        <p:nvGrpSpPr>
          <p:cNvPr id="3" name="Group 11"/>
          <p:cNvGrpSpPr>
            <a:grpSpLocks/>
          </p:cNvGrpSpPr>
          <p:nvPr/>
        </p:nvGrpSpPr>
        <p:grpSpPr bwMode="auto">
          <a:xfrm>
            <a:off x="838200" y="3276600"/>
            <a:ext cx="7467600" cy="2697163"/>
            <a:chOff x="528" y="2064"/>
            <a:chExt cx="4704" cy="1699"/>
          </a:xfrm>
        </p:grpSpPr>
        <p:pic>
          <p:nvPicPr>
            <p:cNvPr id="16392" name="Picture 10" descr="D:\My Documents\Courses\Design and Analysis II\2001\Lectures\Figures\cat_conv.jpg"/>
            <p:cNvPicPr>
              <a:picLocks noChangeAspect="1" noChangeArrowheads="1"/>
            </p:cNvPicPr>
            <p:nvPr/>
          </p:nvPicPr>
          <p:blipFill>
            <a:blip r:embed="rId2"/>
            <a:srcRect/>
            <a:stretch>
              <a:fillRect/>
            </a:stretch>
          </p:blipFill>
          <p:spPr bwMode="auto">
            <a:xfrm>
              <a:off x="960" y="2352"/>
              <a:ext cx="4272" cy="1411"/>
            </a:xfrm>
            <a:prstGeom prst="rect">
              <a:avLst/>
            </a:prstGeom>
            <a:noFill/>
            <a:ln w="9525">
              <a:noFill/>
              <a:miter lim="800000"/>
              <a:headEnd/>
              <a:tailEnd/>
            </a:ln>
          </p:spPr>
        </p:pic>
        <p:sp>
          <p:nvSpPr>
            <p:cNvPr id="16393" name="Text Box 9"/>
            <p:cNvSpPr txBox="1">
              <a:spLocks noChangeArrowheads="1"/>
            </p:cNvSpPr>
            <p:nvPr/>
          </p:nvSpPr>
          <p:spPr bwMode="auto">
            <a:xfrm>
              <a:off x="528" y="2064"/>
              <a:ext cx="4197" cy="250"/>
            </a:xfrm>
            <a:prstGeom prst="rect">
              <a:avLst/>
            </a:prstGeom>
            <a:noFill/>
            <a:ln w="9525">
              <a:noFill/>
              <a:miter lim="800000"/>
              <a:headEnd/>
              <a:tailEnd/>
            </a:ln>
          </p:spPr>
          <p:txBody>
            <a:bodyPr wrap="none">
              <a:spAutoFit/>
            </a:bodyPr>
            <a:lstStyle/>
            <a:p>
              <a:r>
                <a:rPr lang="en-US" altLang="he-IL" sz="2000">
                  <a:solidFill>
                    <a:schemeClr val="accent2"/>
                  </a:solidFill>
                </a:rPr>
                <a:t>Example: </a:t>
              </a:r>
              <a:r>
                <a:rPr lang="en-US" altLang="he-IL" sz="2000" b="0">
                  <a:solidFill>
                    <a:schemeClr val="tx1"/>
                  </a:solidFill>
                </a:rPr>
                <a:t>Catalytic converter in car exhaust system.</a:t>
              </a:r>
              <a:endParaRPr lang="en-US" altLang="he-IL" b="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7411" name="Slide Number Placeholder 5"/>
          <p:cNvSpPr>
            <a:spLocks noGrp="1"/>
          </p:cNvSpPr>
          <p:nvPr>
            <p:ph type="sldNum" sz="quarter" idx="12"/>
          </p:nvPr>
        </p:nvSpPr>
        <p:spPr>
          <a:noFill/>
        </p:spPr>
        <p:txBody>
          <a:bodyPr/>
          <a:lstStyle/>
          <a:p>
            <a:fld id="{D6D90438-B6EC-4F27-A687-A56B9AF02EA2}" type="slidenum">
              <a:rPr lang="ar-SA" altLang="en-US" smtClean="0"/>
              <a:pPr/>
              <a:t>11</a:t>
            </a:fld>
            <a:endParaRPr lang="en-US" altLang="en-US" smtClean="0">
              <a:cs typeface="Times New Roman (Hebrew)" charset="-79"/>
            </a:endParaRPr>
          </a:p>
        </p:txBody>
      </p:sp>
      <p:grpSp>
        <p:nvGrpSpPr>
          <p:cNvPr id="2" name="Group 9"/>
          <p:cNvGrpSpPr>
            <a:grpSpLocks/>
          </p:cNvGrpSpPr>
          <p:nvPr/>
        </p:nvGrpSpPr>
        <p:grpSpPr bwMode="auto">
          <a:xfrm>
            <a:off x="838200" y="1371600"/>
            <a:ext cx="7543800" cy="1447800"/>
            <a:chOff x="528" y="864"/>
            <a:chExt cx="4752" cy="912"/>
          </a:xfrm>
        </p:grpSpPr>
        <p:sp>
          <p:nvSpPr>
            <p:cNvPr id="17416" name="Rectangle 2"/>
            <p:cNvSpPr>
              <a:spLocks noChangeArrowheads="1"/>
            </p:cNvSpPr>
            <p:nvPr/>
          </p:nvSpPr>
          <p:spPr bwMode="auto">
            <a:xfrm>
              <a:off x="1392" y="864"/>
              <a:ext cx="3888" cy="912"/>
            </a:xfrm>
            <a:prstGeom prst="rect">
              <a:avLst/>
            </a:prstGeom>
            <a:noFill/>
            <a:ln w="9525">
              <a:noFill/>
              <a:miter lim="800000"/>
              <a:headEnd/>
              <a:tailEnd/>
            </a:ln>
          </p:spPr>
          <p:txBody>
            <a:bodyPr/>
            <a:lstStyle/>
            <a:p>
              <a:pPr marL="342900" indent="-342900" algn="just">
                <a:spcBef>
                  <a:spcPct val="20000"/>
                </a:spcBef>
                <a:buFont typeface="Wingdings" pitchFamily="2" charset="2"/>
                <a:buChar char=" "/>
              </a:pPr>
              <a:r>
                <a:rPr lang="en-US" altLang="he-IL" sz="2000" b="0">
                  <a:solidFill>
                    <a:schemeClr val="tx1"/>
                  </a:solidFill>
                  <a:cs typeface="Miriam" pitchFamily="2" charset="-79"/>
                </a:rPr>
                <a:t>By-products that are produced in </a:t>
              </a:r>
              <a:r>
                <a:rPr lang="en-US" altLang="he-IL" sz="2000" b="0" i="1">
                  <a:solidFill>
                    <a:schemeClr val="tx1"/>
                  </a:solidFill>
                  <a:cs typeface="Miriam" pitchFamily="2" charset="-79"/>
                </a:rPr>
                <a:t>reversible</a:t>
              </a:r>
              <a:r>
                <a:rPr lang="en-US" altLang="he-IL" sz="2000" b="0">
                  <a:solidFill>
                    <a:schemeClr val="tx1"/>
                  </a:solidFill>
                  <a:cs typeface="Miriam" pitchFamily="2" charset="-79"/>
                </a:rPr>
                <a:t> reactions, in small quantities, are usually not recovered in separators or purged. Instead, they are usually </a:t>
              </a:r>
              <a:r>
                <a:rPr lang="en-US" altLang="he-IL" sz="2000" b="0" i="1">
                  <a:solidFill>
                    <a:schemeClr val="tx1"/>
                  </a:solidFill>
                  <a:cs typeface="Miriam" pitchFamily="2" charset="-79"/>
                </a:rPr>
                <a:t>recycled to extinction.</a:t>
              </a:r>
              <a:r>
                <a:rPr lang="en-US" altLang="he-IL" sz="2800">
                  <a:solidFill>
                    <a:schemeClr val="tx1"/>
                  </a:solidFill>
                  <a:latin typeface="Miriam" pitchFamily="2" charset="-79"/>
                  <a:cs typeface="Miriam" pitchFamily="2" charset="-79"/>
                </a:rPr>
                <a:t>  </a:t>
              </a:r>
              <a:endParaRPr lang="en-US" altLang="he-IL" sz="2800" b="0" u="sng">
                <a:solidFill>
                  <a:schemeClr val="tx1"/>
                </a:solidFill>
                <a:cs typeface="Miriam" pitchFamily="2" charset="-79"/>
              </a:endParaRPr>
            </a:p>
            <a:p>
              <a:pPr marL="342900" indent="-342900" algn="just">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17417" name="Text Box 3"/>
            <p:cNvSpPr txBox="1">
              <a:spLocks noChangeArrowheads="1"/>
            </p:cNvSpPr>
            <p:nvPr/>
          </p:nvSpPr>
          <p:spPr bwMode="auto">
            <a:xfrm>
              <a:off x="528" y="864"/>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6:</a:t>
              </a:r>
              <a:endParaRPr lang="en-US" altLang="he-IL" b="0"/>
            </a:p>
          </p:txBody>
        </p:sp>
      </p:grpSp>
      <p:sp>
        <p:nvSpPr>
          <p:cNvPr id="17413"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400" b="1" smtClean="0">
              <a:solidFill>
                <a:schemeClr val="accent2"/>
              </a:solidFill>
              <a:cs typeface="David" pitchFamily="2" charset="-79"/>
            </a:endParaRPr>
          </a:p>
        </p:txBody>
      </p:sp>
      <p:sp>
        <p:nvSpPr>
          <p:cNvPr id="1741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475146" name="Text Box 10"/>
          <p:cNvSpPr txBox="1">
            <a:spLocks noChangeArrowheads="1"/>
          </p:cNvSpPr>
          <p:nvPr/>
        </p:nvSpPr>
        <p:spPr bwMode="auto">
          <a:xfrm>
            <a:off x="914400" y="2879725"/>
            <a:ext cx="7391400" cy="3140075"/>
          </a:xfrm>
          <a:prstGeom prst="rect">
            <a:avLst/>
          </a:prstGeom>
          <a:noFill/>
          <a:ln w="9525">
            <a:noFill/>
            <a:miter lim="800000"/>
            <a:headEnd/>
            <a:tailEnd/>
          </a:ln>
        </p:spPr>
        <p:txBody>
          <a:bodyPr>
            <a:spAutoFit/>
          </a:bodyPr>
          <a:lstStyle/>
          <a:p>
            <a:pPr>
              <a:spcBef>
                <a:spcPct val="0"/>
              </a:spcBef>
              <a:buFontTx/>
              <a:buNone/>
            </a:pPr>
            <a:r>
              <a:rPr lang="en-US" altLang="he-IL" sz="2000" b="0">
                <a:solidFill>
                  <a:schemeClr val="tx1"/>
                </a:solidFill>
                <a:cs typeface="Miriam" pitchFamily="2" charset="-79"/>
              </a:rPr>
              <a:t>Often small quantities of chemicals are produced in side-reactions. When the reaction proceeds </a:t>
            </a:r>
            <a:r>
              <a:rPr lang="en-US" altLang="he-IL" sz="2000" b="0" i="1">
                <a:solidFill>
                  <a:schemeClr val="tx1"/>
                </a:solidFill>
                <a:cs typeface="Miriam" pitchFamily="2" charset="-79"/>
              </a:rPr>
              <a:t>irreversibly</a:t>
            </a:r>
            <a:r>
              <a:rPr lang="en-US" altLang="he-IL" sz="2000" b="0">
                <a:solidFill>
                  <a:schemeClr val="tx1"/>
                </a:solidFill>
                <a:cs typeface="Miriam" pitchFamily="2" charset="-79"/>
              </a:rPr>
              <a:t>, small quantities of by-products must be purged, otherwise they will buildup in the process continuously until the process must be shut down. When, however, the reaction proceeds </a:t>
            </a:r>
            <a:r>
              <a:rPr lang="en-US" altLang="he-IL" sz="2000" b="0" i="1">
                <a:solidFill>
                  <a:schemeClr val="tx1"/>
                </a:solidFill>
                <a:cs typeface="Miriam" pitchFamily="2" charset="-79"/>
              </a:rPr>
              <a:t>reversibly</a:t>
            </a:r>
            <a:r>
              <a:rPr lang="en-US" altLang="he-IL" sz="2000" b="0">
                <a:solidFill>
                  <a:schemeClr val="tx1"/>
                </a:solidFill>
                <a:cs typeface="Miriam" pitchFamily="2" charset="-79"/>
              </a:rPr>
              <a:t>, it becomes possible to achieve an equilibrium conversion at steady state by recycling product species without removing them from the process.  In so doing, it is often said that undesired byproducts are </a:t>
            </a:r>
            <a:r>
              <a:rPr lang="en-US" altLang="he-IL" sz="2000" b="0" i="1">
                <a:solidFill>
                  <a:schemeClr val="tx1"/>
                </a:solidFill>
                <a:cs typeface="Miriam" pitchFamily="2" charset="-79"/>
              </a:rPr>
              <a:t>recycled to extinction</a:t>
            </a:r>
            <a:r>
              <a:rPr lang="en-US" altLang="he-IL" sz="2000" b="0">
                <a:solidFill>
                  <a:schemeClr val="tx1"/>
                </a:solidFill>
                <a:cs typeface="Miriam" pitchFamily="2" charset="-79"/>
              </a:rPr>
              <a:t>.</a:t>
            </a:r>
            <a:r>
              <a:rPr lang="en-US" altLang="he-IL" sz="2400" b="0">
                <a:solidFill>
                  <a:schemeClr val="tx1"/>
                </a:solidFill>
                <a:latin typeface="Times New Roman" pitchFamily="18" charset="0"/>
                <a:cs typeface="Miriam" pitchFamily="2" charset="-79"/>
              </a:rPr>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5146"/>
                                        </p:tgtEl>
                                        <p:attrNameLst>
                                          <p:attrName>style.visibility</p:attrName>
                                        </p:attrNameLst>
                                      </p:cBhvr>
                                      <p:to>
                                        <p:strVal val="visible"/>
                                      </p:to>
                                    </p:set>
                                    <p:anim calcmode="lin" valueType="num">
                                      <p:cBhvr additive="base">
                                        <p:cTn id="13" dur="500" fill="hold"/>
                                        <p:tgtEl>
                                          <p:spTgt spid="475146"/>
                                        </p:tgtEl>
                                        <p:attrNameLst>
                                          <p:attrName>ppt_x</p:attrName>
                                        </p:attrNameLst>
                                      </p:cBhvr>
                                      <p:tavLst>
                                        <p:tav tm="0">
                                          <p:val>
                                            <p:strVal val="#ppt_x"/>
                                          </p:val>
                                        </p:tav>
                                        <p:tav tm="100000">
                                          <p:val>
                                            <p:strVal val="#ppt_x"/>
                                          </p:val>
                                        </p:tav>
                                      </p:tavLst>
                                    </p:anim>
                                    <p:anim calcmode="lin" valueType="num">
                                      <p:cBhvr additive="base">
                                        <p:cTn id="14" dur="500" fill="hold"/>
                                        <p:tgtEl>
                                          <p:spTgt spid="475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8435" name="Slide Number Placeholder 5"/>
          <p:cNvSpPr>
            <a:spLocks noGrp="1"/>
          </p:cNvSpPr>
          <p:nvPr>
            <p:ph type="sldNum" sz="quarter" idx="12"/>
          </p:nvPr>
        </p:nvSpPr>
        <p:spPr>
          <a:noFill/>
        </p:spPr>
        <p:txBody>
          <a:bodyPr/>
          <a:lstStyle/>
          <a:p>
            <a:fld id="{133B0E4C-DAF8-449C-8B03-5752DA172A3D}" type="slidenum">
              <a:rPr lang="ar-SA" altLang="en-US" smtClean="0"/>
              <a:pPr/>
              <a:t>12</a:t>
            </a:fld>
            <a:endParaRPr lang="en-US" altLang="en-US" smtClean="0">
              <a:cs typeface="Times New Roman (Hebrew)" charset="-79"/>
            </a:endParaRPr>
          </a:p>
        </p:txBody>
      </p:sp>
      <p:pic>
        <p:nvPicPr>
          <p:cNvPr id="482315" name="Picture 11" descr="D:\My Documents\Courses\Design and Analysis II\2001\Lectures\4FIG\4FIG5D.TIF"/>
          <p:cNvPicPr>
            <a:picLocks noChangeAspect="1" noChangeArrowheads="1"/>
          </p:cNvPicPr>
          <p:nvPr/>
        </p:nvPicPr>
        <p:blipFill>
          <a:blip r:embed="rId2"/>
          <a:srcRect/>
          <a:stretch>
            <a:fillRect/>
          </a:stretch>
        </p:blipFill>
        <p:spPr bwMode="auto">
          <a:xfrm>
            <a:off x="2409825" y="3886200"/>
            <a:ext cx="4676775" cy="2203450"/>
          </a:xfrm>
          <a:prstGeom prst="rect">
            <a:avLst/>
          </a:prstGeom>
          <a:noFill/>
          <a:ln w="9525">
            <a:noFill/>
            <a:miter lim="800000"/>
            <a:headEnd/>
            <a:tailEnd/>
          </a:ln>
        </p:spPr>
      </p:pic>
      <p:sp>
        <p:nvSpPr>
          <p:cNvPr id="18437"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400" b="1" smtClean="0">
              <a:solidFill>
                <a:schemeClr val="accent2"/>
              </a:solidFill>
              <a:cs typeface="David" pitchFamily="2" charset="-79"/>
            </a:endParaRPr>
          </a:p>
        </p:txBody>
      </p:sp>
      <p:sp>
        <p:nvSpPr>
          <p:cNvPr id="18438"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3"/>
          <p:cNvGrpSpPr>
            <a:grpSpLocks/>
          </p:cNvGrpSpPr>
          <p:nvPr/>
        </p:nvGrpSpPr>
        <p:grpSpPr bwMode="auto">
          <a:xfrm>
            <a:off x="838200" y="1295400"/>
            <a:ext cx="7620000" cy="2286000"/>
            <a:chOff x="528" y="816"/>
            <a:chExt cx="4800" cy="1440"/>
          </a:xfrm>
        </p:grpSpPr>
        <p:sp>
          <p:nvSpPr>
            <p:cNvPr id="18443" name="Rectangle 6"/>
            <p:cNvSpPr>
              <a:spLocks noChangeArrowheads="1"/>
            </p:cNvSpPr>
            <p:nvPr/>
          </p:nvSpPr>
          <p:spPr bwMode="auto">
            <a:xfrm>
              <a:off x="1392" y="816"/>
              <a:ext cx="3936" cy="1440"/>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For competing series or parallel reactions, adjust the temperature, pressure, and catalyst to obtain high yields of the desired products.  In the initial distribution of chemicals, assume that these conditions can be satisfied - obtain kinetics data and check this assumption before developing a </a:t>
              </a:r>
              <a:r>
                <a:rPr lang="en-US" altLang="he-IL" sz="2000" b="0" i="1">
                  <a:solidFill>
                    <a:schemeClr val="tx1"/>
                  </a:solidFill>
                  <a:cs typeface="Miriam" pitchFamily="2" charset="-79"/>
                </a:rPr>
                <a:t>base-case design.</a:t>
              </a:r>
              <a:endParaRPr lang="en-US" altLang="en-US" sz="2800" b="0">
                <a:solidFill>
                  <a:schemeClr val="tx1"/>
                </a:solidFill>
              </a:endParaRPr>
            </a:p>
          </p:txBody>
        </p:sp>
        <p:sp>
          <p:nvSpPr>
            <p:cNvPr id="18444" name="Text Box 7"/>
            <p:cNvSpPr txBox="1">
              <a:spLocks noChangeArrowheads="1"/>
            </p:cNvSpPr>
            <p:nvPr/>
          </p:nvSpPr>
          <p:spPr bwMode="auto">
            <a:xfrm>
              <a:off x="528" y="816"/>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7:</a:t>
              </a:r>
              <a:endParaRPr lang="en-US" altLang="he-IL" b="0"/>
            </a:p>
          </p:txBody>
        </p:sp>
      </p:grpSp>
      <p:grpSp>
        <p:nvGrpSpPr>
          <p:cNvPr id="3" name="Group 15"/>
          <p:cNvGrpSpPr>
            <a:grpSpLocks/>
          </p:cNvGrpSpPr>
          <p:nvPr/>
        </p:nvGrpSpPr>
        <p:grpSpPr bwMode="auto">
          <a:xfrm>
            <a:off x="838200" y="3505200"/>
            <a:ext cx="6294438" cy="990600"/>
            <a:chOff x="528" y="2208"/>
            <a:chExt cx="3965" cy="624"/>
          </a:xfrm>
        </p:grpSpPr>
        <p:pic>
          <p:nvPicPr>
            <p:cNvPr id="18441" name="Picture 14" descr="D:\My Documents\Courses\Design and Analysis II\2001\Lectures\Figures\allyl-chloride.jpg"/>
            <p:cNvPicPr>
              <a:picLocks noChangeAspect="1" noChangeArrowheads="1"/>
            </p:cNvPicPr>
            <p:nvPr/>
          </p:nvPicPr>
          <p:blipFill>
            <a:blip r:embed="rId3"/>
            <a:srcRect/>
            <a:stretch>
              <a:fillRect/>
            </a:stretch>
          </p:blipFill>
          <p:spPr bwMode="auto">
            <a:xfrm>
              <a:off x="1488" y="2412"/>
              <a:ext cx="3005" cy="420"/>
            </a:xfrm>
            <a:prstGeom prst="rect">
              <a:avLst/>
            </a:prstGeom>
            <a:noFill/>
            <a:ln w="9525">
              <a:noFill/>
              <a:miter lim="800000"/>
              <a:headEnd/>
              <a:tailEnd/>
            </a:ln>
          </p:spPr>
        </p:pic>
        <p:sp>
          <p:nvSpPr>
            <p:cNvPr id="18442" name="Text Box 10"/>
            <p:cNvSpPr txBox="1">
              <a:spLocks noChangeArrowheads="1"/>
            </p:cNvSpPr>
            <p:nvPr/>
          </p:nvSpPr>
          <p:spPr bwMode="auto">
            <a:xfrm>
              <a:off x="528" y="2208"/>
              <a:ext cx="3143" cy="250"/>
            </a:xfrm>
            <a:prstGeom prst="rect">
              <a:avLst/>
            </a:prstGeom>
            <a:noFill/>
            <a:ln w="9525">
              <a:noFill/>
              <a:miter lim="800000"/>
              <a:headEnd/>
              <a:tailEnd/>
            </a:ln>
          </p:spPr>
          <p:txBody>
            <a:bodyPr wrap="none">
              <a:spAutoFit/>
            </a:bodyPr>
            <a:lstStyle/>
            <a:p>
              <a:r>
                <a:rPr lang="en-US" altLang="he-IL" sz="2000">
                  <a:solidFill>
                    <a:schemeClr val="accent2"/>
                  </a:solidFill>
                </a:rPr>
                <a:t>Example</a:t>
              </a:r>
              <a:r>
                <a:rPr lang="en-US" altLang="he-IL" sz="1800">
                  <a:solidFill>
                    <a:schemeClr val="accent2"/>
                  </a:solidFill>
                </a:rPr>
                <a:t>: </a:t>
              </a:r>
              <a:r>
                <a:rPr lang="en-US" altLang="he-IL" sz="2000" b="0">
                  <a:solidFill>
                    <a:schemeClr val="tx1"/>
                  </a:solidFill>
                  <a:cs typeface="Miriam" pitchFamily="2" charset="-79"/>
                </a:rPr>
                <a:t>Manufacture of allyl-chloride.</a:t>
              </a:r>
              <a:endParaRPr lang="en-US" altLang="he-IL" sz="2000" b="0">
                <a:solidFill>
                  <a:schemeClr val="tx1"/>
                </a:solidFill>
                <a:latin typeface="Times New Roman" pitchFamily="18" charset="0"/>
                <a:cs typeface="Miriam"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82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076" name="Slide Number Placeholder 5"/>
          <p:cNvSpPr>
            <a:spLocks noGrp="1"/>
          </p:cNvSpPr>
          <p:nvPr>
            <p:ph type="sldNum" sz="quarter" idx="12"/>
          </p:nvPr>
        </p:nvSpPr>
        <p:spPr>
          <a:noFill/>
        </p:spPr>
        <p:txBody>
          <a:bodyPr/>
          <a:lstStyle/>
          <a:p>
            <a:fld id="{E3C189D9-79D9-4D63-A860-C13B250FD886}" type="slidenum">
              <a:rPr lang="ar-SA" altLang="en-US" smtClean="0"/>
              <a:pPr/>
              <a:t>13</a:t>
            </a:fld>
            <a:endParaRPr lang="en-US" altLang="en-US" smtClean="0">
              <a:cs typeface="Times New Roman (Hebrew)" charset="-79"/>
            </a:endParaRPr>
          </a:p>
        </p:txBody>
      </p:sp>
      <p:sp>
        <p:nvSpPr>
          <p:cNvPr id="3077" name="Rectangle 2"/>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Allyl Chloride Manufacture (Cont’d)</a:t>
            </a:r>
            <a:endParaRPr lang="en-US" altLang="en-US" sz="2400" b="1" smtClean="0">
              <a:solidFill>
                <a:schemeClr val="accent2"/>
              </a:solidFill>
              <a:cs typeface="David" pitchFamily="2" charset="-79"/>
            </a:endParaRPr>
          </a:p>
        </p:txBody>
      </p:sp>
      <p:sp>
        <p:nvSpPr>
          <p:cNvPr id="3078" name="AutoShape 3"/>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6"/>
          <p:cNvGrpSpPr>
            <a:grpSpLocks/>
          </p:cNvGrpSpPr>
          <p:nvPr/>
        </p:nvGrpSpPr>
        <p:grpSpPr bwMode="auto">
          <a:xfrm>
            <a:off x="1143000" y="1143000"/>
            <a:ext cx="6705600" cy="2584450"/>
            <a:chOff x="528" y="2208"/>
            <a:chExt cx="4224" cy="1628"/>
          </a:xfrm>
        </p:grpSpPr>
        <p:sp>
          <p:nvSpPr>
            <p:cNvPr id="3082" name="Text Box 7"/>
            <p:cNvSpPr txBox="1">
              <a:spLocks noChangeArrowheads="1"/>
            </p:cNvSpPr>
            <p:nvPr/>
          </p:nvSpPr>
          <p:spPr bwMode="auto">
            <a:xfrm>
              <a:off x="528" y="2208"/>
              <a:ext cx="3143" cy="250"/>
            </a:xfrm>
            <a:prstGeom prst="rect">
              <a:avLst/>
            </a:prstGeom>
            <a:noFill/>
            <a:ln w="9525">
              <a:noFill/>
              <a:miter lim="800000"/>
              <a:headEnd/>
              <a:tailEnd/>
            </a:ln>
          </p:spPr>
          <p:txBody>
            <a:bodyPr wrap="none">
              <a:spAutoFit/>
            </a:bodyPr>
            <a:lstStyle/>
            <a:p>
              <a:r>
                <a:rPr lang="en-US" altLang="he-IL" sz="2000">
                  <a:solidFill>
                    <a:schemeClr val="accent2"/>
                  </a:solidFill>
                </a:rPr>
                <a:t>Example</a:t>
              </a:r>
              <a:r>
                <a:rPr lang="en-US" altLang="he-IL" sz="1800">
                  <a:solidFill>
                    <a:schemeClr val="accent2"/>
                  </a:solidFill>
                </a:rPr>
                <a:t>: </a:t>
              </a:r>
              <a:r>
                <a:rPr lang="en-US" altLang="he-IL" sz="2000" b="0">
                  <a:solidFill>
                    <a:schemeClr val="tx1"/>
                  </a:solidFill>
                  <a:cs typeface="Miriam" pitchFamily="2" charset="-79"/>
                </a:rPr>
                <a:t>Manufacture of allyl-chloride.</a:t>
              </a:r>
              <a:endParaRPr lang="en-US" altLang="he-IL" sz="2000" b="0">
                <a:solidFill>
                  <a:schemeClr val="tx1"/>
                </a:solidFill>
                <a:latin typeface="Times New Roman" pitchFamily="18" charset="0"/>
                <a:cs typeface="Miriam" pitchFamily="2" charset="-79"/>
              </a:endParaRPr>
            </a:p>
          </p:txBody>
        </p:sp>
        <p:pic>
          <p:nvPicPr>
            <p:cNvPr id="3083" name="Picture 8" descr="D:\My Documents\Courses\Design and Analysis II\2001\Lectures\4FIG\4FIG5D.TIF"/>
            <p:cNvPicPr>
              <a:picLocks noChangeAspect="1" noChangeArrowheads="1"/>
            </p:cNvPicPr>
            <p:nvPr/>
          </p:nvPicPr>
          <p:blipFill>
            <a:blip r:embed="rId3"/>
            <a:srcRect/>
            <a:stretch>
              <a:fillRect/>
            </a:stretch>
          </p:blipFill>
          <p:spPr bwMode="auto">
            <a:xfrm>
              <a:off x="1806" y="2448"/>
              <a:ext cx="2946" cy="1388"/>
            </a:xfrm>
            <a:prstGeom prst="rect">
              <a:avLst/>
            </a:prstGeom>
            <a:noFill/>
            <a:ln w="9525">
              <a:noFill/>
              <a:miter lim="800000"/>
              <a:headEnd/>
              <a:tailEnd/>
            </a:ln>
          </p:spPr>
        </p:pic>
      </p:grpSp>
      <p:grpSp>
        <p:nvGrpSpPr>
          <p:cNvPr id="3" name="Group 13"/>
          <p:cNvGrpSpPr>
            <a:grpSpLocks/>
          </p:cNvGrpSpPr>
          <p:nvPr/>
        </p:nvGrpSpPr>
        <p:grpSpPr bwMode="auto">
          <a:xfrm>
            <a:off x="1066800" y="3803650"/>
            <a:ext cx="7124700" cy="2292350"/>
            <a:chOff x="672" y="2396"/>
            <a:chExt cx="4488" cy="1444"/>
          </a:xfrm>
        </p:grpSpPr>
        <p:graphicFrame>
          <p:nvGraphicFramePr>
            <p:cNvPr id="3074" name="Object 9"/>
            <p:cNvGraphicFramePr>
              <a:graphicFrameLocks noChangeAspect="1"/>
            </p:cNvGraphicFramePr>
            <p:nvPr/>
          </p:nvGraphicFramePr>
          <p:xfrm>
            <a:off x="672" y="2736"/>
            <a:ext cx="4488" cy="1104"/>
          </p:xfrm>
          <a:graphic>
            <a:graphicData uri="http://schemas.openxmlformats.org/presentationml/2006/ole">
              <p:oleObj spid="_x0000_s3074" name="Document" r:id="rId4" imgW="7129080" imgH="1761840" progId="Word.Document.8">
                <p:embed/>
              </p:oleObj>
            </a:graphicData>
          </a:graphic>
        </p:graphicFrame>
        <p:sp>
          <p:nvSpPr>
            <p:cNvPr id="3081" name="Text Box 10"/>
            <p:cNvSpPr txBox="1">
              <a:spLocks noChangeArrowheads="1"/>
            </p:cNvSpPr>
            <p:nvPr/>
          </p:nvSpPr>
          <p:spPr bwMode="auto">
            <a:xfrm>
              <a:off x="2348" y="2396"/>
              <a:ext cx="1300" cy="269"/>
            </a:xfrm>
            <a:prstGeom prst="rect">
              <a:avLst/>
            </a:prstGeom>
            <a:noFill/>
            <a:ln w="9525">
              <a:noFill/>
              <a:miter lim="800000"/>
              <a:headEnd/>
              <a:tailEnd/>
            </a:ln>
          </p:spPr>
          <p:txBody>
            <a:bodyPr wrap="none">
              <a:spAutoFit/>
            </a:bodyPr>
            <a:lstStyle/>
            <a:p>
              <a:r>
                <a:rPr lang="en-US" altLang="he-IL" u="sng"/>
                <a:t>Kinetic data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he-IL" smtClean="0"/>
              <a:t>Heuristics </a:t>
            </a:r>
            <a:endParaRPr lang="en-US" altLang="en-US" smtClean="0"/>
          </a:p>
        </p:txBody>
      </p:sp>
      <p:sp>
        <p:nvSpPr>
          <p:cNvPr id="4100" name="Slide Number Placeholder 5"/>
          <p:cNvSpPr>
            <a:spLocks noGrp="1"/>
          </p:cNvSpPr>
          <p:nvPr>
            <p:ph type="sldNum" sz="quarter" idx="12"/>
          </p:nvPr>
        </p:nvSpPr>
        <p:spPr>
          <a:noFill/>
        </p:spPr>
        <p:txBody>
          <a:bodyPr/>
          <a:lstStyle/>
          <a:p>
            <a:fld id="{F0A5396D-0B75-4BC1-ADD9-FF8C71BAC0FF}" type="slidenum">
              <a:rPr lang="ar-SA" altLang="en-US" smtClean="0"/>
              <a:pPr/>
              <a:t>14</a:t>
            </a:fld>
            <a:endParaRPr lang="en-US" altLang="en-US" smtClean="0">
              <a:cs typeface="Times New Roman (Hebrew)" charset="-79"/>
            </a:endParaRPr>
          </a:p>
        </p:txBody>
      </p:sp>
      <p:sp>
        <p:nvSpPr>
          <p:cNvPr id="4101" name="Rectangle 2"/>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Allyl Chloride Manufacture (Cont’d)</a:t>
            </a:r>
            <a:endParaRPr lang="en-US" altLang="en-US" sz="2400" b="1" smtClean="0">
              <a:solidFill>
                <a:schemeClr val="accent2"/>
              </a:solidFill>
              <a:cs typeface="David" pitchFamily="2" charset="-79"/>
            </a:endParaRPr>
          </a:p>
        </p:txBody>
      </p:sp>
      <p:sp>
        <p:nvSpPr>
          <p:cNvPr id="4102" name="AutoShape 3"/>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aphicFrame>
        <p:nvGraphicFramePr>
          <p:cNvPr id="4098" name="Object 6"/>
          <p:cNvGraphicFramePr>
            <a:graphicFrameLocks noChangeAspect="1"/>
          </p:cNvGraphicFramePr>
          <p:nvPr/>
        </p:nvGraphicFramePr>
        <p:xfrm>
          <a:off x="1962150" y="1295400"/>
          <a:ext cx="5657850" cy="3752850"/>
        </p:xfrm>
        <a:graphic>
          <a:graphicData uri="http://schemas.openxmlformats.org/presentationml/2006/ole">
            <p:oleObj spid="_x0000_s4098" name="Worksheet" r:id="rId3" imgW="5067537" imgH="3362830" progId="Excel.Sheet.8">
              <p:embed/>
            </p:oleObj>
          </a:graphicData>
        </a:graphic>
      </p:graphicFrame>
      <p:grpSp>
        <p:nvGrpSpPr>
          <p:cNvPr id="2" name="Group 9"/>
          <p:cNvGrpSpPr>
            <a:grpSpLocks/>
          </p:cNvGrpSpPr>
          <p:nvPr/>
        </p:nvGrpSpPr>
        <p:grpSpPr bwMode="auto">
          <a:xfrm>
            <a:off x="1752600" y="5105400"/>
            <a:ext cx="5791200" cy="838200"/>
            <a:chOff x="1104" y="3216"/>
            <a:chExt cx="3648" cy="528"/>
          </a:xfrm>
        </p:grpSpPr>
        <p:sp>
          <p:nvSpPr>
            <p:cNvPr id="4104" name="Rectangle 8"/>
            <p:cNvSpPr>
              <a:spLocks noChangeArrowheads="1"/>
            </p:cNvSpPr>
            <p:nvPr/>
          </p:nvSpPr>
          <p:spPr bwMode="auto">
            <a:xfrm>
              <a:off x="1104" y="3216"/>
              <a:ext cx="3648" cy="528"/>
            </a:xfrm>
            <a:prstGeom prst="rect">
              <a:avLst/>
            </a:prstGeom>
            <a:solidFill>
              <a:srgbClr val="FFCC00"/>
            </a:solidFill>
            <a:ln w="28575">
              <a:solidFill>
                <a:schemeClr val="tx1"/>
              </a:solidFill>
              <a:miter lim="800000"/>
              <a:headEnd/>
              <a:tailEnd/>
            </a:ln>
          </p:spPr>
          <p:txBody>
            <a:bodyPr wrap="none" anchor="ctr"/>
            <a:lstStyle/>
            <a:p>
              <a:endParaRPr lang="en-US"/>
            </a:p>
          </p:txBody>
        </p:sp>
        <p:sp>
          <p:nvSpPr>
            <p:cNvPr id="4105" name="Text Box 7"/>
            <p:cNvSpPr txBox="1">
              <a:spLocks noChangeArrowheads="1"/>
            </p:cNvSpPr>
            <p:nvPr/>
          </p:nvSpPr>
          <p:spPr bwMode="auto">
            <a:xfrm>
              <a:off x="1152" y="3264"/>
              <a:ext cx="3552" cy="442"/>
            </a:xfrm>
            <a:prstGeom prst="rect">
              <a:avLst/>
            </a:prstGeom>
            <a:noFill/>
            <a:ln w="9525">
              <a:noFill/>
              <a:miter lim="800000"/>
              <a:headEnd/>
              <a:tailEnd/>
            </a:ln>
          </p:spPr>
          <p:txBody>
            <a:bodyPr>
              <a:spAutoFit/>
            </a:bodyPr>
            <a:lstStyle/>
            <a:p>
              <a:pPr algn="ctr"/>
              <a:r>
                <a:rPr lang="en-US" altLang="he-IL" sz="2000" b="0"/>
                <a:t>What range of operating temperatures favor production of Allyl Chloride ?</a:t>
              </a:r>
              <a:r>
                <a:rPr lang="en-US" altLang="he-IL"/>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r>
              <a:rPr lang="he-IL" smtClean="0"/>
              <a:t>Heuristics </a:t>
            </a:r>
            <a:endParaRPr lang="en-US" altLang="en-US" smtClean="0"/>
          </a:p>
        </p:txBody>
      </p:sp>
      <p:sp>
        <p:nvSpPr>
          <p:cNvPr id="5124" name="Slide Number Placeholder 5"/>
          <p:cNvSpPr>
            <a:spLocks noGrp="1"/>
          </p:cNvSpPr>
          <p:nvPr>
            <p:ph type="sldNum" sz="quarter" idx="12"/>
          </p:nvPr>
        </p:nvSpPr>
        <p:spPr>
          <a:noFill/>
        </p:spPr>
        <p:txBody>
          <a:bodyPr/>
          <a:lstStyle/>
          <a:p>
            <a:fld id="{8E5AD231-B03D-46CC-A748-CE4EE201E1DA}" type="slidenum">
              <a:rPr lang="ar-SA" altLang="en-US" smtClean="0"/>
              <a:pPr/>
              <a:t>15</a:t>
            </a:fld>
            <a:endParaRPr lang="en-US" altLang="en-US" smtClean="0">
              <a:cs typeface="Times New Roman (Hebrew)" charset="-79"/>
            </a:endParaRPr>
          </a:p>
        </p:txBody>
      </p:sp>
      <p:grpSp>
        <p:nvGrpSpPr>
          <p:cNvPr id="2" name="Group 1033"/>
          <p:cNvGrpSpPr>
            <a:grpSpLocks/>
          </p:cNvGrpSpPr>
          <p:nvPr/>
        </p:nvGrpSpPr>
        <p:grpSpPr bwMode="auto">
          <a:xfrm>
            <a:off x="838200" y="1371600"/>
            <a:ext cx="7543800" cy="1905000"/>
            <a:chOff x="528" y="864"/>
            <a:chExt cx="4752" cy="1200"/>
          </a:xfrm>
        </p:grpSpPr>
        <p:sp>
          <p:nvSpPr>
            <p:cNvPr id="5134" name="Rectangle 1026"/>
            <p:cNvSpPr>
              <a:spLocks noChangeArrowheads="1"/>
            </p:cNvSpPr>
            <p:nvPr/>
          </p:nvSpPr>
          <p:spPr bwMode="auto">
            <a:xfrm>
              <a:off x="1392" y="864"/>
              <a:ext cx="3888" cy="1200"/>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For reversible reactions, especially, consider conducting them in a separation device capable of removing the products, and hence, driving the reactions to the right.  Such reaction-separation operations lead to very different distributions of chemicals.</a:t>
              </a:r>
              <a:endParaRPr lang="en-US" altLang="he-IL" sz="2000" b="0" u="sng">
                <a:solidFill>
                  <a:schemeClr val="tx1"/>
                </a:solidFill>
                <a:cs typeface="Miriam" pitchFamily="2" charset="-79"/>
              </a:endParaRPr>
            </a:p>
            <a:p>
              <a:pPr marL="342900" indent="-342900" algn="just">
                <a:spcBef>
                  <a:spcPct val="20000"/>
                </a:spcBef>
                <a:buFont typeface="Wingdings" pitchFamily="2" charset="2"/>
                <a:buChar char="¥"/>
              </a:pPr>
              <a:endParaRPr lang="en-US" altLang="he-IL" sz="2800" b="0" u="sng">
                <a:solidFill>
                  <a:schemeClr val="tx1"/>
                </a:solidFill>
                <a:cs typeface="Miriam" pitchFamily="2" charset="-79"/>
              </a:endParaRPr>
            </a:p>
            <a:p>
              <a:pPr marL="342900" indent="-342900" algn="just">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5135" name="Text Box 1027"/>
            <p:cNvSpPr txBox="1">
              <a:spLocks noChangeArrowheads="1"/>
            </p:cNvSpPr>
            <p:nvPr/>
          </p:nvSpPr>
          <p:spPr bwMode="auto">
            <a:xfrm>
              <a:off x="528" y="864"/>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8:</a:t>
              </a:r>
              <a:endParaRPr lang="en-US" altLang="he-IL" b="0"/>
            </a:p>
          </p:txBody>
        </p:sp>
      </p:grpSp>
      <p:sp>
        <p:nvSpPr>
          <p:cNvPr id="5126" name="Rectangle 1028"/>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400" b="1" smtClean="0">
              <a:solidFill>
                <a:schemeClr val="accent2"/>
              </a:solidFill>
              <a:cs typeface="David" pitchFamily="2" charset="-79"/>
            </a:endParaRPr>
          </a:p>
        </p:txBody>
      </p:sp>
      <p:sp>
        <p:nvSpPr>
          <p:cNvPr id="5127" name="AutoShape 1029"/>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042"/>
          <p:cNvGrpSpPr>
            <a:grpSpLocks/>
          </p:cNvGrpSpPr>
          <p:nvPr/>
        </p:nvGrpSpPr>
        <p:grpSpPr bwMode="auto">
          <a:xfrm>
            <a:off x="914400" y="3336925"/>
            <a:ext cx="7467600" cy="2362200"/>
            <a:chOff x="576" y="2102"/>
            <a:chExt cx="4416" cy="1488"/>
          </a:xfrm>
        </p:grpSpPr>
        <p:grpSp>
          <p:nvGrpSpPr>
            <p:cNvPr id="5129" name="Group 1035"/>
            <p:cNvGrpSpPr>
              <a:grpSpLocks/>
            </p:cNvGrpSpPr>
            <p:nvPr/>
          </p:nvGrpSpPr>
          <p:grpSpPr bwMode="auto">
            <a:xfrm>
              <a:off x="576" y="2102"/>
              <a:ext cx="4368" cy="442"/>
              <a:chOff x="528" y="2064"/>
              <a:chExt cx="4368" cy="442"/>
            </a:xfrm>
          </p:grpSpPr>
          <p:sp>
            <p:nvSpPr>
              <p:cNvPr id="5132" name="Text Box 1032"/>
              <p:cNvSpPr txBox="1">
                <a:spLocks noChangeArrowheads="1"/>
              </p:cNvSpPr>
              <p:nvPr/>
            </p:nvSpPr>
            <p:spPr bwMode="auto">
              <a:xfrm>
                <a:off x="528" y="2064"/>
                <a:ext cx="864" cy="250"/>
              </a:xfrm>
              <a:prstGeom prst="rect">
                <a:avLst/>
              </a:prstGeom>
              <a:noFill/>
              <a:ln w="9525">
                <a:noFill/>
                <a:miter lim="800000"/>
                <a:headEnd/>
                <a:tailEnd/>
              </a:ln>
            </p:spPr>
            <p:txBody>
              <a:bodyPr>
                <a:spAutoFit/>
              </a:bodyPr>
              <a:lstStyle/>
              <a:p>
                <a:r>
                  <a:rPr lang="en-US" altLang="he-IL" sz="2000">
                    <a:solidFill>
                      <a:schemeClr val="accent2"/>
                    </a:solidFill>
                  </a:rPr>
                  <a:t>Example:</a:t>
                </a:r>
                <a:endParaRPr lang="en-US" altLang="he-IL" b="0"/>
              </a:p>
            </p:txBody>
          </p:sp>
          <p:sp>
            <p:nvSpPr>
              <p:cNvPr id="5133" name="Text Box 1034"/>
              <p:cNvSpPr txBox="1">
                <a:spLocks noChangeArrowheads="1"/>
              </p:cNvSpPr>
              <p:nvPr/>
            </p:nvSpPr>
            <p:spPr bwMode="auto">
              <a:xfrm>
                <a:off x="1344" y="2064"/>
                <a:ext cx="3552" cy="442"/>
              </a:xfrm>
              <a:prstGeom prst="rect">
                <a:avLst/>
              </a:prstGeom>
              <a:noFill/>
              <a:ln w="9525">
                <a:noFill/>
                <a:miter lim="800000"/>
                <a:headEnd/>
                <a:tailEnd/>
              </a:ln>
            </p:spPr>
            <p:txBody>
              <a:bodyPr>
                <a:spAutoFit/>
              </a:bodyPr>
              <a:lstStyle/>
              <a:p>
                <a:r>
                  <a:rPr lang="en-US" altLang="he-IL" sz="2000" b="0"/>
                  <a:t>Manufacture of Methyl-acetate using reactive  distillation.</a:t>
                </a:r>
                <a:endParaRPr lang="en-US" altLang="he-IL" b="0"/>
              </a:p>
            </p:txBody>
          </p:sp>
        </p:grpSp>
        <p:sp>
          <p:nvSpPr>
            <p:cNvPr id="5130" name="Text Box 1038"/>
            <p:cNvSpPr txBox="1">
              <a:spLocks noChangeArrowheads="1"/>
            </p:cNvSpPr>
            <p:nvPr/>
          </p:nvSpPr>
          <p:spPr bwMode="auto">
            <a:xfrm>
              <a:off x="1392" y="2534"/>
              <a:ext cx="3600" cy="1056"/>
            </a:xfrm>
            <a:prstGeom prst="rect">
              <a:avLst/>
            </a:prstGeom>
            <a:noFill/>
            <a:ln w="9525">
              <a:noFill/>
              <a:miter lim="800000"/>
              <a:headEnd/>
              <a:tailEnd/>
            </a:ln>
          </p:spPr>
          <p:txBody>
            <a:bodyPr>
              <a:spAutoFit/>
            </a:bodyPr>
            <a:lstStyle/>
            <a:p>
              <a:r>
                <a:rPr lang="en-US" altLang="he-IL" sz="2000" b="0"/>
                <a:t>Conventionally, this would call for reaction:</a:t>
              </a:r>
            </a:p>
            <a:p>
              <a:endParaRPr lang="en-US" altLang="he-IL" sz="2000" b="0"/>
            </a:p>
            <a:p>
              <a:r>
                <a:rPr lang="en-US" altLang="he-IL" sz="2000" b="0"/>
                <a:t>followed by separation of products using a sequence of separation towers.</a:t>
              </a:r>
              <a:endParaRPr lang="en-US" altLang="he-IL" b="0"/>
            </a:p>
          </p:txBody>
        </p:sp>
        <p:sp>
          <p:nvSpPr>
            <p:cNvPr id="5131" name="Text Box 1039"/>
            <p:cNvSpPr txBox="1">
              <a:spLocks noChangeArrowheads="1"/>
            </p:cNvSpPr>
            <p:nvPr/>
          </p:nvSpPr>
          <p:spPr bwMode="auto">
            <a:xfrm>
              <a:off x="1728" y="2832"/>
              <a:ext cx="2733" cy="252"/>
            </a:xfrm>
            <a:prstGeom prst="rect">
              <a:avLst/>
            </a:prstGeom>
            <a:noFill/>
            <a:ln w="9525">
              <a:noFill/>
              <a:miter lim="800000"/>
              <a:headEnd/>
              <a:tailEnd/>
            </a:ln>
          </p:spPr>
          <p:txBody>
            <a:bodyPr wrap="none">
              <a:spAutoFit/>
            </a:bodyPr>
            <a:lstStyle/>
            <a:p>
              <a:r>
                <a:rPr lang="en-US" altLang="he-IL" sz="2000" b="0">
                  <a:solidFill>
                    <a:schemeClr val="tx1"/>
                  </a:solidFill>
                  <a:cs typeface="Miriam" pitchFamily="2" charset="-79"/>
                </a:rPr>
                <a:t>MeOH + HOAc           MeOAc + H</a:t>
              </a:r>
              <a:r>
                <a:rPr lang="en-US" altLang="he-IL" sz="2000" b="0" baseline="-25000">
                  <a:solidFill>
                    <a:schemeClr val="tx1"/>
                  </a:solidFill>
                  <a:cs typeface="Miriam" pitchFamily="2" charset="-79"/>
                </a:rPr>
                <a:t>2</a:t>
              </a:r>
              <a:r>
                <a:rPr lang="en-US" altLang="he-IL" sz="2000" b="0">
                  <a:solidFill>
                    <a:schemeClr val="tx1"/>
                  </a:solidFill>
                  <a:cs typeface="Miriam" pitchFamily="2" charset="-79"/>
                </a:rPr>
                <a:t>O,</a:t>
              </a:r>
              <a:endParaRPr lang="en-US" altLang="en-US" sz="2400" b="0">
                <a:solidFill>
                  <a:schemeClr val="tx1"/>
                </a:solidFill>
                <a:latin typeface="Times New Roman" pitchFamily="18" charset="0"/>
                <a:cs typeface="Miriam" pitchFamily="2" charset="-79"/>
              </a:endParaRPr>
            </a:p>
          </p:txBody>
        </p:sp>
        <p:graphicFrame>
          <p:nvGraphicFramePr>
            <p:cNvPr id="5122" name="Object 1040"/>
            <p:cNvGraphicFramePr>
              <a:graphicFrameLocks noChangeAspect="1"/>
            </p:cNvGraphicFramePr>
            <p:nvPr/>
          </p:nvGraphicFramePr>
          <p:xfrm>
            <a:off x="3025" y="2784"/>
            <a:ext cx="191" cy="376"/>
          </p:xfrm>
          <a:graphic>
            <a:graphicData uri="http://schemas.openxmlformats.org/presentationml/2006/ole">
              <p:oleObj spid="_x0000_s5122" name="Equation" r:id="rId3" imgW="304560" imgH="59688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r>
              <a:rPr lang="he-IL" smtClean="0"/>
              <a:t>Heuristics </a:t>
            </a:r>
            <a:endParaRPr lang="en-US" altLang="en-US" smtClean="0"/>
          </a:p>
        </p:txBody>
      </p:sp>
      <p:sp>
        <p:nvSpPr>
          <p:cNvPr id="6148" name="Slide Number Placeholder 5"/>
          <p:cNvSpPr>
            <a:spLocks noGrp="1"/>
          </p:cNvSpPr>
          <p:nvPr>
            <p:ph type="sldNum" sz="quarter" idx="12"/>
          </p:nvPr>
        </p:nvSpPr>
        <p:spPr>
          <a:noFill/>
        </p:spPr>
        <p:txBody>
          <a:bodyPr/>
          <a:lstStyle/>
          <a:p>
            <a:fld id="{0E808228-668D-470F-BC3D-14FCF7ECCC71}" type="slidenum">
              <a:rPr lang="ar-SA" altLang="en-US" smtClean="0"/>
              <a:pPr/>
              <a:t>16</a:t>
            </a:fld>
            <a:endParaRPr lang="en-US" altLang="en-US" smtClean="0">
              <a:cs typeface="Times New Roman (Hebrew)" charset="-79"/>
            </a:endParaRPr>
          </a:p>
        </p:txBody>
      </p:sp>
      <p:sp>
        <p:nvSpPr>
          <p:cNvPr id="6149" name="Rectangle 5"/>
          <p:cNvSpPr>
            <a:spLocks noGrp="1" noChangeArrowheads="1"/>
          </p:cNvSpPr>
          <p:nvPr>
            <p:ph type="title"/>
          </p:nvPr>
        </p:nvSpPr>
        <p:spPr>
          <a:xfrm>
            <a:off x="685800" y="609600"/>
            <a:ext cx="7772400" cy="609600"/>
          </a:xfrm>
          <a:noFill/>
        </p:spPr>
        <p:txBody>
          <a:bodyPr/>
          <a:lstStyle/>
          <a:p>
            <a:r>
              <a:rPr lang="en-US" altLang="he-IL" sz="2000" b="1" smtClean="0">
                <a:solidFill>
                  <a:schemeClr val="accent2"/>
                </a:solidFill>
                <a:cs typeface="David" pitchFamily="2" charset="-79"/>
              </a:rPr>
              <a:t>MeOAc Manufacture using Reactive Distillation</a:t>
            </a:r>
            <a:endParaRPr lang="en-US" altLang="en-US" sz="2400" b="1" smtClean="0">
              <a:solidFill>
                <a:schemeClr val="accent2"/>
              </a:solidFill>
              <a:cs typeface="David" pitchFamily="2" charset="-79"/>
            </a:endParaRPr>
          </a:p>
        </p:txBody>
      </p:sp>
      <p:sp>
        <p:nvSpPr>
          <p:cNvPr id="6150" name="AutoShape 6"/>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6151" name="Line 51"/>
          <p:cNvSpPr>
            <a:spLocks noChangeShapeType="1"/>
          </p:cNvSpPr>
          <p:nvPr/>
        </p:nvSpPr>
        <p:spPr bwMode="auto">
          <a:xfrm>
            <a:off x="4230688" y="2125663"/>
            <a:ext cx="1587" cy="2347912"/>
          </a:xfrm>
          <a:prstGeom prst="line">
            <a:avLst/>
          </a:prstGeom>
          <a:noFill/>
          <a:ln w="12700">
            <a:solidFill>
              <a:srgbClr val="000000"/>
            </a:solidFill>
            <a:round/>
            <a:headEnd type="none" w="sm" len="sm"/>
            <a:tailEnd type="none" w="sm" len="sm"/>
          </a:ln>
        </p:spPr>
        <p:txBody>
          <a:bodyPr/>
          <a:lstStyle/>
          <a:p>
            <a:endParaRPr lang="en-US"/>
          </a:p>
        </p:txBody>
      </p:sp>
      <p:sp>
        <p:nvSpPr>
          <p:cNvPr id="6152" name="Line 52"/>
          <p:cNvSpPr>
            <a:spLocks noChangeShapeType="1"/>
          </p:cNvSpPr>
          <p:nvPr/>
        </p:nvSpPr>
        <p:spPr bwMode="auto">
          <a:xfrm>
            <a:off x="4230688" y="2235200"/>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53" name="Arc 53"/>
          <p:cNvSpPr>
            <a:spLocks/>
          </p:cNvSpPr>
          <p:nvPr/>
        </p:nvSpPr>
        <p:spPr bwMode="auto">
          <a:xfrm>
            <a:off x="4613275" y="2016125"/>
            <a:ext cx="382588" cy="109538"/>
          </a:xfrm>
          <a:custGeom>
            <a:avLst/>
            <a:gdLst>
              <a:gd name="T0" fmla="*/ 0 w 21600"/>
              <a:gd name="T1" fmla="*/ 0 h 21600"/>
              <a:gd name="T2" fmla="*/ 2147483647 w 21600"/>
              <a:gd name="T3" fmla="*/ 367383341 h 21600"/>
              <a:gd name="T4" fmla="*/ 0 w 21600"/>
              <a:gd name="T5" fmla="*/ 367383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p:spPr>
        <p:txBody>
          <a:bodyPr/>
          <a:lstStyle/>
          <a:p>
            <a:endParaRPr lang="en-US"/>
          </a:p>
        </p:txBody>
      </p:sp>
      <p:sp>
        <p:nvSpPr>
          <p:cNvPr id="6154" name="Arc 54"/>
          <p:cNvSpPr>
            <a:spLocks/>
          </p:cNvSpPr>
          <p:nvPr/>
        </p:nvSpPr>
        <p:spPr bwMode="auto">
          <a:xfrm flipH="1">
            <a:off x="4230688" y="2016125"/>
            <a:ext cx="382587" cy="109538"/>
          </a:xfrm>
          <a:custGeom>
            <a:avLst/>
            <a:gdLst>
              <a:gd name="T0" fmla="*/ 0 w 21600"/>
              <a:gd name="T1" fmla="*/ 0 h 21600"/>
              <a:gd name="T2" fmla="*/ 2147483647 w 21600"/>
              <a:gd name="T3" fmla="*/ 367383341 h 21600"/>
              <a:gd name="T4" fmla="*/ 0 w 21600"/>
              <a:gd name="T5" fmla="*/ 367383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p:spPr>
        <p:txBody>
          <a:bodyPr/>
          <a:lstStyle/>
          <a:p>
            <a:endParaRPr lang="en-US"/>
          </a:p>
        </p:txBody>
      </p:sp>
      <p:sp>
        <p:nvSpPr>
          <p:cNvPr id="6155" name="Line 55"/>
          <p:cNvSpPr>
            <a:spLocks noChangeShapeType="1"/>
          </p:cNvSpPr>
          <p:nvPr/>
        </p:nvSpPr>
        <p:spPr bwMode="auto">
          <a:xfrm>
            <a:off x="4230688" y="2398713"/>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56" name="Line 56"/>
          <p:cNvSpPr>
            <a:spLocks noChangeShapeType="1"/>
          </p:cNvSpPr>
          <p:nvPr/>
        </p:nvSpPr>
        <p:spPr bwMode="auto">
          <a:xfrm>
            <a:off x="4230688" y="2562225"/>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57" name="Line 57"/>
          <p:cNvSpPr>
            <a:spLocks noChangeShapeType="1"/>
          </p:cNvSpPr>
          <p:nvPr/>
        </p:nvSpPr>
        <p:spPr bwMode="auto">
          <a:xfrm>
            <a:off x="4230688" y="2725738"/>
            <a:ext cx="765175" cy="1587"/>
          </a:xfrm>
          <a:prstGeom prst="line">
            <a:avLst/>
          </a:prstGeom>
          <a:noFill/>
          <a:ln w="12700">
            <a:solidFill>
              <a:srgbClr val="000000"/>
            </a:solidFill>
            <a:round/>
            <a:headEnd type="none" w="sm" len="sm"/>
            <a:tailEnd type="none" w="sm" len="sm"/>
          </a:ln>
        </p:spPr>
        <p:txBody>
          <a:bodyPr/>
          <a:lstStyle/>
          <a:p>
            <a:endParaRPr lang="en-US"/>
          </a:p>
        </p:txBody>
      </p:sp>
      <p:sp>
        <p:nvSpPr>
          <p:cNvPr id="6158" name="Line 58"/>
          <p:cNvSpPr>
            <a:spLocks noChangeShapeType="1"/>
          </p:cNvSpPr>
          <p:nvPr/>
        </p:nvSpPr>
        <p:spPr bwMode="auto">
          <a:xfrm>
            <a:off x="4230688" y="2889250"/>
            <a:ext cx="765175" cy="1588"/>
          </a:xfrm>
          <a:prstGeom prst="line">
            <a:avLst/>
          </a:prstGeom>
          <a:noFill/>
          <a:ln w="25400">
            <a:solidFill>
              <a:srgbClr val="000000"/>
            </a:solidFill>
            <a:round/>
            <a:headEnd type="none" w="sm" len="sm"/>
            <a:tailEnd type="none" w="sm" len="sm"/>
          </a:ln>
        </p:spPr>
        <p:txBody>
          <a:bodyPr/>
          <a:lstStyle/>
          <a:p>
            <a:endParaRPr lang="en-US"/>
          </a:p>
        </p:txBody>
      </p:sp>
      <p:sp>
        <p:nvSpPr>
          <p:cNvPr id="6159" name="Line 59"/>
          <p:cNvSpPr>
            <a:spLocks noChangeShapeType="1"/>
          </p:cNvSpPr>
          <p:nvPr/>
        </p:nvSpPr>
        <p:spPr bwMode="auto">
          <a:xfrm>
            <a:off x="4230688" y="3054350"/>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60" name="Line 60"/>
          <p:cNvSpPr>
            <a:spLocks noChangeShapeType="1"/>
          </p:cNvSpPr>
          <p:nvPr/>
        </p:nvSpPr>
        <p:spPr bwMode="auto">
          <a:xfrm>
            <a:off x="4230688" y="3217863"/>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61" name="Line 61"/>
          <p:cNvSpPr>
            <a:spLocks noChangeShapeType="1"/>
          </p:cNvSpPr>
          <p:nvPr/>
        </p:nvSpPr>
        <p:spPr bwMode="auto">
          <a:xfrm>
            <a:off x="4230688" y="3381375"/>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62" name="Line 62"/>
          <p:cNvSpPr>
            <a:spLocks noChangeShapeType="1"/>
          </p:cNvSpPr>
          <p:nvPr/>
        </p:nvSpPr>
        <p:spPr bwMode="auto">
          <a:xfrm>
            <a:off x="4230688" y="3544888"/>
            <a:ext cx="765175" cy="1587"/>
          </a:xfrm>
          <a:prstGeom prst="line">
            <a:avLst/>
          </a:prstGeom>
          <a:noFill/>
          <a:ln w="12700">
            <a:solidFill>
              <a:srgbClr val="000000"/>
            </a:solidFill>
            <a:round/>
            <a:headEnd type="none" w="sm" len="sm"/>
            <a:tailEnd type="none" w="sm" len="sm"/>
          </a:ln>
        </p:spPr>
        <p:txBody>
          <a:bodyPr/>
          <a:lstStyle/>
          <a:p>
            <a:endParaRPr lang="en-US"/>
          </a:p>
        </p:txBody>
      </p:sp>
      <p:sp>
        <p:nvSpPr>
          <p:cNvPr id="6163" name="Line 63"/>
          <p:cNvSpPr>
            <a:spLocks noChangeShapeType="1"/>
          </p:cNvSpPr>
          <p:nvPr/>
        </p:nvSpPr>
        <p:spPr bwMode="auto">
          <a:xfrm>
            <a:off x="4230688" y="3708400"/>
            <a:ext cx="765175" cy="1588"/>
          </a:xfrm>
          <a:prstGeom prst="line">
            <a:avLst/>
          </a:prstGeom>
          <a:noFill/>
          <a:ln w="25400">
            <a:solidFill>
              <a:srgbClr val="000000"/>
            </a:solidFill>
            <a:round/>
            <a:headEnd type="none" w="sm" len="sm"/>
            <a:tailEnd type="none" w="sm" len="sm"/>
          </a:ln>
        </p:spPr>
        <p:txBody>
          <a:bodyPr/>
          <a:lstStyle/>
          <a:p>
            <a:endParaRPr lang="en-US"/>
          </a:p>
        </p:txBody>
      </p:sp>
      <p:sp>
        <p:nvSpPr>
          <p:cNvPr id="6164" name="Line 64"/>
          <p:cNvSpPr>
            <a:spLocks noChangeShapeType="1"/>
          </p:cNvSpPr>
          <p:nvPr/>
        </p:nvSpPr>
        <p:spPr bwMode="auto">
          <a:xfrm>
            <a:off x="4230688" y="3873500"/>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65" name="Line 65"/>
          <p:cNvSpPr>
            <a:spLocks noChangeShapeType="1"/>
          </p:cNvSpPr>
          <p:nvPr/>
        </p:nvSpPr>
        <p:spPr bwMode="auto">
          <a:xfrm>
            <a:off x="4230688" y="4037013"/>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66" name="Line 66"/>
          <p:cNvSpPr>
            <a:spLocks noChangeShapeType="1"/>
          </p:cNvSpPr>
          <p:nvPr/>
        </p:nvSpPr>
        <p:spPr bwMode="auto">
          <a:xfrm>
            <a:off x="4230688" y="4200525"/>
            <a:ext cx="765175" cy="0"/>
          </a:xfrm>
          <a:prstGeom prst="line">
            <a:avLst/>
          </a:prstGeom>
          <a:noFill/>
          <a:ln w="12700">
            <a:solidFill>
              <a:srgbClr val="000000"/>
            </a:solidFill>
            <a:round/>
            <a:headEnd type="none" w="sm" len="sm"/>
            <a:tailEnd type="none" w="sm" len="sm"/>
          </a:ln>
        </p:spPr>
        <p:txBody>
          <a:bodyPr/>
          <a:lstStyle/>
          <a:p>
            <a:endParaRPr lang="en-US"/>
          </a:p>
        </p:txBody>
      </p:sp>
      <p:sp>
        <p:nvSpPr>
          <p:cNvPr id="6167" name="Line 67"/>
          <p:cNvSpPr>
            <a:spLocks noChangeShapeType="1"/>
          </p:cNvSpPr>
          <p:nvPr/>
        </p:nvSpPr>
        <p:spPr bwMode="auto">
          <a:xfrm>
            <a:off x="4230688" y="4364038"/>
            <a:ext cx="765175" cy="1587"/>
          </a:xfrm>
          <a:prstGeom prst="line">
            <a:avLst/>
          </a:prstGeom>
          <a:noFill/>
          <a:ln w="12700">
            <a:solidFill>
              <a:srgbClr val="000000"/>
            </a:solidFill>
            <a:round/>
            <a:headEnd type="none" w="sm" len="sm"/>
            <a:tailEnd type="none" w="sm" len="sm"/>
          </a:ln>
        </p:spPr>
        <p:txBody>
          <a:bodyPr/>
          <a:lstStyle/>
          <a:p>
            <a:endParaRPr lang="en-US"/>
          </a:p>
        </p:txBody>
      </p:sp>
      <p:sp>
        <p:nvSpPr>
          <p:cNvPr id="6168" name="Arc 68"/>
          <p:cNvSpPr>
            <a:spLocks/>
          </p:cNvSpPr>
          <p:nvPr/>
        </p:nvSpPr>
        <p:spPr bwMode="auto">
          <a:xfrm flipV="1">
            <a:off x="4613275" y="4473575"/>
            <a:ext cx="382588" cy="109538"/>
          </a:xfrm>
          <a:custGeom>
            <a:avLst/>
            <a:gdLst>
              <a:gd name="T0" fmla="*/ 0 w 21600"/>
              <a:gd name="T1" fmla="*/ 0 h 21600"/>
              <a:gd name="T2" fmla="*/ 2147483647 w 21600"/>
              <a:gd name="T3" fmla="*/ 367383341 h 21600"/>
              <a:gd name="T4" fmla="*/ 0 w 21600"/>
              <a:gd name="T5" fmla="*/ 367383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p:spPr>
        <p:txBody>
          <a:bodyPr/>
          <a:lstStyle/>
          <a:p>
            <a:endParaRPr lang="en-US"/>
          </a:p>
        </p:txBody>
      </p:sp>
      <p:sp>
        <p:nvSpPr>
          <p:cNvPr id="6169" name="Arc 69"/>
          <p:cNvSpPr>
            <a:spLocks/>
          </p:cNvSpPr>
          <p:nvPr/>
        </p:nvSpPr>
        <p:spPr bwMode="auto">
          <a:xfrm flipH="1" flipV="1">
            <a:off x="4230688" y="4473575"/>
            <a:ext cx="382587" cy="109538"/>
          </a:xfrm>
          <a:custGeom>
            <a:avLst/>
            <a:gdLst>
              <a:gd name="T0" fmla="*/ 0 w 21600"/>
              <a:gd name="T1" fmla="*/ 0 h 21600"/>
              <a:gd name="T2" fmla="*/ 2147483647 w 21600"/>
              <a:gd name="T3" fmla="*/ 367383341 h 21600"/>
              <a:gd name="T4" fmla="*/ 0 w 21600"/>
              <a:gd name="T5" fmla="*/ 367383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p:spPr>
        <p:txBody>
          <a:bodyPr/>
          <a:lstStyle/>
          <a:p>
            <a:endParaRPr lang="en-US"/>
          </a:p>
        </p:txBody>
      </p:sp>
      <p:sp>
        <p:nvSpPr>
          <p:cNvPr id="6170" name="Line 70"/>
          <p:cNvSpPr>
            <a:spLocks noChangeShapeType="1"/>
          </p:cNvSpPr>
          <p:nvPr/>
        </p:nvSpPr>
        <p:spPr bwMode="auto">
          <a:xfrm flipV="1">
            <a:off x="4995863" y="2125663"/>
            <a:ext cx="0" cy="2347912"/>
          </a:xfrm>
          <a:prstGeom prst="line">
            <a:avLst/>
          </a:prstGeom>
          <a:noFill/>
          <a:ln w="12700">
            <a:solidFill>
              <a:srgbClr val="000000"/>
            </a:solidFill>
            <a:round/>
            <a:headEnd type="none" w="sm" len="sm"/>
            <a:tailEnd type="none" w="sm" len="sm"/>
          </a:ln>
        </p:spPr>
        <p:txBody>
          <a:bodyPr/>
          <a:lstStyle/>
          <a:p>
            <a:endParaRPr lang="en-US"/>
          </a:p>
        </p:txBody>
      </p:sp>
      <p:sp>
        <p:nvSpPr>
          <p:cNvPr id="6171" name="Line 71"/>
          <p:cNvSpPr>
            <a:spLocks noChangeShapeType="1"/>
          </p:cNvSpPr>
          <p:nvPr/>
        </p:nvSpPr>
        <p:spPr bwMode="auto">
          <a:xfrm flipH="1" flipV="1">
            <a:off x="4610100" y="1771650"/>
            <a:ext cx="3175" cy="244475"/>
          </a:xfrm>
          <a:prstGeom prst="line">
            <a:avLst/>
          </a:prstGeom>
          <a:noFill/>
          <a:ln w="12700">
            <a:solidFill>
              <a:srgbClr val="000000"/>
            </a:solidFill>
            <a:round/>
            <a:headEnd type="none" w="sm" len="sm"/>
            <a:tailEnd type="none" w="sm" len="sm"/>
          </a:ln>
        </p:spPr>
        <p:txBody>
          <a:bodyPr/>
          <a:lstStyle/>
          <a:p>
            <a:endParaRPr lang="en-US"/>
          </a:p>
        </p:txBody>
      </p:sp>
      <p:sp>
        <p:nvSpPr>
          <p:cNvPr id="6172" name="Line 72"/>
          <p:cNvSpPr>
            <a:spLocks noChangeShapeType="1"/>
          </p:cNvSpPr>
          <p:nvPr/>
        </p:nvSpPr>
        <p:spPr bwMode="auto">
          <a:xfrm>
            <a:off x="4613275" y="1774825"/>
            <a:ext cx="765175" cy="0"/>
          </a:xfrm>
          <a:prstGeom prst="line">
            <a:avLst/>
          </a:prstGeom>
          <a:noFill/>
          <a:ln w="9525">
            <a:solidFill>
              <a:srgbClr val="000000"/>
            </a:solidFill>
            <a:round/>
            <a:headEnd type="none" w="sm" len="sm"/>
            <a:tailEnd type="triangle" w="sm" len="sm"/>
          </a:ln>
        </p:spPr>
        <p:txBody>
          <a:bodyPr/>
          <a:lstStyle/>
          <a:p>
            <a:endParaRPr lang="en-US"/>
          </a:p>
        </p:txBody>
      </p:sp>
      <p:sp>
        <p:nvSpPr>
          <p:cNvPr id="6173" name="Line 73"/>
          <p:cNvSpPr>
            <a:spLocks noChangeShapeType="1"/>
          </p:cNvSpPr>
          <p:nvPr/>
        </p:nvSpPr>
        <p:spPr bwMode="auto">
          <a:xfrm>
            <a:off x="4230688" y="2889250"/>
            <a:ext cx="1587" cy="820738"/>
          </a:xfrm>
          <a:prstGeom prst="line">
            <a:avLst/>
          </a:prstGeom>
          <a:noFill/>
          <a:ln w="25400">
            <a:solidFill>
              <a:srgbClr val="000000"/>
            </a:solidFill>
            <a:round/>
            <a:headEnd type="none" w="sm" len="sm"/>
            <a:tailEnd type="none" w="sm" len="sm"/>
          </a:ln>
        </p:spPr>
        <p:txBody>
          <a:bodyPr/>
          <a:lstStyle/>
          <a:p>
            <a:endParaRPr lang="en-US"/>
          </a:p>
        </p:txBody>
      </p:sp>
      <p:sp>
        <p:nvSpPr>
          <p:cNvPr id="6174" name="Line 74"/>
          <p:cNvSpPr>
            <a:spLocks noChangeShapeType="1"/>
          </p:cNvSpPr>
          <p:nvPr/>
        </p:nvSpPr>
        <p:spPr bwMode="auto">
          <a:xfrm>
            <a:off x="4995863" y="2889250"/>
            <a:ext cx="0" cy="820738"/>
          </a:xfrm>
          <a:prstGeom prst="line">
            <a:avLst/>
          </a:prstGeom>
          <a:noFill/>
          <a:ln w="25400">
            <a:solidFill>
              <a:srgbClr val="000000"/>
            </a:solidFill>
            <a:round/>
            <a:headEnd type="none" w="sm" len="sm"/>
            <a:tailEnd type="none" w="sm" len="sm"/>
          </a:ln>
        </p:spPr>
        <p:txBody>
          <a:bodyPr/>
          <a:lstStyle/>
          <a:p>
            <a:endParaRPr lang="en-US"/>
          </a:p>
        </p:txBody>
      </p:sp>
      <p:sp>
        <p:nvSpPr>
          <p:cNvPr id="6175" name="Line 75"/>
          <p:cNvSpPr>
            <a:spLocks noChangeShapeType="1"/>
          </p:cNvSpPr>
          <p:nvPr/>
        </p:nvSpPr>
        <p:spPr bwMode="auto">
          <a:xfrm flipH="1">
            <a:off x="4610100" y="4583113"/>
            <a:ext cx="3175" cy="284162"/>
          </a:xfrm>
          <a:prstGeom prst="line">
            <a:avLst/>
          </a:prstGeom>
          <a:noFill/>
          <a:ln w="12700">
            <a:solidFill>
              <a:srgbClr val="000000"/>
            </a:solidFill>
            <a:round/>
            <a:headEnd type="none" w="sm" len="sm"/>
            <a:tailEnd type="none" w="sm" len="sm"/>
          </a:ln>
        </p:spPr>
        <p:txBody>
          <a:bodyPr/>
          <a:lstStyle/>
          <a:p>
            <a:endParaRPr lang="en-US"/>
          </a:p>
        </p:txBody>
      </p:sp>
      <p:sp>
        <p:nvSpPr>
          <p:cNvPr id="6176" name="Line 76"/>
          <p:cNvSpPr>
            <a:spLocks noChangeShapeType="1"/>
          </p:cNvSpPr>
          <p:nvPr/>
        </p:nvSpPr>
        <p:spPr bwMode="auto">
          <a:xfrm>
            <a:off x="4622800" y="4860925"/>
            <a:ext cx="765175" cy="0"/>
          </a:xfrm>
          <a:prstGeom prst="line">
            <a:avLst/>
          </a:prstGeom>
          <a:noFill/>
          <a:ln w="9525">
            <a:solidFill>
              <a:srgbClr val="000000"/>
            </a:solidFill>
            <a:round/>
            <a:headEnd type="none" w="sm" len="sm"/>
            <a:tailEnd type="triangle" w="sm" len="sm"/>
          </a:ln>
        </p:spPr>
        <p:txBody>
          <a:bodyPr/>
          <a:lstStyle/>
          <a:p>
            <a:endParaRPr lang="en-US"/>
          </a:p>
        </p:txBody>
      </p:sp>
      <p:sp>
        <p:nvSpPr>
          <p:cNvPr id="6177" name="Line 77"/>
          <p:cNvSpPr>
            <a:spLocks noChangeShapeType="1"/>
          </p:cNvSpPr>
          <p:nvPr/>
        </p:nvSpPr>
        <p:spPr bwMode="auto">
          <a:xfrm flipV="1">
            <a:off x="3733800" y="2800350"/>
            <a:ext cx="498475" cy="19050"/>
          </a:xfrm>
          <a:prstGeom prst="line">
            <a:avLst/>
          </a:prstGeom>
          <a:noFill/>
          <a:ln w="9525">
            <a:solidFill>
              <a:srgbClr val="000000"/>
            </a:solidFill>
            <a:round/>
            <a:headEnd type="none" w="sm" len="sm"/>
            <a:tailEnd type="triangle" w="sm" len="sm"/>
          </a:ln>
        </p:spPr>
        <p:txBody>
          <a:bodyPr/>
          <a:lstStyle/>
          <a:p>
            <a:endParaRPr lang="en-US"/>
          </a:p>
        </p:txBody>
      </p:sp>
      <p:sp>
        <p:nvSpPr>
          <p:cNvPr id="6178" name="Line 78"/>
          <p:cNvSpPr>
            <a:spLocks noChangeShapeType="1"/>
          </p:cNvSpPr>
          <p:nvPr/>
        </p:nvSpPr>
        <p:spPr bwMode="auto">
          <a:xfrm>
            <a:off x="3740150" y="3792538"/>
            <a:ext cx="492125" cy="0"/>
          </a:xfrm>
          <a:prstGeom prst="line">
            <a:avLst/>
          </a:prstGeom>
          <a:noFill/>
          <a:ln w="9525">
            <a:solidFill>
              <a:srgbClr val="000000"/>
            </a:solidFill>
            <a:round/>
            <a:headEnd type="none" w="sm" len="sm"/>
            <a:tailEnd type="triangle" w="sm" len="sm"/>
          </a:ln>
        </p:spPr>
        <p:txBody>
          <a:bodyPr/>
          <a:lstStyle/>
          <a:p>
            <a:endParaRPr lang="en-US"/>
          </a:p>
        </p:txBody>
      </p:sp>
      <p:sp>
        <p:nvSpPr>
          <p:cNvPr id="6179" name="Rectangle 79"/>
          <p:cNvSpPr>
            <a:spLocks noChangeArrowheads="1"/>
          </p:cNvSpPr>
          <p:nvPr/>
        </p:nvSpPr>
        <p:spPr bwMode="auto">
          <a:xfrm>
            <a:off x="5095875" y="2981325"/>
            <a:ext cx="1228725" cy="600075"/>
          </a:xfrm>
          <a:prstGeom prst="rect">
            <a:avLst/>
          </a:prstGeom>
          <a:noFill/>
          <a:ln w="9525">
            <a:solidFill>
              <a:srgbClr val="FFFFFF"/>
            </a:solidFill>
            <a:miter lim="800000"/>
            <a:headEnd/>
            <a:tailEnd/>
          </a:ln>
        </p:spPr>
        <p:txBody>
          <a:bodyPr lIns="12700" tIns="12700" rIns="12700" bIns="12700"/>
          <a:lstStyle/>
          <a:p>
            <a:pPr algn="ctr">
              <a:spcBef>
                <a:spcPct val="0"/>
              </a:spcBef>
              <a:buFontTx/>
              <a:buNone/>
            </a:pPr>
            <a:r>
              <a:rPr lang="en-US" altLang="he-IL" sz="2000" b="0">
                <a:solidFill>
                  <a:schemeClr val="tx1"/>
                </a:solidFill>
                <a:cs typeface="Miriam" pitchFamily="2" charset="-79"/>
              </a:rPr>
              <a:t>Reaction</a:t>
            </a:r>
          </a:p>
          <a:p>
            <a:pPr algn="ctr">
              <a:spcBef>
                <a:spcPct val="0"/>
              </a:spcBef>
              <a:buFontTx/>
              <a:buNone/>
            </a:pPr>
            <a:r>
              <a:rPr lang="en-US" altLang="he-IL" sz="2000" b="0">
                <a:solidFill>
                  <a:schemeClr val="tx1"/>
                </a:solidFill>
                <a:cs typeface="Miriam" pitchFamily="2" charset="-79"/>
              </a:rPr>
              <a:t>zone</a:t>
            </a:r>
            <a:endParaRPr lang="en-US" altLang="he-IL" sz="1000" b="0">
              <a:solidFill>
                <a:schemeClr val="tx1"/>
              </a:solidFill>
              <a:latin typeface="Times New Roman" pitchFamily="18" charset="0"/>
              <a:cs typeface="Miriam" pitchFamily="2" charset="-79"/>
            </a:endParaRPr>
          </a:p>
        </p:txBody>
      </p:sp>
      <p:sp>
        <p:nvSpPr>
          <p:cNvPr id="6180" name="Rectangle 80"/>
          <p:cNvSpPr>
            <a:spLocks noChangeArrowheads="1"/>
          </p:cNvSpPr>
          <p:nvPr/>
        </p:nvSpPr>
        <p:spPr bwMode="auto">
          <a:xfrm>
            <a:off x="5429250" y="1600200"/>
            <a:ext cx="1200150" cy="228600"/>
          </a:xfrm>
          <a:prstGeom prst="rect">
            <a:avLst/>
          </a:prstGeom>
          <a:noFill/>
          <a:ln w="9525">
            <a:solidFill>
              <a:srgbClr val="FFFFFF"/>
            </a:solidFill>
            <a:miter lim="800000"/>
            <a:headEnd/>
            <a:tailEnd/>
          </a:ln>
        </p:spPr>
        <p:txBody>
          <a:bodyPr lIns="12700" tIns="12700" rIns="12700" bIns="12700"/>
          <a:lstStyle/>
          <a:p>
            <a:pPr>
              <a:spcBef>
                <a:spcPct val="0"/>
              </a:spcBef>
              <a:buFontTx/>
              <a:buNone/>
            </a:pPr>
            <a:r>
              <a:rPr lang="en-US" altLang="he-IL" sz="2000" b="0">
                <a:solidFill>
                  <a:schemeClr val="tx1"/>
                </a:solidFill>
                <a:cs typeface="Miriam" pitchFamily="2" charset="-79"/>
              </a:rPr>
              <a:t>MeOAc</a:t>
            </a:r>
          </a:p>
        </p:txBody>
      </p:sp>
      <p:sp>
        <p:nvSpPr>
          <p:cNvPr id="6181" name="Rectangle 81"/>
          <p:cNvSpPr>
            <a:spLocks noChangeArrowheads="1"/>
          </p:cNvSpPr>
          <p:nvPr/>
        </p:nvSpPr>
        <p:spPr bwMode="auto">
          <a:xfrm>
            <a:off x="2895600" y="2590800"/>
            <a:ext cx="838200" cy="304800"/>
          </a:xfrm>
          <a:prstGeom prst="rect">
            <a:avLst/>
          </a:prstGeom>
          <a:noFill/>
          <a:ln w="9525">
            <a:solidFill>
              <a:srgbClr val="FFFFFF"/>
            </a:solidFill>
            <a:miter lim="800000"/>
            <a:headEnd/>
            <a:tailEnd/>
          </a:ln>
        </p:spPr>
        <p:txBody>
          <a:bodyPr lIns="12700" tIns="12700" rIns="12700" bIns="12700"/>
          <a:lstStyle/>
          <a:p>
            <a:pPr>
              <a:spcBef>
                <a:spcPct val="0"/>
              </a:spcBef>
              <a:buFontTx/>
              <a:buNone/>
            </a:pPr>
            <a:r>
              <a:rPr lang="en-US" altLang="he-IL" sz="2000" b="0">
                <a:solidFill>
                  <a:schemeClr val="tx1"/>
                </a:solidFill>
                <a:cs typeface="Miriam" pitchFamily="2" charset="-79"/>
              </a:rPr>
              <a:t>HOAc</a:t>
            </a:r>
          </a:p>
        </p:txBody>
      </p:sp>
      <p:sp>
        <p:nvSpPr>
          <p:cNvPr id="6182" name="Rectangle 82"/>
          <p:cNvSpPr>
            <a:spLocks noChangeArrowheads="1"/>
          </p:cNvSpPr>
          <p:nvPr/>
        </p:nvSpPr>
        <p:spPr bwMode="auto">
          <a:xfrm>
            <a:off x="2895600" y="3638550"/>
            <a:ext cx="1066800" cy="323850"/>
          </a:xfrm>
          <a:prstGeom prst="rect">
            <a:avLst/>
          </a:prstGeom>
          <a:noFill/>
          <a:ln w="9525">
            <a:solidFill>
              <a:srgbClr val="FFFFFF"/>
            </a:solidFill>
            <a:miter lim="800000"/>
            <a:headEnd/>
            <a:tailEnd/>
          </a:ln>
        </p:spPr>
        <p:txBody>
          <a:bodyPr lIns="12700" tIns="12700" rIns="12700" bIns="12700"/>
          <a:lstStyle/>
          <a:p>
            <a:pPr>
              <a:spcBef>
                <a:spcPct val="0"/>
              </a:spcBef>
              <a:buFontTx/>
              <a:buNone/>
            </a:pPr>
            <a:r>
              <a:rPr lang="en-US" altLang="he-IL" sz="2000" b="0">
                <a:solidFill>
                  <a:schemeClr val="tx1"/>
                </a:solidFill>
                <a:cs typeface="Miriam" pitchFamily="2" charset="-79"/>
              </a:rPr>
              <a:t>MeOH</a:t>
            </a:r>
          </a:p>
        </p:txBody>
      </p:sp>
      <p:sp>
        <p:nvSpPr>
          <p:cNvPr id="6183" name="Rectangle 83"/>
          <p:cNvSpPr>
            <a:spLocks noChangeArrowheads="1"/>
          </p:cNvSpPr>
          <p:nvPr/>
        </p:nvSpPr>
        <p:spPr bwMode="auto">
          <a:xfrm>
            <a:off x="5429250" y="4724400"/>
            <a:ext cx="666750" cy="266700"/>
          </a:xfrm>
          <a:prstGeom prst="rect">
            <a:avLst/>
          </a:prstGeom>
          <a:noFill/>
          <a:ln w="9525">
            <a:solidFill>
              <a:srgbClr val="FFFFFF"/>
            </a:solidFill>
            <a:miter lim="800000"/>
            <a:headEnd/>
            <a:tailEnd/>
          </a:ln>
        </p:spPr>
        <p:txBody>
          <a:bodyPr lIns="12700" tIns="12700" rIns="12700" bIns="12700"/>
          <a:lstStyle/>
          <a:p>
            <a:pPr>
              <a:spcBef>
                <a:spcPct val="0"/>
              </a:spcBef>
              <a:buFontTx/>
              <a:buNone/>
            </a:pPr>
            <a:r>
              <a:rPr lang="en-US" altLang="he-IL" sz="2000" b="0">
                <a:solidFill>
                  <a:schemeClr val="tx1"/>
                </a:solidFill>
                <a:cs typeface="Miriam" pitchFamily="2" charset="-79"/>
              </a:rPr>
              <a:t>H</a:t>
            </a:r>
            <a:r>
              <a:rPr lang="en-US" altLang="he-IL" sz="2000" b="0" baseline="-25000">
                <a:solidFill>
                  <a:schemeClr val="tx1"/>
                </a:solidFill>
                <a:cs typeface="Miriam" pitchFamily="2" charset="-79"/>
              </a:rPr>
              <a:t>2</a:t>
            </a:r>
            <a:r>
              <a:rPr lang="en-US" altLang="he-IL" sz="2000" b="0">
                <a:solidFill>
                  <a:schemeClr val="tx1"/>
                </a:solidFill>
                <a:cs typeface="Miriam" pitchFamily="2" charset="-79"/>
              </a:rPr>
              <a:t>O</a:t>
            </a:r>
          </a:p>
        </p:txBody>
      </p:sp>
      <p:sp>
        <p:nvSpPr>
          <p:cNvPr id="6184" name="Text Box 88"/>
          <p:cNvSpPr txBox="1">
            <a:spLocks noChangeArrowheads="1"/>
          </p:cNvSpPr>
          <p:nvPr/>
        </p:nvSpPr>
        <p:spPr bwMode="auto">
          <a:xfrm>
            <a:off x="2362200" y="5194300"/>
            <a:ext cx="4200525" cy="396875"/>
          </a:xfrm>
          <a:prstGeom prst="rect">
            <a:avLst/>
          </a:prstGeom>
          <a:noFill/>
          <a:ln w="9525">
            <a:noFill/>
            <a:miter lim="800000"/>
            <a:headEnd/>
            <a:tailEnd/>
          </a:ln>
        </p:spPr>
        <p:txBody>
          <a:bodyPr wrap="none">
            <a:spAutoFit/>
          </a:bodyPr>
          <a:lstStyle/>
          <a:p>
            <a:r>
              <a:rPr lang="en-US" altLang="he-IL" sz="2000" b="0">
                <a:solidFill>
                  <a:schemeClr val="tx1"/>
                </a:solidFill>
                <a:cs typeface="Miriam" pitchFamily="2" charset="-79"/>
              </a:rPr>
              <a:t>MeOH + HOAc       MeOAc + H</a:t>
            </a:r>
            <a:r>
              <a:rPr lang="en-US" altLang="he-IL" sz="2000" b="0" baseline="-25000">
                <a:solidFill>
                  <a:schemeClr val="tx1"/>
                </a:solidFill>
                <a:cs typeface="Miriam" pitchFamily="2" charset="-79"/>
              </a:rPr>
              <a:t>2</a:t>
            </a:r>
            <a:r>
              <a:rPr lang="en-US" altLang="he-IL" sz="2000" b="0">
                <a:solidFill>
                  <a:schemeClr val="tx1"/>
                </a:solidFill>
                <a:cs typeface="Miriam" pitchFamily="2" charset="-79"/>
              </a:rPr>
              <a:t>O</a:t>
            </a:r>
            <a:endParaRPr lang="en-US" altLang="en-US" sz="2400" b="0">
              <a:solidFill>
                <a:schemeClr val="tx1"/>
              </a:solidFill>
              <a:latin typeface="Times New Roman" pitchFamily="18" charset="0"/>
              <a:cs typeface="Miriam" pitchFamily="2" charset="-79"/>
            </a:endParaRPr>
          </a:p>
        </p:txBody>
      </p:sp>
      <p:graphicFrame>
        <p:nvGraphicFramePr>
          <p:cNvPr id="6146" name="Object 89"/>
          <p:cNvGraphicFramePr>
            <a:graphicFrameLocks noChangeAspect="1"/>
          </p:cNvGraphicFramePr>
          <p:nvPr/>
        </p:nvGraphicFramePr>
        <p:xfrm>
          <a:off x="4421188" y="5118100"/>
          <a:ext cx="303212" cy="596900"/>
        </p:xfrm>
        <a:graphic>
          <a:graphicData uri="http://schemas.openxmlformats.org/presentationml/2006/ole">
            <p:oleObj spid="_x0000_s6146" name="Equation" r:id="rId3" imgW="304560" imgH="59688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9459" name="Slide Number Placeholder 5"/>
          <p:cNvSpPr>
            <a:spLocks noGrp="1"/>
          </p:cNvSpPr>
          <p:nvPr>
            <p:ph type="sldNum" sz="quarter" idx="12"/>
          </p:nvPr>
        </p:nvSpPr>
        <p:spPr>
          <a:noFill/>
        </p:spPr>
        <p:txBody>
          <a:bodyPr/>
          <a:lstStyle/>
          <a:p>
            <a:fld id="{E7A4E59B-E722-45E8-BBCB-2E13E2C420C0}" type="slidenum">
              <a:rPr lang="ar-SA" altLang="en-US" smtClean="0"/>
              <a:pPr/>
              <a:t>17</a:t>
            </a:fld>
            <a:endParaRPr lang="en-US" altLang="en-US" smtClean="0">
              <a:cs typeface="Times New Roman (Hebrew)" charset="-79"/>
            </a:endParaRPr>
          </a:p>
        </p:txBody>
      </p:sp>
      <p:grpSp>
        <p:nvGrpSpPr>
          <p:cNvPr id="2" name="Group 19"/>
          <p:cNvGrpSpPr>
            <a:grpSpLocks/>
          </p:cNvGrpSpPr>
          <p:nvPr/>
        </p:nvGrpSpPr>
        <p:grpSpPr bwMode="auto">
          <a:xfrm>
            <a:off x="990600" y="2590800"/>
            <a:ext cx="6062663" cy="2362200"/>
            <a:chOff x="624" y="1632"/>
            <a:chExt cx="3819" cy="1488"/>
          </a:xfrm>
        </p:grpSpPr>
        <p:pic>
          <p:nvPicPr>
            <p:cNvPr id="19470" name="Picture 10" descr="D:\My Documents\Courses\Design and Analysis II\2001\Lectures\Figures\seps1.jpg"/>
            <p:cNvPicPr>
              <a:picLocks noChangeAspect="1" noChangeArrowheads="1"/>
            </p:cNvPicPr>
            <p:nvPr/>
          </p:nvPicPr>
          <p:blipFill>
            <a:blip r:embed="rId2"/>
            <a:srcRect/>
            <a:stretch>
              <a:fillRect/>
            </a:stretch>
          </p:blipFill>
          <p:spPr bwMode="auto">
            <a:xfrm>
              <a:off x="768" y="1874"/>
              <a:ext cx="3675" cy="1246"/>
            </a:xfrm>
            <a:prstGeom prst="rect">
              <a:avLst/>
            </a:prstGeom>
            <a:noFill/>
            <a:ln w="9525">
              <a:noFill/>
              <a:miter lim="800000"/>
              <a:headEnd/>
              <a:tailEnd/>
            </a:ln>
          </p:spPr>
        </p:pic>
        <p:sp>
          <p:nvSpPr>
            <p:cNvPr id="19471" name="Text Box 18"/>
            <p:cNvSpPr txBox="1">
              <a:spLocks noChangeArrowheads="1"/>
            </p:cNvSpPr>
            <p:nvPr/>
          </p:nvSpPr>
          <p:spPr bwMode="auto">
            <a:xfrm>
              <a:off x="624" y="1632"/>
              <a:ext cx="1654" cy="231"/>
            </a:xfrm>
            <a:prstGeom prst="rect">
              <a:avLst/>
            </a:prstGeom>
            <a:noFill/>
            <a:ln w="9525">
              <a:noFill/>
              <a:miter lim="800000"/>
              <a:headEnd/>
              <a:tailEnd/>
            </a:ln>
          </p:spPr>
          <p:txBody>
            <a:bodyPr wrap="none">
              <a:spAutoFit/>
            </a:bodyPr>
            <a:lstStyle/>
            <a:p>
              <a:r>
                <a:rPr lang="en-US" altLang="he-IL" sz="1800" u="sng"/>
                <a:t>Ref: Douglas (1988)</a:t>
              </a:r>
              <a:endParaRPr lang="en-US" altLang="en-US" sz="1800" u="sng"/>
            </a:p>
          </p:txBody>
        </p:sp>
      </p:grpSp>
      <p:grpSp>
        <p:nvGrpSpPr>
          <p:cNvPr id="3" name="Group 20"/>
          <p:cNvGrpSpPr>
            <a:grpSpLocks/>
          </p:cNvGrpSpPr>
          <p:nvPr/>
        </p:nvGrpSpPr>
        <p:grpSpPr bwMode="auto">
          <a:xfrm>
            <a:off x="762000" y="1371600"/>
            <a:ext cx="7620000" cy="990600"/>
            <a:chOff x="480" y="864"/>
            <a:chExt cx="4800" cy="624"/>
          </a:xfrm>
        </p:grpSpPr>
        <p:sp>
          <p:nvSpPr>
            <p:cNvPr id="19468" name="Rectangle 2"/>
            <p:cNvSpPr>
              <a:spLocks noChangeArrowheads="1"/>
            </p:cNvSpPr>
            <p:nvPr/>
          </p:nvSpPr>
          <p:spPr bwMode="auto">
            <a:xfrm>
              <a:off x="1392" y="864"/>
              <a:ext cx="3888" cy="624"/>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Separate liquid mixtures using distillation, stripping, enhanced distillation, liquid-liquid extraction, crystallization and/or adsorption.</a:t>
              </a:r>
              <a:r>
                <a:rPr lang="en-US" altLang="he-IL" sz="2800">
                  <a:solidFill>
                    <a:schemeClr val="tx1"/>
                  </a:solidFill>
                  <a:latin typeface="Miriam" pitchFamily="2" charset="-79"/>
                  <a:cs typeface="Miriam" pitchFamily="2" charset="-79"/>
                </a:rPr>
                <a:t> </a:t>
              </a:r>
            </a:p>
            <a:p>
              <a:pPr marL="342900" indent="-342900" algn="just">
                <a:spcBef>
                  <a:spcPct val="20000"/>
                </a:spcBef>
                <a:buFont typeface="Wingdings" pitchFamily="2" charset="2"/>
                <a:buChar char="¥"/>
              </a:pPr>
              <a:endParaRPr lang="en-US" altLang="he-IL" sz="2800" b="0" u="sng">
                <a:solidFill>
                  <a:schemeClr val="tx1"/>
                </a:solidFill>
                <a:cs typeface="Miriam" pitchFamily="2" charset="-79"/>
              </a:endParaRPr>
            </a:p>
            <a:p>
              <a:pPr marL="342900" indent="-342900" algn="just">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19469" name="Text Box 3"/>
            <p:cNvSpPr txBox="1">
              <a:spLocks noChangeArrowheads="1"/>
            </p:cNvSpPr>
            <p:nvPr/>
          </p:nvSpPr>
          <p:spPr bwMode="auto">
            <a:xfrm>
              <a:off x="480" y="864"/>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9:</a:t>
              </a:r>
              <a:endParaRPr lang="en-US" altLang="he-IL" b="0"/>
            </a:p>
          </p:txBody>
        </p:sp>
      </p:grpSp>
      <p:sp>
        <p:nvSpPr>
          <p:cNvPr id="19462"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Separations</a:t>
            </a:r>
            <a:endParaRPr lang="en-US" altLang="en-US" sz="2000" b="1" smtClean="0">
              <a:solidFill>
                <a:schemeClr val="tx1"/>
              </a:solidFill>
              <a:cs typeface="David" pitchFamily="2" charset="-79"/>
            </a:endParaRPr>
          </a:p>
        </p:txBody>
      </p:sp>
      <p:sp>
        <p:nvSpPr>
          <p:cNvPr id="19463"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4" name="Group 17"/>
          <p:cNvGrpSpPr>
            <a:grpSpLocks/>
          </p:cNvGrpSpPr>
          <p:nvPr/>
        </p:nvGrpSpPr>
        <p:grpSpPr bwMode="auto">
          <a:xfrm>
            <a:off x="4419600" y="2667000"/>
            <a:ext cx="3886200" cy="3352800"/>
            <a:chOff x="2784" y="1680"/>
            <a:chExt cx="2448" cy="2112"/>
          </a:xfrm>
        </p:grpSpPr>
        <p:sp>
          <p:nvSpPr>
            <p:cNvPr id="19465" name="Oval 14"/>
            <p:cNvSpPr>
              <a:spLocks noChangeArrowheads="1"/>
            </p:cNvSpPr>
            <p:nvPr/>
          </p:nvSpPr>
          <p:spPr bwMode="auto">
            <a:xfrm>
              <a:off x="2784" y="1680"/>
              <a:ext cx="1200" cy="1104"/>
            </a:xfrm>
            <a:prstGeom prst="ellipse">
              <a:avLst/>
            </a:prstGeom>
            <a:noFill/>
            <a:ln w="38100">
              <a:solidFill>
                <a:schemeClr val="accent2"/>
              </a:solidFill>
              <a:round/>
              <a:headEnd/>
              <a:tailEnd/>
            </a:ln>
          </p:spPr>
          <p:txBody>
            <a:bodyPr wrap="none" anchor="ctr"/>
            <a:lstStyle/>
            <a:p>
              <a:endParaRPr lang="en-US"/>
            </a:p>
          </p:txBody>
        </p:sp>
        <p:sp>
          <p:nvSpPr>
            <p:cNvPr id="19466" name="Line 15"/>
            <p:cNvSpPr>
              <a:spLocks noChangeShapeType="1"/>
            </p:cNvSpPr>
            <p:nvPr/>
          </p:nvSpPr>
          <p:spPr bwMode="auto">
            <a:xfrm>
              <a:off x="3456" y="2784"/>
              <a:ext cx="288" cy="384"/>
            </a:xfrm>
            <a:prstGeom prst="line">
              <a:avLst/>
            </a:prstGeom>
            <a:noFill/>
            <a:ln w="38100">
              <a:solidFill>
                <a:schemeClr val="accent2"/>
              </a:solidFill>
              <a:round/>
              <a:headEnd/>
              <a:tailEnd/>
            </a:ln>
          </p:spPr>
          <p:txBody>
            <a:bodyPr wrap="none" anchor="ctr"/>
            <a:lstStyle/>
            <a:p>
              <a:endParaRPr lang="en-US"/>
            </a:p>
          </p:txBody>
        </p:sp>
        <p:sp>
          <p:nvSpPr>
            <p:cNvPr id="19467" name="Text Box 16"/>
            <p:cNvSpPr txBox="1">
              <a:spLocks noChangeArrowheads="1"/>
            </p:cNvSpPr>
            <p:nvPr/>
          </p:nvSpPr>
          <p:spPr bwMode="auto">
            <a:xfrm>
              <a:off x="3782" y="2964"/>
              <a:ext cx="1450" cy="828"/>
            </a:xfrm>
            <a:prstGeom prst="rect">
              <a:avLst/>
            </a:prstGeom>
            <a:noFill/>
            <a:ln w="9525">
              <a:noFill/>
              <a:miter lim="800000"/>
              <a:headEnd/>
              <a:tailEnd/>
            </a:ln>
          </p:spPr>
          <p:txBody>
            <a:bodyPr>
              <a:spAutoFit/>
            </a:bodyPr>
            <a:lstStyle/>
            <a:p>
              <a:r>
                <a:rPr lang="en-US" altLang="he-IL" sz="1600" b="0">
                  <a:solidFill>
                    <a:schemeClr val="accent2"/>
                  </a:solidFill>
                </a:rPr>
                <a:t>Select from distillation, enhanced distillation, stripping towers, liquid-liquid extraction, etc</a:t>
              </a:r>
              <a:r>
                <a:rPr lang="en-US" altLang="he-IL" sz="1600" b="0"/>
                <a:t>.</a:t>
              </a:r>
              <a:endParaRPr lang="en-US" alt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0483" name="Slide Number Placeholder 5"/>
          <p:cNvSpPr>
            <a:spLocks noGrp="1"/>
          </p:cNvSpPr>
          <p:nvPr>
            <p:ph type="sldNum" sz="quarter" idx="12"/>
          </p:nvPr>
        </p:nvSpPr>
        <p:spPr>
          <a:noFill/>
        </p:spPr>
        <p:txBody>
          <a:bodyPr/>
          <a:lstStyle/>
          <a:p>
            <a:fld id="{43516232-8710-449F-9607-02AEF34D6EFC}" type="slidenum">
              <a:rPr lang="ar-SA" altLang="en-US" smtClean="0"/>
              <a:pPr/>
              <a:t>18</a:t>
            </a:fld>
            <a:endParaRPr lang="en-US" altLang="en-US" smtClean="0">
              <a:cs typeface="Times New Roman (Hebrew)" charset="-79"/>
            </a:endParaRPr>
          </a:p>
        </p:txBody>
      </p:sp>
      <p:grpSp>
        <p:nvGrpSpPr>
          <p:cNvPr id="2" name="Group 26"/>
          <p:cNvGrpSpPr>
            <a:grpSpLocks/>
          </p:cNvGrpSpPr>
          <p:nvPr/>
        </p:nvGrpSpPr>
        <p:grpSpPr bwMode="auto">
          <a:xfrm>
            <a:off x="609600" y="2209800"/>
            <a:ext cx="5316538" cy="3733800"/>
            <a:chOff x="384" y="1392"/>
            <a:chExt cx="3349" cy="2352"/>
          </a:xfrm>
        </p:grpSpPr>
        <p:pic>
          <p:nvPicPr>
            <p:cNvPr id="20504" name="Picture 11" descr="D:\My Documents\Courses\Design and Analysis II\2001\Lectures\Figures\seps2.jpg"/>
            <p:cNvPicPr>
              <a:picLocks noChangeAspect="1" noChangeArrowheads="1"/>
            </p:cNvPicPr>
            <p:nvPr/>
          </p:nvPicPr>
          <p:blipFill>
            <a:blip r:embed="rId2"/>
            <a:srcRect/>
            <a:stretch>
              <a:fillRect/>
            </a:stretch>
          </p:blipFill>
          <p:spPr bwMode="auto">
            <a:xfrm>
              <a:off x="480" y="1544"/>
              <a:ext cx="3253" cy="2200"/>
            </a:xfrm>
            <a:prstGeom prst="rect">
              <a:avLst/>
            </a:prstGeom>
            <a:noFill/>
            <a:ln w="9525">
              <a:noFill/>
              <a:miter lim="800000"/>
              <a:headEnd/>
              <a:tailEnd/>
            </a:ln>
          </p:spPr>
        </p:pic>
        <p:sp>
          <p:nvSpPr>
            <p:cNvPr id="20505" name="Text Box 17"/>
            <p:cNvSpPr txBox="1">
              <a:spLocks noChangeArrowheads="1"/>
            </p:cNvSpPr>
            <p:nvPr/>
          </p:nvSpPr>
          <p:spPr bwMode="auto">
            <a:xfrm>
              <a:off x="384" y="1392"/>
              <a:ext cx="1654" cy="231"/>
            </a:xfrm>
            <a:prstGeom prst="rect">
              <a:avLst/>
            </a:prstGeom>
            <a:noFill/>
            <a:ln w="9525">
              <a:noFill/>
              <a:miter lim="800000"/>
              <a:headEnd/>
              <a:tailEnd/>
            </a:ln>
          </p:spPr>
          <p:txBody>
            <a:bodyPr wrap="none">
              <a:spAutoFit/>
            </a:bodyPr>
            <a:lstStyle/>
            <a:p>
              <a:r>
                <a:rPr lang="en-US" altLang="he-IL" sz="1800" u="sng"/>
                <a:t>Ref: Douglas (1988)</a:t>
              </a:r>
            </a:p>
          </p:txBody>
        </p:sp>
      </p:grpSp>
      <p:sp>
        <p:nvSpPr>
          <p:cNvPr id="20485"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Separations (Cont’d)</a:t>
            </a:r>
            <a:endParaRPr lang="en-US" altLang="en-US" sz="2000" b="1" smtClean="0">
              <a:solidFill>
                <a:schemeClr val="tx1"/>
              </a:solidFill>
              <a:cs typeface="David" pitchFamily="2" charset="-79"/>
            </a:endParaRPr>
          </a:p>
        </p:txBody>
      </p:sp>
      <p:sp>
        <p:nvSpPr>
          <p:cNvPr id="20486"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34"/>
          <p:cNvGrpSpPr>
            <a:grpSpLocks/>
          </p:cNvGrpSpPr>
          <p:nvPr/>
        </p:nvGrpSpPr>
        <p:grpSpPr bwMode="auto">
          <a:xfrm>
            <a:off x="533400" y="1371600"/>
            <a:ext cx="8078788" cy="762000"/>
            <a:chOff x="337" y="864"/>
            <a:chExt cx="4945" cy="480"/>
          </a:xfrm>
        </p:grpSpPr>
        <p:sp>
          <p:nvSpPr>
            <p:cNvPr id="20502" name="Rectangle 6"/>
            <p:cNvSpPr>
              <a:spLocks noChangeArrowheads="1"/>
            </p:cNvSpPr>
            <p:nvPr/>
          </p:nvSpPr>
          <p:spPr bwMode="auto">
            <a:xfrm>
              <a:off x="1155" y="864"/>
              <a:ext cx="4127" cy="480"/>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 Attempt to condense or partially condense vapor mixtures with cooling water.Then, use </a:t>
              </a:r>
              <a:r>
                <a:rPr lang="en-US" altLang="he-IL" sz="2000">
                  <a:solidFill>
                    <a:schemeClr val="accent2"/>
                  </a:solidFill>
                  <a:cs typeface="Miriam" pitchFamily="2" charset="-79"/>
                </a:rPr>
                <a:t>Heuristic 9</a:t>
              </a:r>
              <a:r>
                <a:rPr lang="en-US" altLang="he-IL" sz="2000" b="0">
                  <a:solidFill>
                    <a:schemeClr val="tx1"/>
                  </a:solidFill>
                  <a:cs typeface="Miriam" pitchFamily="2" charset="-79"/>
                </a:rPr>
                <a:t>.</a:t>
              </a:r>
              <a:endParaRPr lang="en-US" altLang="he-IL" sz="2800">
                <a:solidFill>
                  <a:schemeClr val="tx1"/>
                </a:solidFill>
                <a:latin typeface="Miriam" pitchFamily="2" charset="-79"/>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20503" name="Text Box 7"/>
            <p:cNvSpPr txBox="1">
              <a:spLocks noChangeArrowheads="1"/>
            </p:cNvSpPr>
            <p:nvPr/>
          </p:nvSpPr>
          <p:spPr bwMode="auto">
            <a:xfrm>
              <a:off x="337" y="864"/>
              <a:ext cx="1299" cy="250"/>
            </a:xfrm>
            <a:prstGeom prst="rect">
              <a:avLst/>
            </a:prstGeom>
            <a:noFill/>
            <a:ln w="9525">
              <a:noFill/>
              <a:miter lim="800000"/>
              <a:headEnd/>
              <a:tailEnd/>
            </a:ln>
          </p:spPr>
          <p:txBody>
            <a:bodyPr wrap="none">
              <a:spAutoFit/>
            </a:bodyPr>
            <a:lstStyle/>
            <a:p>
              <a:r>
                <a:rPr lang="en-US" altLang="he-IL" sz="2000">
                  <a:solidFill>
                    <a:schemeClr val="accent2"/>
                  </a:solidFill>
                </a:rPr>
                <a:t>Heuristic 10: </a:t>
              </a:r>
              <a:endParaRPr lang="en-US" altLang="he-IL" b="0">
                <a:solidFill>
                  <a:schemeClr val="accent2"/>
                </a:solidFill>
              </a:endParaRPr>
            </a:p>
          </p:txBody>
        </p:sp>
      </p:grpSp>
      <p:grpSp>
        <p:nvGrpSpPr>
          <p:cNvPr id="4" name="Group 24"/>
          <p:cNvGrpSpPr>
            <a:grpSpLocks/>
          </p:cNvGrpSpPr>
          <p:nvPr/>
        </p:nvGrpSpPr>
        <p:grpSpPr bwMode="auto">
          <a:xfrm>
            <a:off x="3962400" y="2133600"/>
            <a:ext cx="4495800" cy="1828800"/>
            <a:chOff x="2496" y="1344"/>
            <a:chExt cx="2832" cy="1152"/>
          </a:xfrm>
        </p:grpSpPr>
        <p:sp>
          <p:nvSpPr>
            <p:cNvPr id="20499" name="Oval 14"/>
            <p:cNvSpPr>
              <a:spLocks noChangeArrowheads="1"/>
            </p:cNvSpPr>
            <p:nvPr/>
          </p:nvSpPr>
          <p:spPr bwMode="auto">
            <a:xfrm>
              <a:off x="2496" y="1632"/>
              <a:ext cx="912" cy="864"/>
            </a:xfrm>
            <a:prstGeom prst="ellipse">
              <a:avLst/>
            </a:prstGeom>
            <a:noFill/>
            <a:ln w="38100">
              <a:solidFill>
                <a:schemeClr val="accent2"/>
              </a:solidFill>
              <a:round/>
              <a:headEnd/>
              <a:tailEnd/>
            </a:ln>
          </p:spPr>
          <p:txBody>
            <a:bodyPr wrap="none" anchor="ctr"/>
            <a:lstStyle/>
            <a:p>
              <a:endParaRPr lang="en-US"/>
            </a:p>
          </p:txBody>
        </p:sp>
        <p:sp>
          <p:nvSpPr>
            <p:cNvPr id="20500" name="Line 15"/>
            <p:cNvSpPr>
              <a:spLocks noChangeShapeType="1"/>
            </p:cNvSpPr>
            <p:nvPr/>
          </p:nvSpPr>
          <p:spPr bwMode="auto">
            <a:xfrm flipV="1">
              <a:off x="3360" y="1440"/>
              <a:ext cx="528" cy="384"/>
            </a:xfrm>
            <a:prstGeom prst="line">
              <a:avLst/>
            </a:prstGeom>
            <a:noFill/>
            <a:ln w="38100">
              <a:solidFill>
                <a:schemeClr val="accent2"/>
              </a:solidFill>
              <a:round/>
              <a:headEnd/>
              <a:tailEnd/>
            </a:ln>
          </p:spPr>
          <p:txBody>
            <a:bodyPr wrap="none" anchor="ctr"/>
            <a:lstStyle/>
            <a:p>
              <a:endParaRPr lang="en-US"/>
            </a:p>
          </p:txBody>
        </p:sp>
        <p:sp>
          <p:nvSpPr>
            <p:cNvPr id="20501" name="Text Box 19"/>
            <p:cNvSpPr txBox="1">
              <a:spLocks noChangeArrowheads="1"/>
            </p:cNvSpPr>
            <p:nvPr/>
          </p:nvSpPr>
          <p:spPr bwMode="auto">
            <a:xfrm>
              <a:off x="3840" y="1344"/>
              <a:ext cx="1488" cy="982"/>
            </a:xfrm>
            <a:prstGeom prst="rect">
              <a:avLst/>
            </a:prstGeom>
            <a:noFill/>
            <a:ln w="9525">
              <a:noFill/>
              <a:miter lim="800000"/>
              <a:headEnd/>
              <a:tailEnd/>
            </a:ln>
          </p:spPr>
          <p:txBody>
            <a:bodyPr>
              <a:spAutoFit/>
            </a:bodyPr>
            <a:lstStyle/>
            <a:p>
              <a:r>
                <a:rPr lang="en-US" altLang="he-IL" sz="1600" b="0">
                  <a:solidFill>
                    <a:schemeClr val="accent2"/>
                  </a:solidFill>
                </a:rPr>
                <a:t>Select from partial condensation, cryogenic distillation, absorption, adsorption, membrane separation, etc.</a:t>
              </a:r>
              <a:r>
                <a:rPr lang="en-US" altLang="he-IL">
                  <a:solidFill>
                    <a:schemeClr val="accent2"/>
                  </a:solidFill>
                </a:rPr>
                <a:t> </a:t>
              </a:r>
            </a:p>
          </p:txBody>
        </p:sp>
      </p:grpSp>
      <p:grpSp>
        <p:nvGrpSpPr>
          <p:cNvPr id="5" name="Group 25"/>
          <p:cNvGrpSpPr>
            <a:grpSpLocks/>
          </p:cNvGrpSpPr>
          <p:nvPr/>
        </p:nvGrpSpPr>
        <p:grpSpPr bwMode="auto">
          <a:xfrm>
            <a:off x="3886200" y="3951288"/>
            <a:ext cx="4572000" cy="1839912"/>
            <a:chOff x="2448" y="2489"/>
            <a:chExt cx="2880" cy="1159"/>
          </a:xfrm>
        </p:grpSpPr>
        <p:sp>
          <p:nvSpPr>
            <p:cNvPr id="20496" name="Oval 12"/>
            <p:cNvSpPr>
              <a:spLocks noChangeArrowheads="1"/>
            </p:cNvSpPr>
            <p:nvPr/>
          </p:nvSpPr>
          <p:spPr bwMode="auto">
            <a:xfrm>
              <a:off x="2448" y="2784"/>
              <a:ext cx="912" cy="864"/>
            </a:xfrm>
            <a:prstGeom prst="ellipse">
              <a:avLst/>
            </a:prstGeom>
            <a:noFill/>
            <a:ln w="38100">
              <a:solidFill>
                <a:schemeClr val="accent2"/>
              </a:solidFill>
              <a:round/>
              <a:headEnd/>
              <a:tailEnd/>
            </a:ln>
          </p:spPr>
          <p:txBody>
            <a:bodyPr wrap="none" anchor="ctr"/>
            <a:lstStyle/>
            <a:p>
              <a:endParaRPr lang="en-US"/>
            </a:p>
          </p:txBody>
        </p:sp>
        <p:sp>
          <p:nvSpPr>
            <p:cNvPr id="20497" name="Line 13"/>
            <p:cNvSpPr>
              <a:spLocks noChangeShapeType="1"/>
            </p:cNvSpPr>
            <p:nvPr/>
          </p:nvSpPr>
          <p:spPr bwMode="auto">
            <a:xfrm flipV="1">
              <a:off x="3312" y="2592"/>
              <a:ext cx="576" cy="384"/>
            </a:xfrm>
            <a:prstGeom prst="line">
              <a:avLst/>
            </a:prstGeom>
            <a:noFill/>
            <a:ln w="38100">
              <a:solidFill>
                <a:schemeClr val="accent2"/>
              </a:solidFill>
              <a:round/>
              <a:headEnd/>
              <a:tailEnd/>
            </a:ln>
          </p:spPr>
          <p:txBody>
            <a:bodyPr wrap="none" anchor="ctr"/>
            <a:lstStyle/>
            <a:p>
              <a:endParaRPr lang="en-US"/>
            </a:p>
          </p:txBody>
        </p:sp>
        <p:sp>
          <p:nvSpPr>
            <p:cNvPr id="20498" name="Text Box 21"/>
            <p:cNvSpPr txBox="1">
              <a:spLocks noChangeArrowheads="1"/>
            </p:cNvSpPr>
            <p:nvPr/>
          </p:nvSpPr>
          <p:spPr bwMode="auto">
            <a:xfrm>
              <a:off x="3878" y="2489"/>
              <a:ext cx="1450" cy="828"/>
            </a:xfrm>
            <a:prstGeom prst="rect">
              <a:avLst/>
            </a:prstGeom>
            <a:noFill/>
            <a:ln w="9525">
              <a:noFill/>
              <a:miter lim="800000"/>
              <a:headEnd/>
              <a:tailEnd/>
            </a:ln>
          </p:spPr>
          <p:txBody>
            <a:bodyPr>
              <a:spAutoFit/>
            </a:bodyPr>
            <a:lstStyle/>
            <a:p>
              <a:r>
                <a:rPr lang="en-US" altLang="he-IL" sz="1600" b="0">
                  <a:solidFill>
                    <a:schemeClr val="accent2"/>
                  </a:solidFill>
                </a:rPr>
                <a:t>Select from distillation, enhanced distillation, stripping towers, liquid-liquid extraction, etc</a:t>
              </a:r>
              <a:r>
                <a:rPr lang="en-US" altLang="he-IL" sz="1600" b="0"/>
                <a:t>.</a:t>
              </a:r>
              <a:endParaRPr lang="en-US" altLang="he-IL"/>
            </a:p>
          </p:txBody>
        </p:sp>
      </p:grpSp>
      <p:grpSp>
        <p:nvGrpSpPr>
          <p:cNvPr id="6" name="Group 33"/>
          <p:cNvGrpSpPr>
            <a:grpSpLocks/>
          </p:cNvGrpSpPr>
          <p:nvPr/>
        </p:nvGrpSpPr>
        <p:grpSpPr bwMode="auto">
          <a:xfrm>
            <a:off x="746125" y="3429000"/>
            <a:ext cx="3216275" cy="2578100"/>
            <a:chOff x="470" y="2160"/>
            <a:chExt cx="2026" cy="1624"/>
          </a:xfrm>
        </p:grpSpPr>
        <p:sp>
          <p:nvSpPr>
            <p:cNvPr id="20491" name="Oval 27"/>
            <p:cNvSpPr>
              <a:spLocks noChangeArrowheads="1"/>
            </p:cNvSpPr>
            <p:nvPr/>
          </p:nvSpPr>
          <p:spPr bwMode="auto">
            <a:xfrm>
              <a:off x="1536" y="2160"/>
              <a:ext cx="960" cy="912"/>
            </a:xfrm>
            <a:prstGeom prst="ellipse">
              <a:avLst/>
            </a:prstGeom>
            <a:noFill/>
            <a:ln w="38100">
              <a:solidFill>
                <a:schemeClr val="accent2"/>
              </a:solidFill>
              <a:round/>
              <a:headEnd/>
              <a:tailEnd/>
            </a:ln>
          </p:spPr>
          <p:txBody>
            <a:bodyPr wrap="none" anchor="ctr"/>
            <a:lstStyle/>
            <a:p>
              <a:endParaRPr lang="en-US"/>
            </a:p>
          </p:txBody>
        </p:sp>
        <p:sp>
          <p:nvSpPr>
            <p:cNvPr id="20492" name="Line 28"/>
            <p:cNvSpPr>
              <a:spLocks noChangeShapeType="1"/>
            </p:cNvSpPr>
            <p:nvPr/>
          </p:nvSpPr>
          <p:spPr bwMode="auto">
            <a:xfrm flipH="1">
              <a:off x="1008" y="2976"/>
              <a:ext cx="720" cy="336"/>
            </a:xfrm>
            <a:prstGeom prst="line">
              <a:avLst/>
            </a:prstGeom>
            <a:noFill/>
            <a:ln w="28575">
              <a:solidFill>
                <a:schemeClr val="accent2"/>
              </a:solidFill>
              <a:round/>
              <a:headEnd/>
              <a:tailEnd/>
            </a:ln>
          </p:spPr>
          <p:txBody>
            <a:bodyPr wrap="none" anchor="ctr"/>
            <a:lstStyle/>
            <a:p>
              <a:endParaRPr lang="en-US"/>
            </a:p>
          </p:txBody>
        </p:sp>
        <p:grpSp>
          <p:nvGrpSpPr>
            <p:cNvPr id="20493" name="Group 32"/>
            <p:cNvGrpSpPr>
              <a:grpSpLocks/>
            </p:cNvGrpSpPr>
            <p:nvPr/>
          </p:nvGrpSpPr>
          <p:grpSpPr bwMode="auto">
            <a:xfrm>
              <a:off x="470" y="3264"/>
              <a:ext cx="1258" cy="520"/>
              <a:chOff x="0" y="3696"/>
              <a:chExt cx="1258" cy="520"/>
            </a:xfrm>
          </p:grpSpPr>
          <p:sp>
            <p:nvSpPr>
              <p:cNvPr id="20494" name="Rectangle 31"/>
              <p:cNvSpPr>
                <a:spLocks noChangeArrowheads="1"/>
              </p:cNvSpPr>
              <p:nvPr/>
            </p:nvSpPr>
            <p:spPr bwMode="auto">
              <a:xfrm>
                <a:off x="0" y="3696"/>
                <a:ext cx="1200" cy="480"/>
              </a:xfrm>
              <a:prstGeom prst="rect">
                <a:avLst/>
              </a:prstGeom>
              <a:solidFill>
                <a:schemeClr val="bg1"/>
              </a:solidFill>
              <a:ln w="9525">
                <a:noFill/>
                <a:miter lim="800000"/>
                <a:headEnd/>
                <a:tailEnd/>
              </a:ln>
            </p:spPr>
            <p:txBody>
              <a:bodyPr wrap="none" anchor="ctr"/>
              <a:lstStyle/>
              <a:p>
                <a:endParaRPr lang="en-US"/>
              </a:p>
            </p:txBody>
          </p:sp>
          <p:sp>
            <p:nvSpPr>
              <p:cNvPr id="20495" name="Text Box 29"/>
              <p:cNvSpPr txBox="1">
                <a:spLocks noChangeArrowheads="1"/>
              </p:cNvSpPr>
              <p:nvPr/>
            </p:nvSpPr>
            <p:spPr bwMode="auto">
              <a:xfrm>
                <a:off x="0" y="3696"/>
                <a:ext cx="1258" cy="520"/>
              </a:xfrm>
              <a:prstGeom prst="rect">
                <a:avLst/>
              </a:prstGeom>
              <a:noFill/>
              <a:ln w="9525">
                <a:noFill/>
                <a:miter lim="800000"/>
                <a:headEnd/>
                <a:tailEnd/>
              </a:ln>
            </p:spPr>
            <p:txBody>
              <a:bodyPr>
                <a:spAutoFit/>
              </a:bodyPr>
              <a:lstStyle/>
              <a:p>
                <a:r>
                  <a:rPr lang="en-US" altLang="he-IL" sz="1600" b="0">
                    <a:solidFill>
                      <a:schemeClr val="accent2"/>
                    </a:solidFill>
                  </a:rPr>
                  <a:t>Attempt to cool reactor products using cooling water</a:t>
                </a:r>
                <a:endParaRPr lang="en-US" alt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1507" name="Slide Number Placeholder 5"/>
          <p:cNvSpPr>
            <a:spLocks noGrp="1"/>
          </p:cNvSpPr>
          <p:nvPr>
            <p:ph type="sldNum" sz="quarter" idx="12"/>
          </p:nvPr>
        </p:nvSpPr>
        <p:spPr>
          <a:noFill/>
        </p:spPr>
        <p:txBody>
          <a:bodyPr/>
          <a:lstStyle/>
          <a:p>
            <a:fld id="{891FB0CC-61BB-4ECB-B566-F565DED25768}" type="slidenum">
              <a:rPr lang="ar-SA" altLang="en-US" smtClean="0"/>
              <a:pPr/>
              <a:t>19</a:t>
            </a:fld>
            <a:endParaRPr lang="en-US" altLang="en-US" smtClean="0">
              <a:cs typeface="Times New Roman (Hebrew)" charset="-79"/>
            </a:endParaRPr>
          </a:p>
        </p:txBody>
      </p:sp>
      <p:grpSp>
        <p:nvGrpSpPr>
          <p:cNvPr id="2" name="Group 13"/>
          <p:cNvGrpSpPr>
            <a:grpSpLocks/>
          </p:cNvGrpSpPr>
          <p:nvPr/>
        </p:nvGrpSpPr>
        <p:grpSpPr bwMode="auto">
          <a:xfrm>
            <a:off x="746125" y="2403475"/>
            <a:ext cx="6208713" cy="3082925"/>
            <a:chOff x="470" y="1514"/>
            <a:chExt cx="3911" cy="1942"/>
          </a:xfrm>
        </p:grpSpPr>
        <p:pic>
          <p:nvPicPr>
            <p:cNvPr id="21518" name="Picture 11" descr="D:\My Documents\Courses\Design and Analysis II\2001\Lectures\Figures\seps3.jpg"/>
            <p:cNvPicPr>
              <a:picLocks noChangeAspect="1" noChangeArrowheads="1"/>
            </p:cNvPicPr>
            <p:nvPr/>
          </p:nvPicPr>
          <p:blipFill>
            <a:blip r:embed="rId2"/>
            <a:srcRect/>
            <a:stretch>
              <a:fillRect/>
            </a:stretch>
          </p:blipFill>
          <p:spPr bwMode="auto">
            <a:xfrm>
              <a:off x="672" y="1672"/>
              <a:ext cx="3709" cy="1784"/>
            </a:xfrm>
            <a:prstGeom prst="rect">
              <a:avLst/>
            </a:prstGeom>
            <a:noFill/>
            <a:ln w="9525">
              <a:noFill/>
              <a:miter lim="800000"/>
              <a:headEnd/>
              <a:tailEnd/>
            </a:ln>
          </p:spPr>
        </p:pic>
        <p:sp>
          <p:nvSpPr>
            <p:cNvPr id="21519" name="Text Box 12"/>
            <p:cNvSpPr txBox="1">
              <a:spLocks noChangeArrowheads="1"/>
            </p:cNvSpPr>
            <p:nvPr/>
          </p:nvSpPr>
          <p:spPr bwMode="auto">
            <a:xfrm>
              <a:off x="470" y="1514"/>
              <a:ext cx="1654" cy="442"/>
            </a:xfrm>
            <a:prstGeom prst="rect">
              <a:avLst/>
            </a:prstGeom>
            <a:noFill/>
            <a:ln w="9525">
              <a:noFill/>
              <a:miter lim="800000"/>
              <a:headEnd/>
              <a:tailEnd/>
            </a:ln>
          </p:spPr>
          <p:txBody>
            <a:bodyPr wrap="none">
              <a:spAutoFit/>
            </a:bodyPr>
            <a:lstStyle/>
            <a:p>
              <a:r>
                <a:rPr lang="en-US" altLang="he-IL" sz="1800" u="sng"/>
                <a:t>Ref: Douglas (1988)</a:t>
              </a:r>
            </a:p>
            <a:p>
              <a:endParaRPr lang="en-US" altLang="en-US"/>
            </a:p>
          </p:txBody>
        </p:sp>
      </p:grpSp>
      <p:sp>
        <p:nvSpPr>
          <p:cNvPr id="21509"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Separations (Cont’d)</a:t>
            </a:r>
            <a:endParaRPr lang="en-US" altLang="en-US" sz="2400" b="1" smtClean="0">
              <a:solidFill>
                <a:schemeClr val="accent2"/>
              </a:solidFill>
              <a:cs typeface="David" pitchFamily="2" charset="-79"/>
            </a:endParaRPr>
          </a:p>
        </p:txBody>
      </p:sp>
      <p:sp>
        <p:nvSpPr>
          <p:cNvPr id="21510"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8"/>
          <p:cNvGrpSpPr>
            <a:grpSpLocks/>
          </p:cNvGrpSpPr>
          <p:nvPr/>
        </p:nvGrpSpPr>
        <p:grpSpPr bwMode="auto">
          <a:xfrm>
            <a:off x="762000" y="1371600"/>
            <a:ext cx="7696200" cy="1066800"/>
            <a:chOff x="480" y="864"/>
            <a:chExt cx="4848" cy="672"/>
          </a:xfrm>
        </p:grpSpPr>
        <p:sp>
          <p:nvSpPr>
            <p:cNvPr id="21516" name="Rectangle 8"/>
            <p:cNvSpPr>
              <a:spLocks noChangeArrowheads="1"/>
            </p:cNvSpPr>
            <p:nvPr/>
          </p:nvSpPr>
          <p:spPr bwMode="auto">
            <a:xfrm>
              <a:off x="1392" y="864"/>
              <a:ext cx="3936" cy="672"/>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Separate vapor mixtures using partial condensation, cryogenic distillation, absorption ,  adsorption, and membrane separation .</a:t>
              </a:r>
            </a:p>
            <a:p>
              <a:pPr marL="342900" indent="-342900">
                <a:spcBef>
                  <a:spcPct val="20000"/>
                </a:spcBef>
                <a:buFont typeface="Wingdings" pitchFamily="2" charset="2"/>
                <a:buChar char=" "/>
              </a:pPr>
              <a:r>
                <a:rPr lang="en-US" altLang="he-IL" sz="2800">
                  <a:solidFill>
                    <a:schemeClr val="tx1"/>
                  </a:solidFill>
                  <a:latin typeface="Miriam" pitchFamily="2" charset="-79"/>
                  <a:cs typeface="Miriam" pitchFamily="2" charset="-79"/>
                </a:rPr>
                <a:t> </a:t>
              </a:r>
              <a:endParaRPr lang="en-US" altLang="en-US" sz="2800">
                <a:solidFill>
                  <a:schemeClr val="tx1"/>
                </a:solidFill>
                <a:latin typeface="Miriam" pitchFamily="2" charset="-79"/>
                <a:cs typeface="Miriam" pitchFamily="2" charset="-79"/>
              </a:endParaRPr>
            </a:p>
          </p:txBody>
        </p:sp>
        <p:sp>
          <p:nvSpPr>
            <p:cNvPr id="21517" name="Text Box 9"/>
            <p:cNvSpPr txBox="1">
              <a:spLocks noChangeArrowheads="1"/>
            </p:cNvSpPr>
            <p:nvPr/>
          </p:nvSpPr>
          <p:spPr bwMode="auto">
            <a:xfrm>
              <a:off x="480" y="864"/>
              <a:ext cx="1299" cy="250"/>
            </a:xfrm>
            <a:prstGeom prst="rect">
              <a:avLst/>
            </a:prstGeom>
            <a:noFill/>
            <a:ln w="9525">
              <a:noFill/>
              <a:miter lim="800000"/>
              <a:headEnd/>
              <a:tailEnd/>
            </a:ln>
          </p:spPr>
          <p:txBody>
            <a:bodyPr wrap="none">
              <a:spAutoFit/>
            </a:bodyPr>
            <a:lstStyle/>
            <a:p>
              <a:r>
                <a:rPr lang="en-US" altLang="he-IL" sz="2000">
                  <a:solidFill>
                    <a:schemeClr val="accent2"/>
                  </a:solidFill>
                </a:rPr>
                <a:t>Heuristic 11:</a:t>
              </a:r>
              <a:endParaRPr lang="en-US" altLang="he-IL" b="0">
                <a:solidFill>
                  <a:schemeClr val="accent2"/>
                </a:solidFill>
              </a:endParaRPr>
            </a:p>
          </p:txBody>
        </p:sp>
      </p:grpSp>
      <p:grpSp>
        <p:nvGrpSpPr>
          <p:cNvPr id="4" name="Group 17"/>
          <p:cNvGrpSpPr>
            <a:grpSpLocks/>
          </p:cNvGrpSpPr>
          <p:nvPr/>
        </p:nvGrpSpPr>
        <p:grpSpPr bwMode="auto">
          <a:xfrm>
            <a:off x="5257800" y="5105400"/>
            <a:ext cx="2971800" cy="762000"/>
            <a:chOff x="3312" y="3216"/>
            <a:chExt cx="1872" cy="480"/>
          </a:xfrm>
        </p:grpSpPr>
        <p:sp>
          <p:nvSpPr>
            <p:cNvPr id="21513" name="Rectangle 16"/>
            <p:cNvSpPr>
              <a:spLocks noChangeArrowheads="1"/>
            </p:cNvSpPr>
            <p:nvPr/>
          </p:nvSpPr>
          <p:spPr bwMode="auto">
            <a:xfrm>
              <a:off x="3312" y="3216"/>
              <a:ext cx="1872" cy="480"/>
            </a:xfrm>
            <a:prstGeom prst="rect">
              <a:avLst/>
            </a:prstGeom>
            <a:solidFill>
              <a:srgbClr val="FFCC00"/>
            </a:solidFill>
            <a:ln w="38100">
              <a:solidFill>
                <a:schemeClr val="tx1"/>
              </a:solidFill>
              <a:miter lim="800000"/>
              <a:headEnd/>
              <a:tailEnd/>
            </a:ln>
          </p:spPr>
          <p:txBody>
            <a:bodyPr wrap="none" anchor="ctr"/>
            <a:lstStyle/>
            <a:p>
              <a:endParaRPr lang="en-US"/>
            </a:p>
          </p:txBody>
        </p:sp>
        <p:sp>
          <p:nvSpPr>
            <p:cNvPr id="21514" name="Text Box 14"/>
            <p:cNvSpPr txBox="1">
              <a:spLocks noChangeArrowheads="1"/>
            </p:cNvSpPr>
            <p:nvPr/>
          </p:nvSpPr>
          <p:spPr bwMode="auto">
            <a:xfrm>
              <a:off x="3312" y="3264"/>
              <a:ext cx="1824" cy="404"/>
            </a:xfrm>
            <a:prstGeom prst="rect">
              <a:avLst/>
            </a:prstGeom>
            <a:noFill/>
            <a:ln w="9525">
              <a:noFill/>
              <a:miter lim="800000"/>
              <a:headEnd/>
              <a:tailEnd/>
            </a:ln>
          </p:spPr>
          <p:txBody>
            <a:bodyPr>
              <a:spAutoFit/>
            </a:bodyPr>
            <a:lstStyle/>
            <a:p>
              <a:pPr algn="ctr"/>
              <a:r>
                <a:rPr lang="en-US" altLang="he-IL" sz="1800" b="0"/>
                <a:t>Combination of the previous two flowsheets</a:t>
              </a:r>
              <a:endParaRPr lang="en-US" altLang="he-IL"/>
            </a:p>
          </p:txBody>
        </p:sp>
        <p:sp>
          <p:nvSpPr>
            <p:cNvPr id="21515" name="Rectangle 15"/>
            <p:cNvSpPr>
              <a:spLocks noChangeArrowheads="1"/>
            </p:cNvSpPr>
            <p:nvPr/>
          </p:nvSpPr>
          <p:spPr bwMode="auto">
            <a:xfrm>
              <a:off x="3312" y="3216"/>
              <a:ext cx="1872" cy="480"/>
            </a:xfrm>
            <a:prstGeom prst="rect">
              <a:avLst/>
            </a:prstGeom>
            <a:no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0243" name="Slide Number Placeholder 5"/>
          <p:cNvSpPr>
            <a:spLocks noGrp="1"/>
          </p:cNvSpPr>
          <p:nvPr>
            <p:ph type="sldNum" sz="quarter" idx="12"/>
          </p:nvPr>
        </p:nvSpPr>
        <p:spPr>
          <a:noFill/>
        </p:spPr>
        <p:txBody>
          <a:bodyPr/>
          <a:lstStyle/>
          <a:p>
            <a:fld id="{2EB41D18-0470-4035-8E1E-2515384020BC}" type="slidenum">
              <a:rPr lang="ar-SA" altLang="en-US" smtClean="0"/>
              <a:pPr/>
              <a:t>2</a:t>
            </a:fld>
            <a:endParaRPr lang="en-US" altLang="en-US" smtClean="0">
              <a:cs typeface="Times New Roman (Hebrew)" charset="-79"/>
            </a:endParaRPr>
          </a:p>
        </p:txBody>
      </p:sp>
      <p:sp>
        <p:nvSpPr>
          <p:cNvPr id="10244" name="Rectangle 2"/>
          <p:cNvSpPr>
            <a:spLocks noGrp="1" noChangeArrowheads="1"/>
          </p:cNvSpPr>
          <p:nvPr>
            <p:ph type="title"/>
          </p:nvPr>
        </p:nvSpPr>
        <p:spPr>
          <a:xfrm>
            <a:off x="685800" y="609600"/>
            <a:ext cx="7772400" cy="609600"/>
          </a:xfrm>
        </p:spPr>
        <p:txBody>
          <a:bodyPr/>
          <a:lstStyle/>
          <a:p>
            <a:r>
              <a:rPr lang="en-US" altLang="he-IL" sz="2400" b="1" smtClean="0">
                <a:solidFill>
                  <a:schemeClr val="accent2"/>
                </a:solidFill>
                <a:cs typeface="David" pitchFamily="2" charset="-79"/>
              </a:rPr>
              <a:t>Introduction</a:t>
            </a:r>
            <a:endParaRPr lang="en-US" altLang="en-US" sz="2000" b="1" smtClean="0">
              <a:solidFill>
                <a:schemeClr val="tx1"/>
              </a:solidFill>
              <a:cs typeface="David" pitchFamily="2" charset="-79"/>
            </a:endParaRPr>
          </a:p>
        </p:txBody>
      </p:sp>
      <p:sp>
        <p:nvSpPr>
          <p:cNvPr id="467971" name="Rectangle 3"/>
          <p:cNvSpPr>
            <a:spLocks noGrp="1" noChangeArrowheads="1"/>
          </p:cNvSpPr>
          <p:nvPr>
            <p:ph type="body" idx="1"/>
          </p:nvPr>
        </p:nvSpPr>
        <p:spPr>
          <a:xfrm>
            <a:off x="1143000" y="1600200"/>
            <a:ext cx="7239000" cy="1752600"/>
          </a:xfrm>
        </p:spPr>
        <p:txBody>
          <a:bodyPr/>
          <a:lstStyle/>
          <a:p>
            <a:pPr>
              <a:buFont typeface="Wingdings" pitchFamily="2" charset="2"/>
              <a:buChar char=""/>
            </a:pPr>
            <a:r>
              <a:rPr lang="en-US" altLang="he-IL" sz="1800" smtClean="0">
                <a:cs typeface="Miriam" pitchFamily="2" charset="-79"/>
              </a:rPr>
              <a:t>Chemical reaction (to eliminate differences in molecular type)</a:t>
            </a:r>
          </a:p>
          <a:p>
            <a:pPr>
              <a:buFont typeface="Wingdings" pitchFamily="2" charset="2"/>
              <a:buChar char=""/>
            </a:pPr>
            <a:r>
              <a:rPr lang="en-US" altLang="he-IL" sz="1800" smtClean="0">
                <a:cs typeface="Miriam" pitchFamily="2" charset="-79"/>
              </a:rPr>
              <a:t>Mixing and recycle (to distribute the chemicals)</a:t>
            </a:r>
          </a:p>
          <a:p>
            <a:pPr>
              <a:buFont typeface="Wingdings" pitchFamily="2" charset="2"/>
              <a:buChar char=""/>
            </a:pPr>
            <a:r>
              <a:rPr lang="en-US" altLang="he-IL" sz="1800" smtClean="0">
                <a:cs typeface="Miriam" pitchFamily="2" charset="-79"/>
              </a:rPr>
              <a:t>Separation (to eliminate differences in composition) </a:t>
            </a:r>
          </a:p>
          <a:p>
            <a:pPr>
              <a:buFont typeface="Wingdings" pitchFamily="2" charset="2"/>
              <a:buChar char=""/>
            </a:pPr>
            <a:r>
              <a:rPr lang="en-US" altLang="he-IL" sz="1800" smtClean="0">
                <a:cs typeface="Miriam" pitchFamily="2" charset="-79"/>
              </a:rPr>
              <a:t>Temperature, pressure and phase change</a:t>
            </a:r>
          </a:p>
          <a:p>
            <a:pPr>
              <a:buFont typeface="Wingdings" pitchFamily="2" charset="2"/>
              <a:buChar char=""/>
            </a:pPr>
            <a:r>
              <a:rPr lang="en-US" altLang="he-IL" sz="1800" smtClean="0">
                <a:cs typeface="Miriam" pitchFamily="2" charset="-79"/>
              </a:rPr>
              <a:t>Task integration (to combine tasks into unit operations)</a:t>
            </a:r>
            <a:endParaRPr lang="en-US" altLang="he-IL" sz="1800" smtClean="0">
              <a:cs typeface="David" pitchFamily="2" charset="-79"/>
            </a:endParaRPr>
          </a:p>
          <a:p>
            <a:endParaRPr lang="en-US" altLang="en-US" sz="1800" smtClean="0">
              <a:cs typeface="David" pitchFamily="2" charset="-79"/>
            </a:endParaRPr>
          </a:p>
        </p:txBody>
      </p:sp>
      <p:sp>
        <p:nvSpPr>
          <p:cNvPr id="10246" name="AutoShape 4"/>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467973" name="Text Box 5"/>
          <p:cNvSpPr txBox="1">
            <a:spLocks noChangeArrowheads="1"/>
          </p:cNvSpPr>
          <p:nvPr/>
        </p:nvSpPr>
        <p:spPr bwMode="auto">
          <a:xfrm>
            <a:off x="822325" y="1236663"/>
            <a:ext cx="7086600" cy="396875"/>
          </a:xfrm>
          <a:prstGeom prst="rect">
            <a:avLst/>
          </a:prstGeom>
          <a:noFill/>
          <a:ln w="9525">
            <a:noFill/>
            <a:miter lim="800000"/>
            <a:headEnd/>
            <a:tailEnd/>
          </a:ln>
        </p:spPr>
        <p:txBody>
          <a:bodyPr wrap="none">
            <a:spAutoFit/>
          </a:bodyPr>
          <a:lstStyle/>
          <a:p>
            <a:pPr>
              <a:buFont typeface="Wingdings" pitchFamily="2" charset="2"/>
              <a:buChar char="¥"/>
            </a:pPr>
            <a:r>
              <a:rPr lang="en-US" altLang="he-IL" sz="2000" b="0"/>
              <a:t>  Recalling the process operations in process synthesis:</a:t>
            </a:r>
            <a:endParaRPr lang="en-US" altLang="he-IL" b="0"/>
          </a:p>
        </p:txBody>
      </p:sp>
      <p:sp>
        <p:nvSpPr>
          <p:cNvPr id="467974" name="Rectangle 6"/>
          <p:cNvSpPr>
            <a:spLocks noChangeArrowheads="1"/>
          </p:cNvSpPr>
          <p:nvPr/>
        </p:nvSpPr>
        <p:spPr bwMode="auto">
          <a:xfrm>
            <a:off x="838200" y="3352800"/>
            <a:ext cx="7391400" cy="2667000"/>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US" altLang="he-IL" sz="2000" b="0">
                <a:solidFill>
                  <a:schemeClr val="tx1"/>
                </a:solidFill>
                <a:cs typeface="Miriam" pitchFamily="2" charset="-79"/>
              </a:rPr>
              <a:t>This lecture deals with the heuristic rules that expedite the selection and positioning of processing operations as flowsheets are assembled.</a:t>
            </a:r>
          </a:p>
          <a:p>
            <a:pPr marL="342900" indent="-342900">
              <a:spcBef>
                <a:spcPct val="20000"/>
              </a:spcBef>
              <a:buFont typeface="Wingdings" pitchFamily="2" charset="2"/>
              <a:buChar char="¥"/>
            </a:pPr>
            <a:r>
              <a:rPr lang="en-US" altLang="he-IL" sz="2000" b="0">
                <a:solidFill>
                  <a:schemeClr val="tx1"/>
                </a:solidFill>
                <a:cs typeface="Miriam" pitchFamily="2" charset="-79"/>
              </a:rPr>
              <a:t>These rules are based on experience and hold in general, but should be tested (e.g., by simulation) to ensure that they apply in the specific application.</a:t>
            </a:r>
          </a:p>
          <a:p>
            <a:pPr marL="342900" indent="-342900">
              <a:spcBef>
                <a:spcPct val="20000"/>
              </a:spcBef>
              <a:buFont typeface="Wingdings" pitchFamily="2" charset="2"/>
              <a:buChar char="¥"/>
            </a:pPr>
            <a:r>
              <a:rPr lang="en-US" altLang="he-IL" sz="2000" b="0">
                <a:solidFill>
                  <a:schemeClr val="tx1"/>
                </a:solidFill>
                <a:cs typeface="Miriam" pitchFamily="2" charset="-79"/>
              </a:rPr>
              <a:t>Later, in </a:t>
            </a:r>
            <a:r>
              <a:rPr lang="en-US" altLang="he-IL" sz="2000" b="0" u="sng">
                <a:solidFill>
                  <a:schemeClr val="accent2"/>
                </a:solidFill>
                <a:cs typeface="Miriam" pitchFamily="2" charset="-79"/>
              </a:rPr>
              <a:t>Section B</a:t>
            </a:r>
            <a:r>
              <a:rPr lang="en-US" altLang="he-IL" sz="2000" b="0">
                <a:solidFill>
                  <a:schemeClr val="tx1"/>
                </a:solidFill>
                <a:cs typeface="Miriam" pitchFamily="2" charset="-79"/>
              </a:rPr>
              <a:t>, we will see how algorithmic methods are used to improve on design decisions.</a:t>
            </a:r>
            <a:endParaRPr lang="en-US" altLang="en-US" sz="2000" b="0">
              <a:solidFill>
                <a:schemeClr val="tx1"/>
              </a:solidFill>
              <a:cs typeface="David" pitchFamily="2" charset="-79"/>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7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79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79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79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79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79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7974">
                                            <p:txEl>
                                              <p:pRg st="0" end="0"/>
                                            </p:txEl>
                                          </p:spTgt>
                                        </p:tgtEl>
                                        <p:attrNameLst>
                                          <p:attrName>style.visibility</p:attrName>
                                        </p:attrNameLst>
                                      </p:cBhvr>
                                      <p:to>
                                        <p:strVal val="visible"/>
                                      </p:to>
                                    </p:set>
                                    <p:animEffect transition="in" filter="wipe(left)">
                                      <p:cBhvr>
                                        <p:cTn id="31" dur="500"/>
                                        <p:tgtEl>
                                          <p:spTgt spid="46797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67974">
                                            <p:txEl>
                                              <p:pRg st="1" end="1"/>
                                            </p:txEl>
                                          </p:spTgt>
                                        </p:tgtEl>
                                        <p:attrNameLst>
                                          <p:attrName>style.visibility</p:attrName>
                                        </p:attrNameLst>
                                      </p:cBhvr>
                                      <p:to>
                                        <p:strVal val="visible"/>
                                      </p:to>
                                    </p:set>
                                    <p:animEffect transition="in" filter="wipe(left)">
                                      <p:cBhvr>
                                        <p:cTn id="36" dur="500"/>
                                        <p:tgtEl>
                                          <p:spTgt spid="46797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67974">
                                            <p:txEl>
                                              <p:pRg st="2" end="2"/>
                                            </p:txEl>
                                          </p:spTgt>
                                        </p:tgtEl>
                                        <p:attrNameLst>
                                          <p:attrName>style.visibility</p:attrName>
                                        </p:attrNameLst>
                                      </p:cBhvr>
                                      <p:to>
                                        <p:strVal val="visible"/>
                                      </p:to>
                                    </p:set>
                                    <p:animEffect transition="in" filter="wipe(left)">
                                      <p:cBhvr>
                                        <p:cTn id="41" dur="500"/>
                                        <p:tgtEl>
                                          <p:spTgt spid="4679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bldLvl="2" autoUpdateAnimBg="0"/>
      <p:bldP spid="467973" grpId="0" autoUpdateAnimBg="0"/>
      <p:bldP spid="46797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2531" name="Slide Number Placeholder 5"/>
          <p:cNvSpPr>
            <a:spLocks noGrp="1"/>
          </p:cNvSpPr>
          <p:nvPr>
            <p:ph type="sldNum" sz="quarter" idx="12"/>
          </p:nvPr>
        </p:nvSpPr>
        <p:spPr>
          <a:noFill/>
        </p:spPr>
        <p:txBody>
          <a:bodyPr/>
          <a:lstStyle/>
          <a:p>
            <a:fld id="{038ED620-1136-4782-A521-8EA98760C687}" type="slidenum">
              <a:rPr lang="ar-SA" altLang="en-US" smtClean="0"/>
              <a:pPr/>
              <a:t>20</a:t>
            </a:fld>
            <a:endParaRPr lang="en-US" altLang="en-US" smtClean="0">
              <a:cs typeface="Times New Roman (Hebrew)" charset="-79"/>
            </a:endParaRPr>
          </a:p>
        </p:txBody>
      </p:sp>
      <p:grpSp>
        <p:nvGrpSpPr>
          <p:cNvPr id="2" name="Group 11"/>
          <p:cNvGrpSpPr>
            <a:grpSpLocks/>
          </p:cNvGrpSpPr>
          <p:nvPr/>
        </p:nvGrpSpPr>
        <p:grpSpPr bwMode="auto">
          <a:xfrm>
            <a:off x="762000" y="4114800"/>
            <a:ext cx="7696200" cy="1981200"/>
            <a:chOff x="480" y="1920"/>
            <a:chExt cx="4800" cy="1056"/>
          </a:xfrm>
        </p:grpSpPr>
        <p:sp>
          <p:nvSpPr>
            <p:cNvPr id="22536" name="Rectangle 2"/>
            <p:cNvSpPr>
              <a:spLocks noChangeArrowheads="1"/>
            </p:cNvSpPr>
            <p:nvPr/>
          </p:nvSpPr>
          <p:spPr bwMode="auto">
            <a:xfrm>
              <a:off x="1440" y="1920"/>
              <a:ext cx="3840"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Crystallize inorganic chemicals from a concentrated aqueous solution by chilling when solubility decreases significantly with decreasing temperature. Use crystallization by evaporation when solubility does not change significantly with temperature.</a:t>
              </a:r>
            </a:p>
            <a:p>
              <a:pPr marL="342900" indent="-342900">
                <a:spcBef>
                  <a:spcPct val="20000"/>
                </a:spcBef>
                <a:buFont typeface="Wingdings" pitchFamily="2" charset="2"/>
                <a:buChar char="¥"/>
              </a:pPr>
              <a:endParaRPr lang="en-US" altLang="he-IL" sz="2800" b="0" u="sng">
                <a:solidFill>
                  <a:schemeClr val="tx1"/>
                </a:solidFill>
                <a:cs typeface="Miriam" pitchFamily="2" charset="-79"/>
              </a:endParaRPr>
            </a:p>
            <a:p>
              <a:pPr marL="342900" indent="-342900">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22537" name="Text Box 3"/>
            <p:cNvSpPr txBox="1">
              <a:spLocks noChangeArrowheads="1"/>
            </p:cNvSpPr>
            <p:nvPr/>
          </p:nvSpPr>
          <p:spPr bwMode="auto">
            <a:xfrm>
              <a:off x="480" y="1920"/>
              <a:ext cx="1227" cy="252"/>
            </a:xfrm>
            <a:prstGeom prst="rect">
              <a:avLst/>
            </a:prstGeom>
            <a:noFill/>
            <a:ln w="9525">
              <a:noFill/>
              <a:miter lim="800000"/>
              <a:headEnd/>
              <a:tailEnd/>
            </a:ln>
          </p:spPr>
          <p:txBody>
            <a:bodyPr wrap="none">
              <a:spAutoFit/>
            </a:bodyPr>
            <a:lstStyle/>
            <a:p>
              <a:r>
                <a:rPr lang="en-US" altLang="he-IL" sz="2000">
                  <a:solidFill>
                    <a:schemeClr val="accent2"/>
                  </a:solidFill>
                </a:rPr>
                <a:t>Heuristic 12:</a:t>
              </a:r>
              <a:endParaRPr lang="en-US" altLang="he-IL" b="0"/>
            </a:p>
          </p:txBody>
        </p:sp>
      </p:grpSp>
      <p:sp>
        <p:nvSpPr>
          <p:cNvPr id="22533" name="Rectangle 4"/>
          <p:cNvSpPr>
            <a:spLocks noGrp="1" noChangeArrowheads="1"/>
          </p:cNvSpPr>
          <p:nvPr>
            <p:ph type="title"/>
          </p:nvPr>
        </p:nvSpPr>
        <p:spPr>
          <a:xfrm>
            <a:off x="685800" y="609600"/>
            <a:ext cx="7772400" cy="609600"/>
          </a:xfrm>
          <a:noFill/>
        </p:spPr>
        <p:txBody>
          <a:bodyPr/>
          <a:lstStyle/>
          <a:p>
            <a:r>
              <a:rPr lang="en-US" altLang="en-US" sz="2000" b="1" smtClean="0">
                <a:solidFill>
                  <a:schemeClr val="accent2"/>
                </a:solidFill>
                <a:cs typeface="David" pitchFamily="2" charset="-79"/>
              </a:rPr>
              <a:t>Separations Involving Solid Particles</a:t>
            </a:r>
          </a:p>
        </p:txBody>
      </p:sp>
      <p:sp>
        <p:nvSpPr>
          <p:cNvPr id="2253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13" name="TextBox 12"/>
          <p:cNvSpPr txBox="1">
            <a:spLocks noChangeArrowheads="1"/>
          </p:cNvSpPr>
          <p:nvPr/>
        </p:nvSpPr>
        <p:spPr bwMode="auto">
          <a:xfrm>
            <a:off x="838200" y="1295400"/>
            <a:ext cx="7391400" cy="2573338"/>
          </a:xfrm>
          <a:prstGeom prst="rect">
            <a:avLst/>
          </a:prstGeom>
          <a:noFill/>
          <a:ln w="9525">
            <a:noFill/>
            <a:miter lim="800000"/>
            <a:headEnd/>
            <a:tailEnd/>
          </a:ln>
        </p:spPr>
        <p:txBody>
          <a:bodyPr>
            <a:spAutoFit/>
          </a:bodyPr>
          <a:lstStyle/>
          <a:p>
            <a:r>
              <a:rPr lang="en-US" b="0"/>
              <a:t>Crystallization occurs in three modes:</a:t>
            </a:r>
          </a:p>
          <a:p>
            <a:pPr>
              <a:buFontTx/>
              <a:buNone/>
            </a:pPr>
            <a:r>
              <a:rPr lang="en-US" b="0">
                <a:solidFill>
                  <a:schemeClr val="accent2"/>
                </a:solidFill>
              </a:rPr>
              <a:t>Solution crystallization </a:t>
            </a:r>
            <a:r>
              <a:rPr lang="en-US" sz="1800" b="0">
                <a:solidFill>
                  <a:schemeClr val="accent2"/>
                </a:solidFill>
              </a:rPr>
              <a:t>(applies mainly to inorganic chemicals)</a:t>
            </a:r>
            <a:r>
              <a:rPr lang="en-US" b="0"/>
              <a:t>, </a:t>
            </a:r>
            <a:r>
              <a:rPr lang="en-US" sz="2000" b="0"/>
              <a:t>at temperature far below the melting point of crystals. </a:t>
            </a:r>
            <a:r>
              <a:rPr lang="en-US" b="0">
                <a:solidFill>
                  <a:schemeClr val="accent2"/>
                </a:solidFill>
              </a:rPr>
              <a:t>Precipitation,</a:t>
            </a:r>
            <a:r>
              <a:rPr lang="en-US" b="0"/>
              <a:t> </a:t>
            </a:r>
            <a:r>
              <a:rPr lang="en-US" sz="2000" b="0"/>
              <a:t>refers to the case where one product of two reacting solutions is a solid of low solubility.                    </a:t>
            </a:r>
            <a:r>
              <a:rPr lang="en-US" b="0">
                <a:solidFill>
                  <a:schemeClr val="accent2"/>
                </a:solidFill>
              </a:rPr>
              <a:t>Melt crystallization </a:t>
            </a:r>
            <a:r>
              <a:rPr lang="en-US" sz="1800" b="0">
                <a:solidFill>
                  <a:schemeClr val="accent2"/>
                </a:solidFill>
              </a:rPr>
              <a:t>(applies mainly to organic chemicals)</a:t>
            </a:r>
            <a:r>
              <a:rPr lang="en-US" b="0"/>
              <a:t>, </a:t>
            </a:r>
            <a:r>
              <a:rPr lang="en-US" sz="2000" b="0"/>
              <a:t>at temperature in the range of the melting point of crystals.</a:t>
            </a:r>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3555" name="Slide Number Placeholder 5"/>
          <p:cNvSpPr>
            <a:spLocks noGrp="1"/>
          </p:cNvSpPr>
          <p:nvPr>
            <p:ph type="sldNum" sz="quarter" idx="12"/>
          </p:nvPr>
        </p:nvSpPr>
        <p:spPr>
          <a:noFill/>
        </p:spPr>
        <p:txBody>
          <a:bodyPr/>
          <a:lstStyle/>
          <a:p>
            <a:fld id="{8F67B1F4-1D26-4EB7-B732-05D850024F46}" type="slidenum">
              <a:rPr lang="ar-SA" altLang="en-US" smtClean="0"/>
              <a:pPr/>
              <a:t>21</a:t>
            </a:fld>
            <a:endParaRPr lang="en-US" altLang="en-US" smtClean="0">
              <a:cs typeface="Times New Roman (Hebrew)" charset="-79"/>
            </a:endParaRPr>
          </a:p>
        </p:txBody>
      </p:sp>
      <p:grpSp>
        <p:nvGrpSpPr>
          <p:cNvPr id="2" name="Group 11"/>
          <p:cNvGrpSpPr>
            <a:grpSpLocks/>
          </p:cNvGrpSpPr>
          <p:nvPr/>
        </p:nvGrpSpPr>
        <p:grpSpPr bwMode="auto">
          <a:xfrm>
            <a:off x="762000" y="3733800"/>
            <a:ext cx="7696200" cy="2286000"/>
            <a:chOff x="480" y="1920"/>
            <a:chExt cx="4800" cy="1056"/>
          </a:xfrm>
        </p:grpSpPr>
        <p:sp>
          <p:nvSpPr>
            <p:cNvPr id="23562" name="Rectangle 2"/>
            <p:cNvSpPr>
              <a:spLocks noChangeArrowheads="1"/>
            </p:cNvSpPr>
            <p:nvPr/>
          </p:nvSpPr>
          <p:spPr bwMode="auto">
            <a:xfrm>
              <a:off x="1440" y="1920"/>
              <a:ext cx="3840"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Separate organic chemicals by melt crystallization with cooling, using suspension crystallization, followed by removal of crystals by settling, filtration, or centrifugation. Alternatively, use layer crystallization on a cooled surface, with scraping or melting to remove the crystals.</a:t>
              </a:r>
              <a:endParaRPr lang="en-US" altLang="en-US" sz="2800" b="0">
                <a:solidFill>
                  <a:schemeClr val="tx1"/>
                </a:solidFill>
              </a:endParaRPr>
            </a:p>
          </p:txBody>
        </p:sp>
        <p:sp>
          <p:nvSpPr>
            <p:cNvPr id="23563" name="Text Box 3"/>
            <p:cNvSpPr txBox="1">
              <a:spLocks noChangeArrowheads="1"/>
            </p:cNvSpPr>
            <p:nvPr/>
          </p:nvSpPr>
          <p:spPr bwMode="auto">
            <a:xfrm>
              <a:off x="480" y="1920"/>
              <a:ext cx="1215" cy="185"/>
            </a:xfrm>
            <a:prstGeom prst="rect">
              <a:avLst/>
            </a:prstGeom>
            <a:noFill/>
            <a:ln w="9525">
              <a:noFill/>
              <a:miter lim="800000"/>
              <a:headEnd/>
              <a:tailEnd/>
            </a:ln>
          </p:spPr>
          <p:txBody>
            <a:bodyPr wrap="none">
              <a:spAutoFit/>
            </a:bodyPr>
            <a:lstStyle/>
            <a:p>
              <a:r>
                <a:rPr lang="en-US" altLang="he-IL" sz="2000">
                  <a:solidFill>
                    <a:schemeClr val="accent2"/>
                  </a:solidFill>
                </a:rPr>
                <a:t>Heuristic 14:</a:t>
              </a:r>
              <a:endParaRPr lang="en-US" altLang="he-IL" b="0"/>
            </a:p>
          </p:txBody>
        </p:sp>
      </p:grpSp>
      <p:sp>
        <p:nvSpPr>
          <p:cNvPr id="23557"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a:t>
            </a:r>
            <a:r>
              <a:rPr lang="en-US" altLang="he-IL" sz="2000" b="1" dirty="0" smtClean="0">
                <a:solidFill>
                  <a:schemeClr val="accent2"/>
                </a:solidFill>
                <a:cs typeface="David" pitchFamily="2" charset="-79"/>
              </a:rPr>
              <a:t> (Cont’d)</a:t>
            </a:r>
            <a:endParaRPr lang="en-US" altLang="en-US" sz="2000" b="1" dirty="0" smtClean="0">
              <a:solidFill>
                <a:schemeClr val="accent2"/>
              </a:solidFill>
              <a:cs typeface="David" pitchFamily="2" charset="-79"/>
            </a:endParaRPr>
          </a:p>
        </p:txBody>
      </p:sp>
      <p:sp>
        <p:nvSpPr>
          <p:cNvPr id="23558"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2"/>
          <p:cNvGrpSpPr>
            <a:grpSpLocks/>
          </p:cNvGrpSpPr>
          <p:nvPr/>
        </p:nvGrpSpPr>
        <p:grpSpPr bwMode="auto">
          <a:xfrm>
            <a:off x="762000" y="1371600"/>
            <a:ext cx="7620000" cy="1981200"/>
            <a:chOff x="480" y="2976"/>
            <a:chExt cx="4800" cy="816"/>
          </a:xfrm>
        </p:grpSpPr>
        <p:sp>
          <p:nvSpPr>
            <p:cNvPr id="23560" name="Rectangle 6"/>
            <p:cNvSpPr>
              <a:spLocks noChangeArrowheads="1"/>
            </p:cNvSpPr>
            <p:nvPr/>
          </p:nvSpPr>
          <p:spPr bwMode="auto">
            <a:xfrm>
              <a:off x="1440" y="2976"/>
              <a:ext cx="3840" cy="816"/>
            </a:xfrm>
            <a:prstGeom prst="rect">
              <a:avLst/>
            </a:prstGeom>
            <a:noFill/>
            <a:ln w="9525">
              <a:noFill/>
              <a:miter lim="800000"/>
              <a:headEnd/>
              <a:tailEnd/>
            </a:ln>
          </p:spPr>
          <p:txBody>
            <a:bodyPr/>
            <a:lstStyle/>
            <a:p>
              <a:pPr marL="342900" indent="-342900">
                <a:spcBef>
                  <a:spcPct val="0"/>
                </a:spcBef>
                <a:buFont typeface="Wingdings" pitchFamily="2" charset="2"/>
                <a:buChar char=" "/>
              </a:pPr>
              <a:r>
                <a:rPr lang="en-US" altLang="he-IL" sz="2000" b="0" dirty="0">
                  <a:solidFill>
                    <a:schemeClr val="tx1"/>
                  </a:solidFill>
                  <a:cs typeface="Miriam" pitchFamily="2" charset="-79"/>
                </a:rPr>
                <a:t>Crystal growth rates and sizes are controlled by </a:t>
              </a:r>
              <a:r>
                <a:rPr lang="en-US" altLang="he-IL" sz="2000" b="0" dirty="0" err="1">
                  <a:solidFill>
                    <a:schemeClr val="tx1"/>
                  </a:solidFill>
                  <a:cs typeface="Miriam" pitchFamily="2" charset="-79"/>
                </a:rPr>
                <a:t>supersaturation</a:t>
              </a:r>
              <a:r>
                <a:rPr lang="en-US" altLang="he-IL" sz="2000" b="0" dirty="0">
                  <a:solidFill>
                    <a:schemeClr val="tx1"/>
                  </a:solidFill>
                  <a:cs typeface="Miriam" pitchFamily="2" charset="-79"/>
                </a:rPr>
                <a:t>, S=C/</a:t>
              </a:r>
              <a:r>
                <a:rPr lang="en-US" altLang="he-IL" sz="2000" b="0" dirty="0" err="1">
                  <a:solidFill>
                    <a:schemeClr val="tx1"/>
                  </a:solidFill>
                  <a:cs typeface="Miriam" pitchFamily="2" charset="-79"/>
                </a:rPr>
                <a:t>C</a:t>
              </a:r>
              <a:r>
                <a:rPr lang="en-US" altLang="he-IL" sz="2000" b="0" baseline="-25000" dirty="0" err="1">
                  <a:solidFill>
                    <a:schemeClr val="tx1"/>
                  </a:solidFill>
                  <a:cs typeface="Miriam" pitchFamily="2" charset="-79"/>
                </a:rPr>
                <a:t>sat</a:t>
              </a:r>
              <a:r>
                <a:rPr lang="en-US" altLang="he-IL" sz="2000" b="0" baseline="-25000" dirty="0">
                  <a:solidFill>
                    <a:schemeClr val="tx1"/>
                  </a:solidFill>
                  <a:cs typeface="Miriam" pitchFamily="2" charset="-79"/>
                </a:rPr>
                <a:t> </a:t>
              </a:r>
              <a:r>
                <a:rPr lang="en-US" altLang="he-IL" sz="2000" b="0" dirty="0">
                  <a:solidFill>
                    <a:schemeClr val="tx1"/>
                  </a:solidFill>
                  <a:cs typeface="Miriam" pitchFamily="2" charset="-79"/>
                </a:rPr>
                <a:t>, usually in the range 1.02&lt;S&lt;1.05</a:t>
              </a:r>
              <a:r>
                <a:rPr lang="en-US" altLang="he-IL" sz="2000" b="0" i="1" dirty="0">
                  <a:solidFill>
                    <a:schemeClr val="tx1"/>
                  </a:solidFill>
                  <a:cs typeface="Miriam" pitchFamily="2" charset="-79"/>
                </a:rPr>
                <a:t> </a:t>
              </a:r>
              <a:r>
                <a:rPr lang="en-US" altLang="he-IL" sz="2000" b="0" dirty="0">
                  <a:solidFill>
                    <a:schemeClr val="tx1"/>
                  </a:solidFill>
                  <a:cs typeface="Miriam" pitchFamily="2" charset="-79"/>
                </a:rPr>
                <a:t>. Growth rates are influenced greatly by the presence of impurities and of certain specific additives that vary from case to case.</a:t>
              </a:r>
            </a:p>
            <a:p>
              <a:pPr marL="342900" indent="-342900">
                <a:spcBef>
                  <a:spcPct val="0"/>
                </a:spcBef>
                <a:buFont typeface="Wingdings" pitchFamily="2" charset="2"/>
                <a:buChar char="¥"/>
              </a:pPr>
              <a:endParaRPr lang="en-US" altLang="en-US" sz="2800" b="0" dirty="0">
                <a:solidFill>
                  <a:schemeClr val="tx1"/>
                </a:solidFill>
              </a:endParaRPr>
            </a:p>
          </p:txBody>
        </p:sp>
        <p:sp>
          <p:nvSpPr>
            <p:cNvPr id="23561" name="Text Box 7"/>
            <p:cNvSpPr txBox="1">
              <a:spLocks noChangeArrowheads="1"/>
            </p:cNvSpPr>
            <p:nvPr/>
          </p:nvSpPr>
          <p:spPr bwMode="auto">
            <a:xfrm>
              <a:off x="480" y="2976"/>
              <a:ext cx="1227" cy="252"/>
            </a:xfrm>
            <a:prstGeom prst="rect">
              <a:avLst/>
            </a:prstGeom>
            <a:noFill/>
            <a:ln w="9525">
              <a:noFill/>
              <a:miter lim="800000"/>
              <a:headEnd/>
              <a:tailEnd/>
            </a:ln>
          </p:spPr>
          <p:txBody>
            <a:bodyPr wrap="none">
              <a:spAutoFit/>
            </a:bodyPr>
            <a:lstStyle/>
            <a:p>
              <a:r>
                <a:rPr lang="en-US" altLang="he-IL" sz="2000">
                  <a:solidFill>
                    <a:schemeClr val="accent2"/>
                  </a:solidFill>
                </a:rPr>
                <a:t>Heuristic 13:</a:t>
              </a:r>
              <a:endParaRPr lang="en-US" altLang="he-IL" b="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4579" name="Slide Number Placeholder 5"/>
          <p:cNvSpPr>
            <a:spLocks noGrp="1"/>
          </p:cNvSpPr>
          <p:nvPr>
            <p:ph type="sldNum" sz="quarter" idx="12"/>
          </p:nvPr>
        </p:nvSpPr>
        <p:spPr>
          <a:noFill/>
        </p:spPr>
        <p:txBody>
          <a:bodyPr/>
          <a:lstStyle/>
          <a:p>
            <a:fld id="{30C55F01-3702-4D6A-9221-379879AB70BD}" type="slidenum">
              <a:rPr lang="ar-SA" altLang="en-US" smtClean="0"/>
              <a:pPr/>
              <a:t>22</a:t>
            </a:fld>
            <a:endParaRPr lang="en-US" altLang="en-US" smtClean="0">
              <a:cs typeface="Times New Roman (Hebrew)" charset="-79"/>
            </a:endParaRPr>
          </a:p>
        </p:txBody>
      </p:sp>
      <p:sp>
        <p:nvSpPr>
          <p:cNvPr id="24580"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a:t>
            </a:r>
            <a:r>
              <a:rPr lang="en-US" altLang="he-IL" sz="2000" b="1" dirty="0" smtClean="0">
                <a:solidFill>
                  <a:schemeClr val="accent2"/>
                </a:solidFill>
                <a:cs typeface="David" pitchFamily="2" charset="-79"/>
              </a:rPr>
              <a:t> (Cont’d)</a:t>
            </a:r>
            <a:endParaRPr lang="en-US" altLang="en-US" sz="2000" b="1" dirty="0" smtClean="0">
              <a:solidFill>
                <a:schemeClr val="accent2"/>
              </a:solidFill>
              <a:cs typeface="David" pitchFamily="2" charset="-79"/>
            </a:endParaRPr>
          </a:p>
        </p:txBody>
      </p:sp>
      <p:sp>
        <p:nvSpPr>
          <p:cNvPr id="24581"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2"/>
          <p:cNvGrpSpPr>
            <a:grpSpLocks/>
          </p:cNvGrpSpPr>
          <p:nvPr/>
        </p:nvGrpSpPr>
        <p:grpSpPr bwMode="auto">
          <a:xfrm>
            <a:off x="566738" y="1371600"/>
            <a:ext cx="7891462" cy="4724400"/>
            <a:chOff x="357" y="2976"/>
            <a:chExt cx="4971" cy="816"/>
          </a:xfrm>
        </p:grpSpPr>
        <p:sp>
          <p:nvSpPr>
            <p:cNvPr id="24583" name="Rectangle 6"/>
            <p:cNvSpPr>
              <a:spLocks noChangeArrowheads="1"/>
            </p:cNvSpPr>
            <p:nvPr/>
          </p:nvSpPr>
          <p:spPr bwMode="auto">
            <a:xfrm>
              <a:off x="1440" y="2976"/>
              <a:ext cx="3888" cy="816"/>
            </a:xfrm>
            <a:prstGeom prst="rect">
              <a:avLst/>
            </a:prstGeom>
            <a:noFill/>
            <a:ln w="9525">
              <a:noFill/>
              <a:miter lim="800000"/>
              <a:headEnd/>
              <a:tailEnd/>
            </a:ln>
          </p:spPr>
          <p:txBody>
            <a:bodyPr/>
            <a:lstStyle/>
            <a:p>
              <a:r>
                <a:rPr lang="en-US" sz="2000" b="0"/>
                <a:t>Using multiple evaporators (called effects) in series, the latent heat of evaporation of water is recovered and reused. With a single evaporator, the ratio of the amount of water evaporated to the amount of external steam supplied to cause the evaporation is typically 0.8. For two effects,</a:t>
              </a:r>
              <a:r>
                <a:rPr lang="en-US" sz="2800" i="1"/>
                <a:t> </a:t>
              </a:r>
              <a:r>
                <a:rPr lang="en-US" sz="2000" b="0"/>
                <a:t>the ratio becomes 1.6; for three effects 2.4, and so. The magnitude of the boiling-point elevation (often in the range of 3 to 10 </a:t>
              </a:r>
              <a:r>
                <a:rPr lang="en-US" sz="2000" b="0" baseline="30000"/>
                <a:t>o</a:t>
              </a:r>
              <a:r>
                <a:rPr lang="en-US" sz="2000" b="0"/>
                <a:t>F) caused by the dissolved inorganic compounds is a controlling factor in selecting the optimal number of effects. When the BPE is small, minimum evaporation cost is obtained with 8 to 10 effects. When the BPE is appreciable, the optimal number of effects is small, 6 or less. </a:t>
              </a:r>
              <a:endParaRPr lang="en-US" altLang="en-US" sz="2000" b="0">
                <a:solidFill>
                  <a:schemeClr val="tx1"/>
                </a:solidFill>
              </a:endParaRPr>
            </a:p>
          </p:txBody>
        </p:sp>
        <p:sp>
          <p:nvSpPr>
            <p:cNvPr id="24584" name="Text Box 7"/>
            <p:cNvSpPr txBox="1">
              <a:spLocks noChangeArrowheads="1"/>
            </p:cNvSpPr>
            <p:nvPr/>
          </p:nvSpPr>
          <p:spPr bwMode="auto">
            <a:xfrm>
              <a:off x="357" y="2976"/>
              <a:ext cx="1227" cy="69"/>
            </a:xfrm>
            <a:prstGeom prst="rect">
              <a:avLst/>
            </a:prstGeom>
            <a:noFill/>
            <a:ln w="9525">
              <a:noFill/>
              <a:miter lim="800000"/>
              <a:headEnd/>
              <a:tailEnd/>
            </a:ln>
          </p:spPr>
          <p:txBody>
            <a:bodyPr wrap="none">
              <a:spAutoFit/>
            </a:bodyPr>
            <a:lstStyle/>
            <a:p>
              <a:r>
                <a:rPr lang="en-US" altLang="he-IL" sz="2000">
                  <a:solidFill>
                    <a:schemeClr val="accent2"/>
                  </a:solidFill>
                </a:rPr>
                <a:t>Heuristic 15:</a:t>
              </a:r>
              <a:endParaRPr lang="en-US" altLang="he-IL" b="0">
                <a:solidFill>
                  <a:schemeClr val="accent2"/>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5603" name="Slide Number Placeholder 5"/>
          <p:cNvSpPr>
            <a:spLocks noGrp="1"/>
          </p:cNvSpPr>
          <p:nvPr>
            <p:ph type="sldNum" sz="quarter" idx="12"/>
          </p:nvPr>
        </p:nvSpPr>
        <p:spPr>
          <a:noFill/>
        </p:spPr>
        <p:txBody>
          <a:bodyPr/>
          <a:lstStyle/>
          <a:p>
            <a:fld id="{93FC1B6F-A820-4837-AC59-8D1ACBBAD0E5}" type="slidenum">
              <a:rPr lang="ar-SA" altLang="en-US" smtClean="0"/>
              <a:pPr/>
              <a:t>23</a:t>
            </a:fld>
            <a:endParaRPr lang="en-US" altLang="en-US" smtClean="0">
              <a:cs typeface="Times New Roman (Hebrew)" charset="-79"/>
            </a:endParaRPr>
          </a:p>
        </p:txBody>
      </p:sp>
      <p:sp>
        <p:nvSpPr>
          <p:cNvPr id="25604"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a:t>
            </a:r>
            <a:r>
              <a:rPr lang="en-US" altLang="he-IL" sz="2000" b="1" dirty="0" smtClean="0">
                <a:solidFill>
                  <a:schemeClr val="accent2"/>
                </a:solidFill>
                <a:cs typeface="David" pitchFamily="2" charset="-79"/>
              </a:rPr>
              <a:t> (Cont’d)</a:t>
            </a:r>
            <a:endParaRPr lang="en-US" altLang="en-US" sz="2000" b="1" dirty="0" smtClean="0">
              <a:solidFill>
                <a:schemeClr val="accent2"/>
              </a:solidFill>
              <a:cs typeface="David" pitchFamily="2" charset="-79"/>
            </a:endParaRPr>
          </a:p>
        </p:txBody>
      </p:sp>
      <p:sp>
        <p:nvSpPr>
          <p:cNvPr id="2560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2"/>
          <p:cNvGrpSpPr>
            <a:grpSpLocks/>
          </p:cNvGrpSpPr>
          <p:nvPr/>
        </p:nvGrpSpPr>
        <p:grpSpPr bwMode="auto">
          <a:xfrm>
            <a:off x="566738" y="1371600"/>
            <a:ext cx="7891462" cy="4724400"/>
            <a:chOff x="357" y="2976"/>
            <a:chExt cx="4971" cy="816"/>
          </a:xfrm>
        </p:grpSpPr>
        <p:sp>
          <p:nvSpPr>
            <p:cNvPr id="25607" name="Rectangle 6"/>
            <p:cNvSpPr>
              <a:spLocks noChangeArrowheads="1"/>
            </p:cNvSpPr>
            <p:nvPr/>
          </p:nvSpPr>
          <p:spPr bwMode="auto">
            <a:xfrm>
              <a:off x="1440" y="2976"/>
              <a:ext cx="3888" cy="816"/>
            </a:xfrm>
            <a:prstGeom prst="rect">
              <a:avLst/>
            </a:prstGeom>
            <a:noFill/>
            <a:ln w="9525">
              <a:noFill/>
              <a:miter lim="800000"/>
              <a:headEnd/>
              <a:tailEnd/>
            </a:ln>
          </p:spPr>
          <p:txBody>
            <a:bodyPr/>
            <a:lstStyle/>
            <a:p>
              <a:pPr>
                <a:buFontTx/>
                <a:buNone/>
              </a:pPr>
              <a:r>
                <a:rPr lang="en-US" sz="2000" b="0" dirty="0"/>
                <a:t>When employing multiple effects, the liquid and vapor flows may be in the same or different directions. Use forward feed, where both liquid and vapor flow in the same direction, for a small number of effects, particularly when the liquid feed is hot. Use backward feed, where liquid flows in a direction opposite to vapor flows, for cold feeds and/or a large number of effects. With forward feed, intermediate liquid pumps are not necessary, whereas they are for backward </a:t>
              </a:r>
              <a:r>
                <a:rPr lang="en-US" sz="2000" b="0" dirty="0" smtClean="0"/>
                <a:t>feed.</a:t>
              </a:r>
              <a:endParaRPr lang="en-US" altLang="en-US" sz="2000" b="0" dirty="0">
                <a:solidFill>
                  <a:schemeClr val="tx1"/>
                </a:solidFill>
              </a:endParaRPr>
            </a:p>
          </p:txBody>
        </p:sp>
        <p:sp>
          <p:nvSpPr>
            <p:cNvPr id="25608" name="Text Box 7"/>
            <p:cNvSpPr txBox="1">
              <a:spLocks noChangeArrowheads="1"/>
            </p:cNvSpPr>
            <p:nvPr/>
          </p:nvSpPr>
          <p:spPr bwMode="auto">
            <a:xfrm>
              <a:off x="357" y="2976"/>
              <a:ext cx="1227" cy="69"/>
            </a:xfrm>
            <a:prstGeom prst="rect">
              <a:avLst/>
            </a:prstGeom>
            <a:noFill/>
            <a:ln w="9525">
              <a:noFill/>
              <a:miter lim="800000"/>
              <a:headEnd/>
              <a:tailEnd/>
            </a:ln>
          </p:spPr>
          <p:txBody>
            <a:bodyPr wrap="none">
              <a:spAutoFit/>
            </a:bodyPr>
            <a:lstStyle/>
            <a:p>
              <a:r>
                <a:rPr lang="en-US" altLang="he-IL" sz="2000">
                  <a:solidFill>
                    <a:schemeClr val="accent2"/>
                  </a:solidFill>
                </a:rPr>
                <a:t>Heuristic 16:</a:t>
              </a:r>
              <a:endParaRPr lang="en-US" altLang="he-IL" b="0">
                <a:solidFill>
                  <a:schemeClr val="accent2"/>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2531" name="Slide Number Placeholder 5"/>
          <p:cNvSpPr>
            <a:spLocks noGrp="1"/>
          </p:cNvSpPr>
          <p:nvPr>
            <p:ph type="sldNum" sz="quarter" idx="12"/>
          </p:nvPr>
        </p:nvSpPr>
        <p:spPr>
          <a:noFill/>
        </p:spPr>
        <p:txBody>
          <a:bodyPr/>
          <a:lstStyle/>
          <a:p>
            <a:fld id="{038ED620-1136-4782-A521-8EA98760C687}" type="slidenum">
              <a:rPr lang="ar-SA" altLang="en-US" smtClean="0"/>
              <a:pPr/>
              <a:t>24</a:t>
            </a:fld>
            <a:endParaRPr lang="en-US" altLang="en-US" dirty="0" smtClean="0">
              <a:cs typeface="Times New Roman (Hebrew)" charset="-79"/>
            </a:endParaRPr>
          </a:p>
        </p:txBody>
      </p:sp>
      <p:sp>
        <p:nvSpPr>
          <p:cNvPr id="22533"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a:t>
            </a:r>
            <a:r>
              <a:rPr lang="en-US" altLang="he-IL" sz="2000" b="1" dirty="0" smtClean="0">
                <a:solidFill>
                  <a:schemeClr val="accent2"/>
                </a:solidFill>
                <a:cs typeface="David" pitchFamily="2" charset="-79"/>
              </a:rPr>
              <a:t> (Cont’d)</a:t>
            </a:r>
            <a:endParaRPr lang="en-US" altLang="en-US" sz="2000" b="1" dirty="0" smtClean="0">
              <a:solidFill>
                <a:schemeClr val="accent2"/>
              </a:solidFill>
              <a:cs typeface="David" pitchFamily="2" charset="-79"/>
            </a:endParaRPr>
          </a:p>
        </p:txBody>
      </p:sp>
      <p:sp>
        <p:nvSpPr>
          <p:cNvPr id="2253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13" name="TextBox 12"/>
          <p:cNvSpPr txBox="1">
            <a:spLocks noChangeArrowheads="1"/>
          </p:cNvSpPr>
          <p:nvPr/>
        </p:nvSpPr>
        <p:spPr bwMode="auto">
          <a:xfrm>
            <a:off x="838200" y="1295400"/>
            <a:ext cx="7543800" cy="4154984"/>
          </a:xfrm>
          <a:prstGeom prst="rect">
            <a:avLst/>
          </a:prstGeom>
          <a:noFill/>
          <a:ln w="9525">
            <a:noFill/>
            <a:miter lim="800000"/>
            <a:headEnd/>
            <a:tailEnd/>
          </a:ln>
        </p:spPr>
        <p:txBody>
          <a:bodyPr wrap="square">
            <a:spAutoFit/>
          </a:bodyPr>
          <a:lstStyle/>
          <a:p>
            <a:pPr>
              <a:buNone/>
            </a:pPr>
            <a:r>
              <a:rPr lang="en-US" sz="2000" dirty="0" smtClean="0">
                <a:solidFill>
                  <a:schemeClr val="accent2"/>
                </a:solidFill>
              </a:rPr>
              <a:t>Solution crystallization </a:t>
            </a:r>
            <a:r>
              <a:rPr lang="en-US" sz="2000" b="0" dirty="0" smtClean="0"/>
              <a:t>produces a slurry of crystals and mother liquor, which is partially separated by filtration or centrifugation into a wet cake and a mother liquor. Important </a:t>
            </a:r>
            <a:r>
              <a:rPr lang="en-US" sz="2000" b="0" dirty="0"/>
              <a:t>factors in the selection of equipment include</a:t>
            </a:r>
            <a:r>
              <a:rPr lang="en-US" sz="2000" b="0" dirty="0" smtClean="0"/>
              <a:t>:</a:t>
            </a:r>
          </a:p>
          <a:p>
            <a:pPr>
              <a:buNone/>
            </a:pPr>
            <a:r>
              <a:rPr lang="en-US" sz="2000" b="0" dirty="0" smtClean="0"/>
              <a:t>(1) moisture </a:t>
            </a:r>
            <a:r>
              <a:rPr lang="en-US" sz="2000" b="0" dirty="0"/>
              <a:t>content </a:t>
            </a:r>
            <a:r>
              <a:rPr lang="en-US" sz="2000" b="0" dirty="0" smtClean="0"/>
              <a:t>of the </a:t>
            </a:r>
            <a:r>
              <a:rPr lang="en-US" sz="2000" b="0" dirty="0"/>
              <a:t>cake, (2) solids content of the mother liquor, (3) fragility of the crystals, (4) </a:t>
            </a:r>
            <a:r>
              <a:rPr lang="en-US" sz="2000" b="0" dirty="0" smtClean="0"/>
              <a:t>crystal particle </a:t>
            </a:r>
            <a:r>
              <a:rPr lang="en-US" sz="2000" b="0" dirty="0"/>
              <a:t>size, (5) need for washing the crystals to replace mother liquor with pure </a:t>
            </a:r>
            <a:r>
              <a:rPr lang="en-US" sz="2000" b="0" dirty="0" smtClean="0"/>
              <a:t>water, and </a:t>
            </a:r>
            <a:r>
              <a:rPr lang="en-US" sz="2000" b="0" dirty="0"/>
              <a:t>(6) filtration rate. </a:t>
            </a:r>
            <a:endParaRPr lang="en-US" sz="2000" b="0" dirty="0" smtClean="0"/>
          </a:p>
          <a:p>
            <a:pPr>
              <a:buNone/>
            </a:pPr>
            <a:r>
              <a:rPr lang="en-US" sz="2000" b="0" dirty="0" smtClean="0"/>
              <a:t>Filtration </a:t>
            </a:r>
            <a:r>
              <a:rPr lang="en-US" sz="2000" b="0" dirty="0"/>
              <a:t>rate is best determined by measuring the rate of </a:t>
            </a:r>
            <a:r>
              <a:rPr lang="en-US" sz="2000" b="0" dirty="0" smtClean="0"/>
              <a:t>cake thickness </a:t>
            </a:r>
            <a:r>
              <a:rPr lang="en-US" sz="2000" b="0" dirty="0"/>
              <a:t>buildup using a small-scale laboratory vacuum leaf filter test with the </a:t>
            </a:r>
            <a:r>
              <a:rPr lang="en-US" sz="2000" b="0" dirty="0" smtClean="0"/>
              <a:t>following criteria</a:t>
            </a:r>
            <a:r>
              <a:rPr lang="en-US" sz="2000" b="0" dirty="0"/>
              <a:t>: Rapid, 0.1 to 10 </a:t>
            </a:r>
            <a:r>
              <a:rPr lang="en-US" sz="2000" b="0" dirty="0" smtClean="0"/>
              <a:t>cm/s</a:t>
            </a:r>
            <a:r>
              <a:rPr lang="en-US" sz="2000" b="0" dirty="0"/>
              <a:t>; Medium, 0.1 to 10 </a:t>
            </a:r>
            <a:r>
              <a:rPr lang="en-US" sz="2000" b="0" dirty="0" smtClean="0"/>
              <a:t>cm/min</a:t>
            </a:r>
            <a:r>
              <a:rPr lang="en-US" sz="2000" b="0" dirty="0"/>
              <a:t>; Slow, 0.1 to 10 </a:t>
            </a:r>
            <a:r>
              <a:rPr lang="en-US" sz="2000" b="0" dirty="0" smtClean="0"/>
              <a:t>cm/hr</a:t>
            </a:r>
            <a:endParaRPr lang="en-US" sz="2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5603" name="Slide Number Placeholder 5"/>
          <p:cNvSpPr>
            <a:spLocks noGrp="1"/>
          </p:cNvSpPr>
          <p:nvPr>
            <p:ph type="sldNum" sz="quarter" idx="12"/>
          </p:nvPr>
        </p:nvSpPr>
        <p:spPr>
          <a:noFill/>
        </p:spPr>
        <p:txBody>
          <a:bodyPr/>
          <a:lstStyle/>
          <a:p>
            <a:fld id="{93FC1B6F-A820-4837-AC59-8D1ACBBAD0E5}" type="slidenum">
              <a:rPr lang="ar-SA" altLang="en-US" smtClean="0"/>
              <a:pPr/>
              <a:t>25</a:t>
            </a:fld>
            <a:endParaRPr lang="en-US" altLang="en-US" smtClean="0">
              <a:cs typeface="Times New Roman (Hebrew)" charset="-79"/>
            </a:endParaRPr>
          </a:p>
        </p:txBody>
      </p:sp>
      <p:sp>
        <p:nvSpPr>
          <p:cNvPr id="25604"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a:t>
            </a:r>
            <a:r>
              <a:rPr lang="en-US" altLang="he-IL" sz="2000" b="1" dirty="0" smtClean="0">
                <a:solidFill>
                  <a:schemeClr val="accent2"/>
                </a:solidFill>
                <a:cs typeface="David" pitchFamily="2" charset="-79"/>
              </a:rPr>
              <a:t> (Cont’d)</a:t>
            </a:r>
            <a:endParaRPr lang="en-US" altLang="en-US" sz="2000" b="1" dirty="0" smtClean="0">
              <a:solidFill>
                <a:schemeClr val="accent2"/>
              </a:solidFill>
              <a:cs typeface="David" pitchFamily="2" charset="-79"/>
            </a:endParaRPr>
          </a:p>
        </p:txBody>
      </p:sp>
      <p:sp>
        <p:nvSpPr>
          <p:cNvPr id="2560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2"/>
          <p:cNvGrpSpPr>
            <a:grpSpLocks/>
          </p:cNvGrpSpPr>
          <p:nvPr/>
        </p:nvGrpSpPr>
        <p:grpSpPr bwMode="auto">
          <a:xfrm>
            <a:off x="566738" y="1371600"/>
            <a:ext cx="7815262" cy="2362200"/>
            <a:chOff x="357" y="2976"/>
            <a:chExt cx="4971" cy="408"/>
          </a:xfrm>
        </p:grpSpPr>
        <p:sp>
          <p:nvSpPr>
            <p:cNvPr id="25607" name="Rectangle 6"/>
            <p:cNvSpPr>
              <a:spLocks noChangeArrowheads="1"/>
            </p:cNvSpPr>
            <p:nvPr/>
          </p:nvSpPr>
          <p:spPr bwMode="auto">
            <a:xfrm>
              <a:off x="1499" y="2976"/>
              <a:ext cx="3829" cy="408"/>
            </a:xfrm>
            <a:prstGeom prst="rect">
              <a:avLst/>
            </a:prstGeom>
            <a:noFill/>
            <a:ln w="9525">
              <a:noFill/>
              <a:miter lim="800000"/>
              <a:headEnd/>
              <a:tailEnd/>
            </a:ln>
          </p:spPr>
          <p:txBody>
            <a:bodyPr/>
            <a:lstStyle/>
            <a:p>
              <a:pPr>
                <a:buNone/>
              </a:pPr>
              <a:r>
                <a:rPr lang="en-US" sz="2000" b="0" dirty="0"/>
                <a:t>When crystals </a:t>
              </a:r>
              <a:r>
                <a:rPr lang="en-US" sz="2000" b="0" dirty="0" smtClean="0"/>
                <a:t>are fragile</a:t>
              </a:r>
              <a:r>
                <a:rPr lang="en-US" sz="2000" b="0" dirty="0"/>
                <a:t>, effective washing is required, and </a:t>
              </a:r>
              <a:r>
                <a:rPr lang="en-US" sz="2000" b="0" dirty="0" smtClean="0"/>
                <a:t>clear mother </a:t>
              </a:r>
              <a:r>
                <a:rPr lang="en-US" sz="2000" b="0" dirty="0"/>
                <a:t>liquor is desired, use: gravity, top-feed horizontal pan </a:t>
              </a:r>
              <a:r>
                <a:rPr lang="en-US" sz="2000" b="0" dirty="0" smtClean="0"/>
                <a:t>filtration for </a:t>
              </a:r>
              <a:r>
                <a:rPr lang="en-US" sz="2000" b="0" dirty="0"/>
                <a:t>slurries that filter at a rapid rate; vacuum rotary-drum filtration </a:t>
              </a:r>
              <a:r>
                <a:rPr lang="en-US" sz="2000" b="0" dirty="0" smtClean="0"/>
                <a:t>for slurries </a:t>
              </a:r>
              <a:r>
                <a:rPr lang="en-US" sz="2000" b="0" dirty="0"/>
                <a:t>that filter at a moderate rate; and pressure filtration for </a:t>
              </a:r>
              <a:r>
                <a:rPr lang="en-US" sz="2000" b="0" dirty="0" smtClean="0"/>
                <a:t>slurries that </a:t>
              </a:r>
              <a:r>
                <a:rPr lang="en-US" sz="2000" b="0" dirty="0"/>
                <a:t>filter at a slow rate.</a:t>
              </a:r>
              <a:endParaRPr lang="en-US" altLang="en-US" sz="2000" b="0" dirty="0">
                <a:solidFill>
                  <a:schemeClr val="tx1"/>
                </a:solidFill>
              </a:endParaRPr>
            </a:p>
          </p:txBody>
        </p:sp>
        <p:sp>
          <p:nvSpPr>
            <p:cNvPr id="25608" name="Text Box 7"/>
            <p:cNvSpPr txBox="1">
              <a:spLocks noChangeArrowheads="1"/>
            </p:cNvSpPr>
            <p:nvPr/>
          </p:nvSpPr>
          <p:spPr bwMode="auto">
            <a:xfrm>
              <a:off x="357" y="2976"/>
              <a:ext cx="1227" cy="6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17:</a:t>
              </a:r>
              <a:endParaRPr lang="en-US" altLang="he-IL" b="0" dirty="0">
                <a:solidFill>
                  <a:schemeClr val="accent2"/>
                </a:solidFill>
              </a:endParaRPr>
            </a:p>
          </p:txBody>
        </p:sp>
      </p:grpSp>
      <p:grpSp>
        <p:nvGrpSpPr>
          <p:cNvPr id="9" name="Group 12"/>
          <p:cNvGrpSpPr>
            <a:grpSpLocks/>
          </p:cNvGrpSpPr>
          <p:nvPr/>
        </p:nvGrpSpPr>
        <p:grpSpPr bwMode="auto">
          <a:xfrm>
            <a:off x="609600" y="3886200"/>
            <a:ext cx="7815262" cy="2057400"/>
            <a:chOff x="357" y="2976"/>
            <a:chExt cx="4971" cy="408"/>
          </a:xfrm>
        </p:grpSpPr>
        <p:sp>
          <p:nvSpPr>
            <p:cNvPr id="10" name="Rectangle 6"/>
            <p:cNvSpPr>
              <a:spLocks noChangeArrowheads="1"/>
            </p:cNvSpPr>
            <p:nvPr/>
          </p:nvSpPr>
          <p:spPr bwMode="auto">
            <a:xfrm>
              <a:off x="1499" y="2976"/>
              <a:ext cx="3829" cy="408"/>
            </a:xfrm>
            <a:prstGeom prst="rect">
              <a:avLst/>
            </a:prstGeom>
            <a:noFill/>
            <a:ln w="9525">
              <a:noFill/>
              <a:miter lim="800000"/>
              <a:headEnd/>
              <a:tailEnd/>
            </a:ln>
          </p:spPr>
          <p:txBody>
            <a:bodyPr/>
            <a:lstStyle/>
            <a:p>
              <a:pPr>
                <a:buNone/>
              </a:pPr>
              <a:r>
                <a:rPr lang="en-US" sz="2000" b="0" dirty="0"/>
                <a:t>When cakes of low moisture content are required, use: </a:t>
              </a:r>
              <a:r>
                <a:rPr lang="en-US" sz="2000" b="0" dirty="0" smtClean="0"/>
                <a:t>solid-bowl centrifugation </a:t>
              </a:r>
              <a:r>
                <a:rPr lang="en-US" sz="2000" b="0" dirty="0"/>
                <a:t>if solids are permitted in the mother liquor; </a:t>
              </a:r>
              <a:r>
                <a:rPr lang="en-US" sz="2000" b="0" dirty="0" smtClean="0"/>
                <a:t>centrifugal filtration </a:t>
              </a:r>
              <a:r>
                <a:rPr lang="en-US" sz="2000" b="0" dirty="0"/>
                <a:t>if effective washing is required</a:t>
              </a:r>
              <a:r>
                <a:rPr lang="en-US" sz="2000" i="1" dirty="0"/>
                <a:t>.</a:t>
              </a:r>
              <a:endParaRPr lang="en-US" altLang="en-US" sz="2000" b="0" dirty="0">
                <a:solidFill>
                  <a:schemeClr val="tx1"/>
                </a:solidFill>
              </a:endParaRPr>
            </a:p>
          </p:txBody>
        </p:sp>
        <p:sp>
          <p:nvSpPr>
            <p:cNvPr id="11" name="Text Box 7"/>
            <p:cNvSpPr txBox="1">
              <a:spLocks noChangeArrowheads="1"/>
            </p:cNvSpPr>
            <p:nvPr/>
          </p:nvSpPr>
          <p:spPr bwMode="auto">
            <a:xfrm>
              <a:off x="357" y="2976"/>
              <a:ext cx="1239" cy="6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18:</a:t>
              </a:r>
              <a:endParaRPr lang="en-US" altLang="he-IL" b="0"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2531" name="Slide Number Placeholder 5"/>
          <p:cNvSpPr>
            <a:spLocks noGrp="1"/>
          </p:cNvSpPr>
          <p:nvPr>
            <p:ph type="sldNum" sz="quarter" idx="12"/>
          </p:nvPr>
        </p:nvSpPr>
        <p:spPr>
          <a:noFill/>
        </p:spPr>
        <p:txBody>
          <a:bodyPr/>
          <a:lstStyle/>
          <a:p>
            <a:fld id="{038ED620-1136-4782-A521-8EA98760C687}" type="slidenum">
              <a:rPr lang="ar-SA" altLang="en-US" smtClean="0"/>
              <a:pPr/>
              <a:t>26</a:t>
            </a:fld>
            <a:endParaRPr lang="en-US" altLang="en-US" smtClean="0">
              <a:cs typeface="Times New Roman (Hebrew)" charset="-79"/>
            </a:endParaRPr>
          </a:p>
        </p:txBody>
      </p:sp>
      <p:grpSp>
        <p:nvGrpSpPr>
          <p:cNvPr id="2" name="Group 11"/>
          <p:cNvGrpSpPr>
            <a:grpSpLocks/>
          </p:cNvGrpSpPr>
          <p:nvPr/>
        </p:nvGrpSpPr>
        <p:grpSpPr bwMode="auto">
          <a:xfrm>
            <a:off x="762000" y="4495800"/>
            <a:ext cx="7696200" cy="1524000"/>
            <a:chOff x="480" y="1920"/>
            <a:chExt cx="4800" cy="1056"/>
          </a:xfrm>
        </p:grpSpPr>
        <p:sp>
          <p:nvSpPr>
            <p:cNvPr id="22536" name="Rectangle 2"/>
            <p:cNvSpPr>
              <a:spLocks noChangeArrowheads="1"/>
            </p:cNvSpPr>
            <p:nvPr/>
          </p:nvSpPr>
          <p:spPr bwMode="auto">
            <a:xfrm>
              <a:off x="1573" y="1920"/>
              <a:ext cx="3707" cy="1056"/>
            </a:xfrm>
            <a:prstGeom prst="rect">
              <a:avLst/>
            </a:prstGeom>
            <a:noFill/>
            <a:ln w="9525">
              <a:noFill/>
              <a:miter lim="800000"/>
              <a:headEnd/>
              <a:tailEnd/>
            </a:ln>
          </p:spPr>
          <p:txBody>
            <a:bodyPr/>
            <a:lstStyle/>
            <a:p>
              <a:pPr>
                <a:buNone/>
              </a:pPr>
              <a:r>
                <a:rPr lang="en-US" sz="2000" b="0" dirty="0"/>
                <a:t>For pastes and slurries </a:t>
              </a:r>
              <a:r>
                <a:rPr lang="en-US" sz="2000" b="0" dirty="0" smtClean="0"/>
                <a:t>of fine </a:t>
              </a:r>
              <a:r>
                <a:rPr lang="en-US" sz="2000" b="0" dirty="0"/>
                <a:t>solids, use a drum dryer with </a:t>
              </a:r>
              <a:r>
                <a:rPr lang="en-US" sz="2000" b="0" dirty="0" smtClean="0"/>
                <a:t>indirect heat</a:t>
              </a:r>
              <a:r>
                <a:rPr lang="en-US" sz="2000" b="0" dirty="0"/>
                <a:t>. </a:t>
              </a:r>
              <a:endParaRPr lang="en-US" sz="2000" b="0" dirty="0" smtClean="0"/>
            </a:p>
            <a:p>
              <a:pPr>
                <a:buNone/>
              </a:pPr>
              <a:r>
                <a:rPr lang="en-US" sz="2000" b="0" dirty="0" smtClean="0"/>
                <a:t>For </a:t>
              </a:r>
              <a:r>
                <a:rPr lang="en-US" sz="2000" b="0" dirty="0"/>
                <a:t>a liquid or </a:t>
              </a:r>
              <a:r>
                <a:rPr lang="en-US" sz="2000" b="0" dirty="0" err="1"/>
                <a:t>pumpable</a:t>
              </a:r>
              <a:r>
                <a:rPr lang="en-US" sz="2000" b="0" dirty="0"/>
                <a:t> slurry, use a spray dryer with </a:t>
              </a:r>
              <a:r>
                <a:rPr lang="en-US" sz="2000" b="0" dirty="0" smtClean="0"/>
                <a:t>direct heat.</a:t>
              </a:r>
              <a:endParaRPr lang="en-US" altLang="en-US" sz="2800" b="0" dirty="0">
                <a:solidFill>
                  <a:schemeClr val="tx1"/>
                </a:solidFill>
              </a:endParaRPr>
            </a:p>
          </p:txBody>
        </p:sp>
        <p:sp>
          <p:nvSpPr>
            <p:cNvPr id="22537" name="Text Box 3"/>
            <p:cNvSpPr txBox="1">
              <a:spLocks noChangeArrowheads="1"/>
            </p:cNvSpPr>
            <p:nvPr/>
          </p:nvSpPr>
          <p:spPr bwMode="auto">
            <a:xfrm>
              <a:off x="480" y="1920"/>
              <a:ext cx="1215" cy="213"/>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19:</a:t>
              </a:r>
              <a:endParaRPr lang="en-US" altLang="he-IL" b="0" dirty="0"/>
            </a:p>
          </p:txBody>
        </p:sp>
      </p:grpSp>
      <p:sp>
        <p:nvSpPr>
          <p:cNvPr id="22533"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a:t>
            </a:r>
            <a:r>
              <a:rPr lang="en-US" altLang="he-IL" sz="2000" b="1" dirty="0" smtClean="0">
                <a:solidFill>
                  <a:schemeClr val="accent2"/>
                </a:solidFill>
                <a:cs typeface="David" pitchFamily="2" charset="-79"/>
              </a:rPr>
              <a:t> (Cont’d)</a:t>
            </a:r>
            <a:endParaRPr lang="en-US" altLang="en-US" sz="2000" b="1" dirty="0" smtClean="0">
              <a:solidFill>
                <a:schemeClr val="accent2"/>
              </a:solidFill>
              <a:cs typeface="David" pitchFamily="2" charset="-79"/>
            </a:endParaRPr>
          </a:p>
        </p:txBody>
      </p:sp>
      <p:sp>
        <p:nvSpPr>
          <p:cNvPr id="2253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13" name="TextBox 12"/>
          <p:cNvSpPr txBox="1">
            <a:spLocks noChangeArrowheads="1"/>
          </p:cNvSpPr>
          <p:nvPr/>
        </p:nvSpPr>
        <p:spPr bwMode="auto">
          <a:xfrm>
            <a:off x="838200" y="1295400"/>
            <a:ext cx="7391400" cy="3046988"/>
          </a:xfrm>
          <a:prstGeom prst="rect">
            <a:avLst/>
          </a:prstGeom>
          <a:noFill/>
          <a:ln w="9525">
            <a:noFill/>
            <a:miter lim="800000"/>
            <a:headEnd/>
            <a:tailEnd/>
          </a:ln>
        </p:spPr>
        <p:txBody>
          <a:bodyPr>
            <a:spAutoFit/>
          </a:bodyPr>
          <a:lstStyle/>
          <a:p>
            <a:pPr>
              <a:buNone/>
            </a:pPr>
            <a:r>
              <a:rPr lang="en-US" sz="2000" dirty="0">
                <a:solidFill>
                  <a:schemeClr val="accent2"/>
                </a:solidFill>
              </a:rPr>
              <a:t>Wet cakes </a:t>
            </a:r>
            <a:r>
              <a:rPr lang="en-US" sz="2000" b="0" dirty="0"/>
              <a:t>from filtration or centrifugation operations are sent to dryers for removal of </a:t>
            </a:r>
            <a:r>
              <a:rPr lang="en-US" sz="2000" b="0" dirty="0" smtClean="0"/>
              <a:t>remaining </a:t>
            </a:r>
            <a:r>
              <a:rPr lang="en-US" sz="2000" b="0" dirty="0"/>
              <a:t>moisture. A large number of different types of commercial dryers have been </a:t>
            </a:r>
            <a:r>
              <a:rPr lang="en-US" sz="2000" b="0" dirty="0" smtClean="0"/>
              <a:t>developed </a:t>
            </a:r>
            <a:r>
              <a:rPr lang="en-US" sz="2000" b="0" dirty="0"/>
              <a:t>to handle the many different types of feeds, which include not only wet cakes, but </a:t>
            </a:r>
            <a:r>
              <a:rPr lang="en-US" sz="2000" b="0" dirty="0" smtClean="0"/>
              <a:t>also pastes</a:t>
            </a:r>
            <a:r>
              <a:rPr lang="en-US" sz="2000" b="0" dirty="0"/>
              <a:t>, slabs, films, slurries, and liquids. </a:t>
            </a:r>
            <a:endParaRPr lang="en-US" sz="2000" b="0" dirty="0" smtClean="0"/>
          </a:p>
          <a:p>
            <a:pPr>
              <a:buNone/>
            </a:pPr>
            <a:r>
              <a:rPr lang="en-US" sz="2000" b="0" dirty="0" smtClean="0"/>
              <a:t>The </a:t>
            </a:r>
            <a:r>
              <a:rPr lang="en-US" sz="2000" b="0" dirty="0"/>
              <a:t>heat for drying may be supplied from a hot </a:t>
            </a:r>
            <a:r>
              <a:rPr lang="en-US" sz="2000" b="0" dirty="0" smtClean="0"/>
              <a:t>gas in </a:t>
            </a:r>
            <a:r>
              <a:rPr lang="en-US" sz="2000" b="0" dirty="0"/>
              <a:t>direct contact with the wet feed or it may be supplied indirectly through a wall.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5603" name="Slide Number Placeholder 5"/>
          <p:cNvSpPr>
            <a:spLocks noGrp="1"/>
          </p:cNvSpPr>
          <p:nvPr>
            <p:ph type="sldNum" sz="quarter" idx="12"/>
          </p:nvPr>
        </p:nvSpPr>
        <p:spPr>
          <a:noFill/>
        </p:spPr>
        <p:txBody>
          <a:bodyPr/>
          <a:lstStyle/>
          <a:p>
            <a:fld id="{93FC1B6F-A820-4837-AC59-8D1ACBBAD0E5}" type="slidenum">
              <a:rPr lang="ar-SA" altLang="en-US" smtClean="0"/>
              <a:pPr/>
              <a:t>27</a:t>
            </a:fld>
            <a:endParaRPr lang="en-US" altLang="en-US" smtClean="0">
              <a:cs typeface="Times New Roman (Hebrew)" charset="-79"/>
            </a:endParaRPr>
          </a:p>
        </p:txBody>
      </p:sp>
      <p:sp>
        <p:nvSpPr>
          <p:cNvPr id="25604" name="Rectangle 4"/>
          <p:cNvSpPr>
            <a:spLocks noGrp="1" noChangeArrowheads="1"/>
          </p:cNvSpPr>
          <p:nvPr>
            <p:ph type="title"/>
          </p:nvPr>
        </p:nvSpPr>
        <p:spPr>
          <a:xfrm>
            <a:off x="685800" y="609600"/>
            <a:ext cx="7772400" cy="609600"/>
          </a:xfrm>
          <a:noFill/>
        </p:spPr>
        <p:txBody>
          <a:bodyPr/>
          <a:lstStyle/>
          <a:p>
            <a:r>
              <a:rPr lang="en-US" altLang="en-US" sz="2000" b="1" dirty="0" smtClean="0">
                <a:solidFill>
                  <a:schemeClr val="accent2"/>
                </a:solidFill>
                <a:cs typeface="David" pitchFamily="2" charset="-79"/>
              </a:rPr>
              <a:t>Separations Involving Solid </a:t>
            </a:r>
            <a:r>
              <a:rPr lang="en-US" altLang="en-US" sz="2000" b="1" dirty="0" smtClean="0">
                <a:solidFill>
                  <a:schemeClr val="accent2"/>
                </a:solidFill>
                <a:cs typeface="David" pitchFamily="2" charset="-79"/>
              </a:rPr>
              <a:t>Particles </a:t>
            </a:r>
            <a:r>
              <a:rPr lang="en-US" altLang="he-IL" sz="2000" b="1" dirty="0" smtClean="0">
                <a:solidFill>
                  <a:schemeClr val="accent2"/>
                </a:solidFill>
                <a:cs typeface="David" pitchFamily="2" charset="-79"/>
              </a:rPr>
              <a:t>(Cont’d)</a:t>
            </a:r>
            <a:endParaRPr lang="en-US" altLang="en-US" sz="2000" b="1" dirty="0" smtClean="0">
              <a:solidFill>
                <a:schemeClr val="accent2"/>
              </a:solidFill>
              <a:cs typeface="David" pitchFamily="2" charset="-79"/>
            </a:endParaRPr>
          </a:p>
        </p:txBody>
      </p:sp>
      <p:sp>
        <p:nvSpPr>
          <p:cNvPr id="2560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2"/>
          <p:cNvGrpSpPr>
            <a:grpSpLocks/>
          </p:cNvGrpSpPr>
          <p:nvPr/>
        </p:nvGrpSpPr>
        <p:grpSpPr bwMode="auto">
          <a:xfrm>
            <a:off x="566738" y="1371600"/>
            <a:ext cx="7891462" cy="4724400"/>
            <a:chOff x="357" y="2976"/>
            <a:chExt cx="4971" cy="816"/>
          </a:xfrm>
        </p:grpSpPr>
        <p:sp>
          <p:nvSpPr>
            <p:cNvPr id="25607" name="Rectangle 6"/>
            <p:cNvSpPr>
              <a:spLocks noChangeArrowheads="1"/>
            </p:cNvSpPr>
            <p:nvPr/>
          </p:nvSpPr>
          <p:spPr bwMode="auto">
            <a:xfrm>
              <a:off x="1536" y="2976"/>
              <a:ext cx="3792" cy="816"/>
            </a:xfrm>
            <a:prstGeom prst="rect">
              <a:avLst/>
            </a:prstGeom>
            <a:noFill/>
            <a:ln w="9525">
              <a:noFill/>
              <a:miter lim="800000"/>
              <a:headEnd/>
              <a:tailEnd/>
            </a:ln>
          </p:spPr>
          <p:txBody>
            <a:bodyPr/>
            <a:lstStyle/>
            <a:p>
              <a:pPr>
                <a:buNone/>
              </a:pPr>
              <a:r>
                <a:rPr lang="en-US" sz="2000" b="0" dirty="0"/>
                <a:t>For granular </a:t>
              </a:r>
              <a:r>
                <a:rPr lang="en-US" sz="2000" b="0" dirty="0" smtClean="0"/>
                <a:t>material, free flowing </a:t>
              </a:r>
              <a:r>
                <a:rPr lang="en-US" sz="2000" b="0" dirty="0"/>
                <a:t>or not, of particle sizes from 3 to </a:t>
              </a:r>
              <a:r>
                <a:rPr lang="en-US" sz="2000" b="0" dirty="0" smtClean="0"/>
                <a:t>15 mm</a:t>
              </a:r>
              <a:r>
                <a:rPr lang="en-US" sz="2000" b="0" dirty="0"/>
                <a:t>, use continuous tray and belt dryers with direct heat. </a:t>
              </a:r>
              <a:endParaRPr lang="en-US" sz="2000" b="0" dirty="0" smtClean="0"/>
            </a:p>
            <a:p>
              <a:pPr>
                <a:buNone/>
              </a:pPr>
              <a:r>
                <a:rPr lang="en-US" sz="2000" b="0" dirty="0" smtClean="0"/>
                <a:t>For free flowing </a:t>
              </a:r>
              <a:r>
                <a:rPr lang="en-US" sz="2000" b="0" dirty="0"/>
                <a:t>granular solids that are not heat sensitive, use an </a:t>
              </a:r>
              <a:r>
                <a:rPr lang="en-US" sz="2000" b="0" dirty="0" smtClean="0"/>
                <a:t>inclined rotary </a:t>
              </a:r>
              <a:r>
                <a:rPr lang="en-US" sz="2000" b="0" dirty="0"/>
                <a:t>cylindrical dryer, where the heat may be supplied </a:t>
              </a:r>
              <a:r>
                <a:rPr lang="en-US" sz="2000" b="0" dirty="0" smtClean="0"/>
                <a:t>directly or indirectly. </a:t>
              </a:r>
            </a:p>
            <a:p>
              <a:pPr>
                <a:buNone/>
              </a:pPr>
              <a:r>
                <a:rPr lang="en-US" sz="2000" b="0" dirty="0" smtClean="0"/>
                <a:t>For small, free flowing </a:t>
              </a:r>
              <a:r>
                <a:rPr lang="en-US" sz="2000" b="0" dirty="0"/>
                <a:t>particles </a:t>
              </a:r>
              <a:r>
                <a:rPr lang="en-US" sz="2000" b="0" dirty="0" smtClean="0"/>
                <a:t>of</a:t>
              </a:r>
              <a:r>
                <a:rPr lang="en-US" sz="2000" i="1" dirty="0"/>
                <a:t> </a:t>
              </a:r>
              <a:r>
                <a:rPr lang="en-US" sz="2000" b="0" dirty="0"/>
                <a:t>1 to 3 mm in diameter, when rapid drying is possible, use </a:t>
              </a:r>
              <a:r>
                <a:rPr lang="en-US" sz="2000" b="0" dirty="0" smtClean="0"/>
                <a:t>a pneumatic conveying </a:t>
              </a:r>
              <a:r>
                <a:rPr lang="en-US" sz="2000" b="0" dirty="0"/>
                <a:t>dryer with direct heat. For very small </a:t>
              </a:r>
              <a:r>
                <a:rPr lang="en-US" sz="2000" b="0" dirty="0" smtClean="0"/>
                <a:t>free flowing particles of </a:t>
              </a:r>
              <a:r>
                <a:rPr lang="en-US" sz="2000" b="0" dirty="0"/>
                <a:t>less than </a:t>
              </a:r>
              <a:r>
                <a:rPr lang="en-US" sz="2000" b="0" dirty="0" smtClean="0"/>
                <a:t>1 mm </a:t>
              </a:r>
              <a:r>
                <a:rPr lang="en-US" sz="2000" b="0" dirty="0"/>
                <a:t>in diameter, use </a:t>
              </a:r>
              <a:r>
                <a:rPr lang="en-US" sz="2000" b="0" dirty="0" smtClean="0"/>
                <a:t>a fluidized-bed </a:t>
              </a:r>
              <a:r>
                <a:rPr lang="en-US" sz="2000" b="0" dirty="0"/>
                <a:t>dryer with direct </a:t>
              </a:r>
              <a:r>
                <a:rPr lang="en-US" sz="2000" b="0" dirty="0" smtClean="0"/>
                <a:t>heat.</a:t>
              </a:r>
              <a:endParaRPr lang="en-US" altLang="en-US" sz="2000" b="0" dirty="0">
                <a:solidFill>
                  <a:schemeClr val="tx1"/>
                </a:solidFill>
              </a:endParaRPr>
            </a:p>
          </p:txBody>
        </p:sp>
        <p:sp>
          <p:nvSpPr>
            <p:cNvPr id="25608" name="Text Box 7"/>
            <p:cNvSpPr txBox="1">
              <a:spLocks noChangeArrowheads="1"/>
            </p:cNvSpPr>
            <p:nvPr/>
          </p:nvSpPr>
          <p:spPr bwMode="auto">
            <a:xfrm>
              <a:off x="357" y="2976"/>
              <a:ext cx="1227" cy="6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20:</a:t>
              </a:r>
              <a:endParaRPr lang="en-US" altLang="he-IL" b="0" dirty="0">
                <a:solidFill>
                  <a:schemeClr val="accent2"/>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6627" name="Slide Number Placeholder 5"/>
          <p:cNvSpPr>
            <a:spLocks noGrp="1"/>
          </p:cNvSpPr>
          <p:nvPr>
            <p:ph type="sldNum" sz="quarter" idx="12"/>
          </p:nvPr>
        </p:nvSpPr>
        <p:spPr>
          <a:noFill/>
        </p:spPr>
        <p:txBody>
          <a:bodyPr/>
          <a:lstStyle/>
          <a:p>
            <a:fld id="{3765B505-C212-43EA-B78D-1F1E05980EE0}" type="slidenum">
              <a:rPr lang="ar-SA" altLang="en-US" smtClean="0"/>
              <a:pPr/>
              <a:t>28</a:t>
            </a:fld>
            <a:endParaRPr lang="en-US" altLang="en-US" smtClean="0">
              <a:cs typeface="Times New Roman (Hebrew)" charset="-79"/>
            </a:endParaRPr>
          </a:p>
        </p:txBody>
      </p:sp>
      <p:grpSp>
        <p:nvGrpSpPr>
          <p:cNvPr id="2" name="Group 11"/>
          <p:cNvGrpSpPr>
            <a:grpSpLocks/>
          </p:cNvGrpSpPr>
          <p:nvPr/>
        </p:nvGrpSpPr>
        <p:grpSpPr bwMode="auto">
          <a:xfrm>
            <a:off x="762000" y="2895600"/>
            <a:ext cx="7620000" cy="1676400"/>
            <a:chOff x="480" y="1920"/>
            <a:chExt cx="4800" cy="1056"/>
          </a:xfrm>
        </p:grpSpPr>
        <p:sp>
          <p:nvSpPr>
            <p:cNvPr id="26635" name="Rectangle 2"/>
            <p:cNvSpPr>
              <a:spLocks noChangeArrowheads="1"/>
            </p:cNvSpPr>
            <p:nvPr/>
          </p:nvSpPr>
          <p:spPr bwMode="auto">
            <a:xfrm>
              <a:off x="1440" y="1920"/>
              <a:ext cx="3840"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To remove a highly-exothermic heat of reaction, consider the use of excess reactant, an inert diluent, and cold shots.  These affect the distribution of chemicals and should be inserted early in process synthesis.</a:t>
              </a:r>
            </a:p>
            <a:p>
              <a:pPr marL="342900" indent="-342900">
                <a:spcBef>
                  <a:spcPct val="20000"/>
                </a:spcBef>
                <a:buFont typeface="Wingdings" pitchFamily="2" charset="2"/>
                <a:buChar char="¥"/>
              </a:pPr>
              <a:endParaRPr lang="en-US" altLang="he-IL" sz="2800" b="0" u="sng">
                <a:solidFill>
                  <a:schemeClr val="tx1"/>
                </a:solidFill>
                <a:cs typeface="Miriam" pitchFamily="2" charset="-79"/>
              </a:endParaRPr>
            </a:p>
            <a:p>
              <a:pPr marL="342900" indent="-342900">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26636" name="Text Box 3"/>
            <p:cNvSpPr txBox="1">
              <a:spLocks noChangeArrowheads="1"/>
            </p:cNvSpPr>
            <p:nvPr/>
          </p:nvSpPr>
          <p:spPr bwMode="auto">
            <a:xfrm>
              <a:off x="480" y="1920"/>
              <a:ext cx="1195" cy="250"/>
            </a:xfrm>
            <a:prstGeom prst="rect">
              <a:avLst/>
            </a:prstGeom>
            <a:noFill/>
            <a:ln w="9525">
              <a:noFill/>
              <a:miter lim="800000"/>
              <a:headEnd/>
              <a:tailEnd/>
            </a:ln>
          </p:spPr>
          <p:txBody>
            <a:bodyPr wrap="none">
              <a:spAutoFit/>
            </a:bodyPr>
            <a:lstStyle/>
            <a:p>
              <a:r>
                <a:rPr lang="en-US" altLang="he-IL" sz="2000" dirty="0">
                  <a:solidFill>
                    <a:schemeClr val="accent2"/>
                  </a:solidFill>
                </a:rPr>
                <a:t>Heuristic 21:</a:t>
              </a:r>
              <a:endParaRPr lang="en-US" altLang="he-IL" b="0" dirty="0"/>
            </a:p>
          </p:txBody>
        </p:sp>
      </p:grpSp>
      <p:sp>
        <p:nvSpPr>
          <p:cNvPr id="26629"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Heat Removal from or Addition to Reactors</a:t>
            </a:r>
            <a:endParaRPr lang="en-US" altLang="en-US" sz="2000" b="1" smtClean="0">
              <a:solidFill>
                <a:schemeClr val="tx1"/>
              </a:solidFill>
              <a:cs typeface="David" pitchFamily="2" charset="-79"/>
            </a:endParaRPr>
          </a:p>
        </p:txBody>
      </p:sp>
      <p:sp>
        <p:nvSpPr>
          <p:cNvPr id="26630" name="AutoShape 5"/>
          <p:cNvSpPr>
            <a:spLocks noChangeArrowheads="1"/>
          </p:cNvSpPr>
          <p:nvPr/>
        </p:nvSpPr>
        <p:spPr bwMode="auto">
          <a:xfrm>
            <a:off x="1219200" y="685800"/>
            <a:ext cx="6705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2"/>
          <p:cNvGrpSpPr>
            <a:grpSpLocks/>
          </p:cNvGrpSpPr>
          <p:nvPr/>
        </p:nvGrpSpPr>
        <p:grpSpPr bwMode="auto">
          <a:xfrm>
            <a:off x="762000" y="4495800"/>
            <a:ext cx="7620000" cy="1600200"/>
            <a:chOff x="480" y="2976"/>
            <a:chExt cx="4800" cy="816"/>
          </a:xfrm>
        </p:grpSpPr>
        <p:sp>
          <p:nvSpPr>
            <p:cNvPr id="26633" name="Rectangle 6"/>
            <p:cNvSpPr>
              <a:spLocks noChangeArrowheads="1"/>
            </p:cNvSpPr>
            <p:nvPr/>
          </p:nvSpPr>
          <p:spPr bwMode="auto">
            <a:xfrm>
              <a:off x="1440" y="2976"/>
              <a:ext cx="3840" cy="816"/>
            </a:xfrm>
            <a:prstGeom prst="rect">
              <a:avLst/>
            </a:prstGeom>
            <a:noFill/>
            <a:ln w="9525">
              <a:noFill/>
              <a:miter lim="800000"/>
              <a:headEnd/>
              <a:tailEnd/>
            </a:ln>
          </p:spPr>
          <p:txBody>
            <a:bodyPr/>
            <a:lstStyle/>
            <a:p>
              <a:pPr marL="342900" indent="-342900">
                <a:spcBef>
                  <a:spcPct val="0"/>
                </a:spcBef>
                <a:buFont typeface="Wingdings" pitchFamily="2" charset="2"/>
                <a:buChar char=" "/>
              </a:pPr>
              <a:r>
                <a:rPr lang="en-US" altLang="he-IL" sz="2000" b="0" dirty="0">
                  <a:solidFill>
                    <a:schemeClr val="tx1"/>
                  </a:solidFill>
                  <a:cs typeface="Miriam" pitchFamily="2" charset="-79"/>
                </a:rPr>
                <a:t>For less exothermic heats of reaction, circulate reactor fluid to an external cooler, or use a jacketed vessel or cooling coils. Also, consider the use of </a:t>
              </a:r>
              <a:r>
                <a:rPr lang="en-US" altLang="he-IL" sz="2000" b="0" dirty="0" smtClean="0">
                  <a:solidFill>
                    <a:schemeClr val="tx1"/>
                  </a:solidFill>
                  <a:cs typeface="Miriam" pitchFamily="2" charset="-79"/>
                </a:rPr>
                <a:t>intercoolers between adiabatic reaction stages.</a:t>
              </a:r>
              <a:endParaRPr lang="en-US" altLang="he-IL" sz="2000" b="0" dirty="0">
                <a:solidFill>
                  <a:schemeClr val="tx1"/>
                </a:solidFill>
                <a:cs typeface="Miriam" pitchFamily="2" charset="-79"/>
              </a:endParaRPr>
            </a:p>
            <a:p>
              <a:pPr marL="342900" indent="-342900">
                <a:spcBef>
                  <a:spcPct val="0"/>
                </a:spcBef>
                <a:buFont typeface="Wingdings" pitchFamily="2" charset="2"/>
                <a:buChar char="¥"/>
              </a:pPr>
              <a:endParaRPr lang="en-US" altLang="en-US" sz="2800" b="0" dirty="0">
                <a:solidFill>
                  <a:schemeClr val="tx1"/>
                </a:solidFill>
              </a:endParaRPr>
            </a:p>
          </p:txBody>
        </p:sp>
        <p:sp>
          <p:nvSpPr>
            <p:cNvPr id="26634" name="Text Box 7"/>
            <p:cNvSpPr txBox="1">
              <a:spLocks noChangeArrowheads="1"/>
            </p:cNvSpPr>
            <p:nvPr/>
          </p:nvSpPr>
          <p:spPr bwMode="auto">
            <a:xfrm>
              <a:off x="480" y="2976"/>
              <a:ext cx="1195" cy="250"/>
            </a:xfrm>
            <a:prstGeom prst="rect">
              <a:avLst/>
            </a:prstGeom>
            <a:noFill/>
            <a:ln w="9525">
              <a:noFill/>
              <a:miter lim="800000"/>
              <a:headEnd/>
              <a:tailEnd/>
            </a:ln>
          </p:spPr>
          <p:txBody>
            <a:bodyPr wrap="none">
              <a:spAutoFit/>
            </a:bodyPr>
            <a:lstStyle/>
            <a:p>
              <a:r>
                <a:rPr lang="en-US" altLang="he-IL" sz="2000">
                  <a:solidFill>
                    <a:schemeClr val="accent2"/>
                  </a:solidFill>
                </a:rPr>
                <a:t>Heuristic 22:</a:t>
              </a:r>
              <a:endParaRPr lang="en-US" altLang="he-IL" b="0">
                <a:solidFill>
                  <a:schemeClr val="accent2"/>
                </a:solidFill>
              </a:endParaRPr>
            </a:p>
          </p:txBody>
        </p:sp>
      </p:grpSp>
      <p:sp>
        <p:nvSpPr>
          <p:cNvPr id="479242" name="Rectangle 10"/>
          <p:cNvSpPr>
            <a:spLocks noChangeArrowheads="1"/>
          </p:cNvSpPr>
          <p:nvPr/>
        </p:nvSpPr>
        <p:spPr bwMode="auto">
          <a:xfrm>
            <a:off x="533400" y="1219200"/>
            <a:ext cx="8001000" cy="1600200"/>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Although heat transfer in reactors is better discussed in the context of heat and power integration, it is treated here because many methods dealing with heat transfer in reactors also affect the distribution of chemicals. Treated first are </a:t>
            </a:r>
            <a:r>
              <a:rPr lang="en-US" altLang="he-IL" sz="2000" dirty="0">
                <a:solidFill>
                  <a:schemeClr val="accent2"/>
                </a:solidFill>
                <a:cs typeface="Miriam" pitchFamily="2" charset="-79"/>
              </a:rPr>
              <a:t>exothermic reactors</a:t>
            </a:r>
            <a:r>
              <a:rPr lang="en-US" altLang="he-IL" sz="2000" b="0" dirty="0">
                <a:solidFill>
                  <a:schemeClr val="tx1"/>
                </a:solidFill>
                <a:cs typeface="Miriam" pitchFamily="2" charset="-79"/>
              </a:rPr>
              <a:t>.   </a:t>
            </a:r>
            <a:endParaRPr lang="en-US" altLang="en-US" sz="28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7651" name="Slide Number Placeholder 5"/>
          <p:cNvSpPr>
            <a:spLocks noGrp="1"/>
          </p:cNvSpPr>
          <p:nvPr>
            <p:ph type="sldNum" sz="quarter" idx="12"/>
          </p:nvPr>
        </p:nvSpPr>
        <p:spPr>
          <a:noFill/>
        </p:spPr>
        <p:txBody>
          <a:bodyPr/>
          <a:lstStyle/>
          <a:p>
            <a:fld id="{FE42E1BA-E56A-4D06-9F55-50BAC57F5403}" type="slidenum">
              <a:rPr lang="ar-SA" altLang="en-US" smtClean="0"/>
              <a:pPr/>
              <a:t>29</a:t>
            </a:fld>
            <a:endParaRPr lang="en-US" altLang="en-US" smtClean="0">
              <a:cs typeface="Times New Roman (Hebrew)" charset="-79"/>
            </a:endParaRPr>
          </a:p>
        </p:txBody>
      </p:sp>
      <p:sp>
        <p:nvSpPr>
          <p:cNvPr id="27652"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Heat Transfer in Reactors (Cont’d)</a:t>
            </a:r>
            <a:endParaRPr lang="en-US" altLang="en-US" sz="2000" b="1" smtClean="0">
              <a:solidFill>
                <a:schemeClr val="tx1"/>
              </a:solidFill>
              <a:cs typeface="David" pitchFamily="2" charset="-79"/>
            </a:endParaRPr>
          </a:p>
        </p:txBody>
      </p:sp>
      <p:sp>
        <p:nvSpPr>
          <p:cNvPr id="27653"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27654" name="Rectangle 9"/>
          <p:cNvSpPr>
            <a:spLocks noChangeArrowheads="1"/>
          </p:cNvSpPr>
          <p:nvPr>
            <p:ph type="body" idx="1"/>
          </p:nvPr>
        </p:nvSpPr>
        <p:spPr>
          <a:xfrm>
            <a:off x="2209800" y="1219200"/>
            <a:ext cx="6096000" cy="609600"/>
          </a:xfrm>
          <a:solidFill>
            <a:srgbClr val="FFFFFF"/>
          </a:solidFill>
        </p:spPr>
        <p:txBody>
          <a:bodyPr/>
          <a:lstStyle/>
          <a:p>
            <a:pPr>
              <a:buFont typeface="Wingdings" pitchFamily="2" charset="2"/>
              <a:buChar char=" "/>
            </a:pPr>
            <a:r>
              <a:rPr lang="en-US" altLang="he-IL" sz="2000" smtClean="0">
                <a:cs typeface="Miriam" pitchFamily="2" charset="-79"/>
              </a:rPr>
              <a:t>To remove a highly-exothermic heat of reaction, consider the use of…</a:t>
            </a:r>
          </a:p>
          <a:p>
            <a:endParaRPr lang="en-US" altLang="he-IL" u="sng" smtClean="0">
              <a:cs typeface="Miriam" pitchFamily="2" charset="-79"/>
            </a:endParaRPr>
          </a:p>
          <a:p>
            <a:endParaRPr lang="en-US" altLang="he-IL" sz="2000" smtClean="0">
              <a:cs typeface="Miriam" pitchFamily="2" charset="-79"/>
            </a:endParaRPr>
          </a:p>
          <a:p>
            <a:endParaRPr lang="en-US" altLang="en-US" smtClean="0"/>
          </a:p>
        </p:txBody>
      </p:sp>
      <p:sp>
        <p:nvSpPr>
          <p:cNvPr id="27655" name="Text Box 10"/>
          <p:cNvSpPr txBox="1">
            <a:spLocks noChangeArrowheads="1"/>
          </p:cNvSpPr>
          <p:nvPr/>
        </p:nvSpPr>
        <p:spPr bwMode="auto">
          <a:xfrm>
            <a:off x="685800" y="1219200"/>
            <a:ext cx="1897063" cy="396875"/>
          </a:xfrm>
          <a:prstGeom prst="rect">
            <a:avLst/>
          </a:prstGeom>
          <a:noFill/>
          <a:ln w="9525">
            <a:noFill/>
            <a:miter lim="800000"/>
            <a:headEnd/>
            <a:tailEnd/>
          </a:ln>
        </p:spPr>
        <p:txBody>
          <a:bodyPr wrap="none">
            <a:spAutoFit/>
          </a:bodyPr>
          <a:lstStyle/>
          <a:p>
            <a:r>
              <a:rPr lang="en-US" altLang="he-IL" sz="2000">
                <a:solidFill>
                  <a:schemeClr val="accent2"/>
                </a:solidFill>
              </a:rPr>
              <a:t>Heuristic 21:</a:t>
            </a:r>
            <a:endParaRPr lang="en-US" altLang="he-IL" b="0"/>
          </a:p>
        </p:txBody>
      </p:sp>
      <p:pic>
        <p:nvPicPr>
          <p:cNvPr id="27656" name="Picture 12" descr="reactor1"/>
          <p:cNvPicPr>
            <a:picLocks noChangeAspect="1" noChangeArrowheads="1"/>
          </p:cNvPicPr>
          <p:nvPr/>
        </p:nvPicPr>
        <p:blipFill>
          <a:blip r:embed="rId2"/>
          <a:srcRect/>
          <a:stretch>
            <a:fillRect/>
          </a:stretch>
        </p:blipFill>
        <p:spPr bwMode="auto">
          <a:xfrm>
            <a:off x="1143000" y="1981200"/>
            <a:ext cx="4267200" cy="3981450"/>
          </a:xfrm>
          <a:prstGeom prst="rect">
            <a:avLst/>
          </a:prstGeom>
          <a:noFill/>
          <a:ln w="9525">
            <a:noFill/>
            <a:miter lim="800000"/>
            <a:headEnd/>
            <a:tailEnd/>
          </a:ln>
        </p:spPr>
      </p:pic>
      <p:grpSp>
        <p:nvGrpSpPr>
          <p:cNvPr id="2" name="Group 24"/>
          <p:cNvGrpSpPr>
            <a:grpSpLocks/>
          </p:cNvGrpSpPr>
          <p:nvPr/>
        </p:nvGrpSpPr>
        <p:grpSpPr bwMode="auto">
          <a:xfrm>
            <a:off x="990600" y="1905000"/>
            <a:ext cx="6781800" cy="1447800"/>
            <a:chOff x="624" y="1200"/>
            <a:chExt cx="4272" cy="912"/>
          </a:xfrm>
        </p:grpSpPr>
        <p:sp>
          <p:nvSpPr>
            <p:cNvPr id="27666" name="Rectangle 13"/>
            <p:cNvSpPr>
              <a:spLocks noChangeArrowheads="1"/>
            </p:cNvSpPr>
            <p:nvPr/>
          </p:nvSpPr>
          <p:spPr bwMode="auto">
            <a:xfrm>
              <a:off x="3312" y="1488"/>
              <a:ext cx="1584" cy="288"/>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excess reactant</a:t>
              </a:r>
              <a:endParaRPr lang="en-US" altLang="he-IL" sz="2800" b="0" u="sng">
                <a:solidFill>
                  <a:schemeClr val="tx1"/>
                </a:solidFill>
                <a:cs typeface="Miriam" pitchFamily="2" charset="-79"/>
              </a:endParaRPr>
            </a:p>
            <a:p>
              <a:pPr marL="342900" indent="-342900">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27667" name="Rectangle 16"/>
            <p:cNvSpPr>
              <a:spLocks noChangeArrowheads="1"/>
            </p:cNvSpPr>
            <p:nvPr/>
          </p:nvSpPr>
          <p:spPr bwMode="auto">
            <a:xfrm>
              <a:off x="624" y="1200"/>
              <a:ext cx="4272" cy="912"/>
            </a:xfrm>
            <a:prstGeom prst="rect">
              <a:avLst/>
            </a:prstGeom>
            <a:noFill/>
            <a:ln w="38100">
              <a:solidFill>
                <a:schemeClr val="accent2"/>
              </a:solidFill>
              <a:miter lim="800000"/>
              <a:headEnd/>
              <a:tailEnd/>
            </a:ln>
          </p:spPr>
          <p:txBody>
            <a:bodyPr wrap="none" anchor="ctr"/>
            <a:lstStyle/>
            <a:p>
              <a:endParaRPr lang="en-US"/>
            </a:p>
          </p:txBody>
        </p:sp>
      </p:grpSp>
      <p:grpSp>
        <p:nvGrpSpPr>
          <p:cNvPr id="3" name="Group 22"/>
          <p:cNvGrpSpPr>
            <a:grpSpLocks/>
          </p:cNvGrpSpPr>
          <p:nvPr/>
        </p:nvGrpSpPr>
        <p:grpSpPr bwMode="auto">
          <a:xfrm>
            <a:off x="990600" y="4953000"/>
            <a:ext cx="6781800" cy="1066800"/>
            <a:chOff x="624" y="3120"/>
            <a:chExt cx="4272" cy="672"/>
          </a:xfrm>
        </p:grpSpPr>
        <p:sp>
          <p:nvSpPr>
            <p:cNvPr id="27664" name="Rectangle 15"/>
            <p:cNvSpPr>
              <a:spLocks noChangeArrowheads="1"/>
            </p:cNvSpPr>
            <p:nvPr/>
          </p:nvSpPr>
          <p:spPr bwMode="auto">
            <a:xfrm>
              <a:off x="3504" y="3408"/>
              <a:ext cx="1296" cy="288"/>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cold shots. </a:t>
              </a:r>
              <a:endParaRPr lang="en-US" altLang="en-US" sz="2800" b="0">
                <a:solidFill>
                  <a:schemeClr val="tx1"/>
                </a:solidFill>
              </a:endParaRPr>
            </a:p>
          </p:txBody>
        </p:sp>
        <p:sp>
          <p:nvSpPr>
            <p:cNvPr id="27665" name="Rectangle 18"/>
            <p:cNvSpPr>
              <a:spLocks noChangeArrowheads="1"/>
            </p:cNvSpPr>
            <p:nvPr/>
          </p:nvSpPr>
          <p:spPr bwMode="auto">
            <a:xfrm>
              <a:off x="624" y="3120"/>
              <a:ext cx="4272" cy="672"/>
            </a:xfrm>
            <a:prstGeom prst="rect">
              <a:avLst/>
            </a:prstGeom>
            <a:noFill/>
            <a:ln w="38100">
              <a:solidFill>
                <a:schemeClr val="accent2"/>
              </a:solidFill>
              <a:miter lim="800000"/>
              <a:headEnd/>
              <a:tailEnd/>
            </a:ln>
          </p:spPr>
          <p:txBody>
            <a:bodyPr wrap="none" anchor="ctr"/>
            <a:lstStyle/>
            <a:p>
              <a:endParaRPr lang="en-US"/>
            </a:p>
          </p:txBody>
        </p:sp>
      </p:grpSp>
      <p:grpSp>
        <p:nvGrpSpPr>
          <p:cNvPr id="4" name="Group 27"/>
          <p:cNvGrpSpPr>
            <a:grpSpLocks/>
          </p:cNvGrpSpPr>
          <p:nvPr/>
        </p:nvGrpSpPr>
        <p:grpSpPr bwMode="auto">
          <a:xfrm>
            <a:off x="990600" y="3352800"/>
            <a:ext cx="6781800" cy="1600200"/>
            <a:chOff x="624" y="2112"/>
            <a:chExt cx="4272" cy="1008"/>
          </a:xfrm>
        </p:grpSpPr>
        <p:grpSp>
          <p:nvGrpSpPr>
            <p:cNvPr id="27660" name="Group 25"/>
            <p:cNvGrpSpPr>
              <a:grpSpLocks/>
            </p:cNvGrpSpPr>
            <p:nvPr/>
          </p:nvGrpSpPr>
          <p:grpSpPr bwMode="auto">
            <a:xfrm>
              <a:off x="624" y="2112"/>
              <a:ext cx="4272" cy="1008"/>
              <a:chOff x="624" y="2112"/>
              <a:chExt cx="4272" cy="1008"/>
            </a:xfrm>
          </p:grpSpPr>
          <p:sp>
            <p:nvSpPr>
              <p:cNvPr id="27662" name="Rectangle 14"/>
              <p:cNvSpPr>
                <a:spLocks noChangeArrowheads="1"/>
              </p:cNvSpPr>
              <p:nvPr/>
            </p:nvSpPr>
            <p:spPr bwMode="auto">
              <a:xfrm>
                <a:off x="3360" y="2400"/>
                <a:ext cx="1488" cy="288"/>
              </a:xfrm>
              <a:prstGeom prst="rect">
                <a:avLst/>
              </a:prstGeom>
              <a:noFill/>
              <a:ln w="9525">
                <a:noFill/>
                <a:miter lim="800000"/>
                <a:headEnd/>
                <a:tailEnd/>
              </a:ln>
            </p:spPr>
            <p:txBody>
              <a:bodyPr/>
              <a:lstStyle/>
              <a:p>
                <a:pPr marL="342900" indent="-342900" algn="ctr">
                  <a:spcBef>
                    <a:spcPct val="20000"/>
                  </a:spcBef>
                  <a:buFont typeface="Wingdings" pitchFamily="2" charset="2"/>
                  <a:buChar char=" "/>
                </a:pPr>
                <a:r>
                  <a:rPr lang="en-US" altLang="he-IL" sz="2000" b="0">
                    <a:solidFill>
                      <a:schemeClr val="tx1"/>
                    </a:solidFill>
                    <a:cs typeface="Miriam" pitchFamily="2" charset="-79"/>
                  </a:rPr>
                  <a:t>an inert diluent</a:t>
                </a:r>
                <a:endParaRPr lang="en-US" altLang="he-IL" sz="2800" b="0" u="sng">
                  <a:solidFill>
                    <a:schemeClr val="tx1"/>
                  </a:solidFill>
                  <a:cs typeface="Miriam" pitchFamily="2" charset="-79"/>
                </a:endParaRPr>
              </a:p>
              <a:p>
                <a:pPr marL="342900" indent="-342900" algn="ctr">
                  <a:spcBef>
                    <a:spcPct val="20000"/>
                  </a:spcBef>
                  <a:buFont typeface="Wingdings" pitchFamily="2" charset="2"/>
                  <a:buChar char="¥"/>
                </a:pPr>
                <a:endParaRPr lang="en-US" altLang="he-IL" sz="2000" b="0">
                  <a:solidFill>
                    <a:schemeClr val="tx1"/>
                  </a:solidFill>
                  <a:cs typeface="Miriam" pitchFamily="2" charset="-79"/>
                </a:endParaRPr>
              </a:p>
              <a:p>
                <a:pPr marL="342900" indent="-342900" algn="ctr">
                  <a:spcBef>
                    <a:spcPct val="20000"/>
                  </a:spcBef>
                  <a:buFont typeface="Wingdings" pitchFamily="2" charset="2"/>
                  <a:buChar char="¥"/>
                </a:pPr>
                <a:endParaRPr lang="en-US" altLang="en-US" sz="2800" b="0">
                  <a:solidFill>
                    <a:schemeClr val="tx1"/>
                  </a:solidFill>
                </a:endParaRPr>
              </a:p>
            </p:txBody>
          </p:sp>
          <p:sp>
            <p:nvSpPr>
              <p:cNvPr id="27663" name="Rectangle 17"/>
              <p:cNvSpPr>
                <a:spLocks noChangeArrowheads="1"/>
              </p:cNvSpPr>
              <p:nvPr/>
            </p:nvSpPr>
            <p:spPr bwMode="auto">
              <a:xfrm>
                <a:off x="624" y="2112"/>
                <a:ext cx="4272" cy="1008"/>
              </a:xfrm>
              <a:prstGeom prst="rect">
                <a:avLst/>
              </a:prstGeom>
              <a:noFill/>
              <a:ln w="38100">
                <a:noFill/>
                <a:miter lim="800000"/>
                <a:headEnd/>
                <a:tailEnd/>
              </a:ln>
            </p:spPr>
            <p:txBody>
              <a:bodyPr wrap="none" anchor="ctr"/>
              <a:lstStyle/>
              <a:p>
                <a:endParaRPr lang="en-US"/>
              </a:p>
            </p:txBody>
          </p:sp>
        </p:grpSp>
        <p:sp>
          <p:nvSpPr>
            <p:cNvPr id="27661" name="Rectangle 26"/>
            <p:cNvSpPr>
              <a:spLocks noChangeArrowheads="1"/>
            </p:cNvSpPr>
            <p:nvPr/>
          </p:nvSpPr>
          <p:spPr bwMode="auto">
            <a:xfrm>
              <a:off x="624" y="2112"/>
              <a:ext cx="4272" cy="1008"/>
            </a:xfrm>
            <a:prstGeom prst="rect">
              <a:avLst/>
            </a:prstGeom>
            <a:noFill/>
            <a:ln w="38100">
              <a:solidFill>
                <a:schemeClr val="accent2"/>
              </a:solidFill>
              <a:miter lim="800000"/>
              <a:headEnd/>
              <a:tailEnd/>
            </a:ln>
          </p:spPr>
          <p:txBody>
            <a:bodyPr wrap="none" anchor="ctr"/>
            <a:lstStyle/>
            <a:p>
              <a:pPr algn="ctr"/>
              <a:endParaRPr lang="en-US" altLang="en-US">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1267" name="Slide Number Placeholder 5"/>
          <p:cNvSpPr>
            <a:spLocks noGrp="1"/>
          </p:cNvSpPr>
          <p:nvPr>
            <p:ph type="sldNum" sz="quarter" idx="12"/>
          </p:nvPr>
        </p:nvSpPr>
        <p:spPr>
          <a:noFill/>
        </p:spPr>
        <p:txBody>
          <a:bodyPr/>
          <a:lstStyle/>
          <a:p>
            <a:fld id="{C9EFFC36-39BD-403F-8B87-0479AA243A9C}" type="slidenum">
              <a:rPr lang="ar-SA" altLang="en-US" smtClean="0"/>
              <a:pPr/>
              <a:t>3</a:t>
            </a:fld>
            <a:endParaRPr lang="en-US" altLang="en-US" smtClean="0">
              <a:cs typeface="Times New Roman (Hebrew)" charset="-79"/>
            </a:endParaRPr>
          </a:p>
        </p:txBody>
      </p:sp>
      <p:sp>
        <p:nvSpPr>
          <p:cNvPr id="11268" name="Rectangle 2"/>
          <p:cNvSpPr>
            <a:spLocks noGrp="1" noChangeArrowheads="1"/>
          </p:cNvSpPr>
          <p:nvPr>
            <p:ph type="title"/>
          </p:nvPr>
        </p:nvSpPr>
        <p:spPr>
          <a:xfrm>
            <a:off x="685800" y="609600"/>
            <a:ext cx="7772400" cy="609600"/>
          </a:xfrm>
        </p:spPr>
        <p:txBody>
          <a:bodyPr/>
          <a:lstStyle/>
          <a:p>
            <a:r>
              <a:rPr lang="en-US" altLang="he-IL" sz="2400" b="1" smtClean="0">
                <a:solidFill>
                  <a:schemeClr val="accent2"/>
                </a:solidFill>
                <a:cs typeface="David" pitchFamily="2" charset="-79"/>
              </a:rPr>
              <a:t>Instructional Objectives</a:t>
            </a:r>
            <a:endParaRPr lang="en-US" altLang="en-US" sz="2000" b="1" smtClean="0">
              <a:solidFill>
                <a:schemeClr val="tx1"/>
              </a:solidFill>
              <a:cs typeface="David" pitchFamily="2" charset="-79"/>
            </a:endParaRPr>
          </a:p>
        </p:txBody>
      </p:sp>
      <p:sp>
        <p:nvSpPr>
          <p:cNvPr id="466947" name="Rectangle 3"/>
          <p:cNvSpPr>
            <a:spLocks noGrp="1" noChangeArrowheads="1"/>
          </p:cNvSpPr>
          <p:nvPr>
            <p:ph type="body" idx="1"/>
          </p:nvPr>
        </p:nvSpPr>
        <p:spPr>
          <a:xfrm>
            <a:off x="762000" y="1600200"/>
            <a:ext cx="7620000" cy="4343400"/>
          </a:xfrm>
        </p:spPr>
        <p:txBody>
          <a:bodyPr/>
          <a:lstStyle/>
          <a:p>
            <a:r>
              <a:rPr lang="en-US" altLang="he-IL" sz="1800" smtClean="0">
                <a:cs typeface="Miriam" pitchFamily="2" charset="-79"/>
              </a:rPr>
              <a:t>Understand the importance of selecting reaction paths that do not involve toxic or hazardous chemicals, and when unavoidable, to reduce their presence by shortening residence times in the process units and avoiding their storage in large quantities.</a:t>
            </a:r>
          </a:p>
          <a:p>
            <a:r>
              <a:rPr lang="en-US" altLang="he-IL" sz="1800" smtClean="0">
                <a:cs typeface="Miriam" pitchFamily="2" charset="-79"/>
              </a:rPr>
              <a:t>Be able to distribute the chemicals in a process flowsheet, to account for the presence of inert species, to purge species that would otherwise build up to unacceptable concentrations, to achieve a high selectivity to the desired products.</a:t>
            </a:r>
          </a:p>
          <a:p>
            <a:r>
              <a:rPr lang="en-US" altLang="he-IL" sz="1800" smtClean="0">
                <a:cs typeface="Miriam" pitchFamily="2" charset="-79"/>
              </a:rPr>
              <a:t>Be able to apply heuristics in selecting separation processes to separate liquids, vapors, and vapor-liquid mixtures. </a:t>
            </a:r>
          </a:p>
          <a:p>
            <a:r>
              <a:rPr lang="en-US" altLang="he-IL" sz="1800" smtClean="0">
                <a:cs typeface="Miriam" pitchFamily="2" charset="-79"/>
              </a:rPr>
              <a:t>Be able to distribute the chemicals, by using excess reactants, inert diluents, and cold shots, to remove the exothermic heats of reaction.</a:t>
            </a:r>
          </a:p>
          <a:p>
            <a:r>
              <a:rPr lang="en-US" altLang="he-IL" sz="1800" smtClean="0">
                <a:cs typeface="Miriam" pitchFamily="2" charset="-79"/>
              </a:rPr>
              <a:t>Understand the advantages of pumping a liquid rather than compressing a vapor.</a:t>
            </a:r>
            <a:endParaRPr lang="en-US" altLang="he-IL" sz="1800" smtClean="0">
              <a:cs typeface="David" pitchFamily="2" charset="-79"/>
            </a:endParaRPr>
          </a:p>
          <a:p>
            <a:endParaRPr lang="en-US" altLang="en-US" sz="1800" smtClean="0">
              <a:cs typeface="David" pitchFamily="2" charset="-79"/>
            </a:endParaRPr>
          </a:p>
        </p:txBody>
      </p:sp>
      <p:sp>
        <p:nvSpPr>
          <p:cNvPr id="11270" name="AutoShape 4"/>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466949" name="Text Box 5"/>
          <p:cNvSpPr txBox="1">
            <a:spLocks noChangeArrowheads="1"/>
          </p:cNvSpPr>
          <p:nvPr/>
        </p:nvSpPr>
        <p:spPr bwMode="auto">
          <a:xfrm>
            <a:off x="822325" y="1236663"/>
            <a:ext cx="6826250" cy="396875"/>
          </a:xfrm>
          <a:prstGeom prst="rect">
            <a:avLst/>
          </a:prstGeom>
          <a:noFill/>
          <a:ln w="9525">
            <a:noFill/>
            <a:miter lim="800000"/>
            <a:headEnd/>
            <a:tailEnd/>
          </a:ln>
        </p:spPr>
        <p:txBody>
          <a:bodyPr wrap="none">
            <a:spAutoFit/>
          </a:bodyPr>
          <a:lstStyle/>
          <a:p>
            <a:r>
              <a:rPr lang="en-US" altLang="he-IL" sz="2000" b="0"/>
              <a:t>When you have finished studying this unit, you should:</a:t>
            </a:r>
            <a:endParaRPr lang="en-US" altLang="he-IL" b="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6949"/>
                                        </p:tgtEl>
                                        <p:attrNameLst>
                                          <p:attrName>style.visibility</p:attrName>
                                        </p:attrNameLst>
                                      </p:cBhvr>
                                      <p:to>
                                        <p:strVal val="visible"/>
                                      </p:to>
                                    </p:set>
                                    <p:anim calcmode="lin" valueType="num">
                                      <p:cBhvr additive="base">
                                        <p:cTn id="7" dur="500" fill="hold"/>
                                        <p:tgtEl>
                                          <p:spTgt spid="466949"/>
                                        </p:tgtEl>
                                        <p:attrNameLst>
                                          <p:attrName>ppt_x</p:attrName>
                                        </p:attrNameLst>
                                      </p:cBhvr>
                                      <p:tavLst>
                                        <p:tav tm="0">
                                          <p:val>
                                            <p:strVal val="0-#ppt_w/2"/>
                                          </p:val>
                                        </p:tav>
                                        <p:tav tm="100000">
                                          <p:val>
                                            <p:strVal val="#ppt_x"/>
                                          </p:val>
                                        </p:tav>
                                      </p:tavLst>
                                    </p:anim>
                                    <p:anim calcmode="lin" valueType="num">
                                      <p:cBhvr additive="base">
                                        <p:cTn id="8" dur="500" fill="hold"/>
                                        <p:tgtEl>
                                          <p:spTgt spid="4669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66947">
                                            <p:txEl>
                                              <p:pRg st="0" end="0"/>
                                            </p:txEl>
                                          </p:spTgt>
                                        </p:tgtEl>
                                        <p:attrNameLst>
                                          <p:attrName>style.visibility</p:attrName>
                                        </p:attrNameLst>
                                      </p:cBhvr>
                                      <p:to>
                                        <p:strVal val="visible"/>
                                      </p:to>
                                    </p:set>
                                    <p:animEffect transition="in" filter="wipe(left)">
                                      <p:cBhvr>
                                        <p:cTn id="13" dur="500"/>
                                        <p:tgtEl>
                                          <p:spTgt spid="4669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66947">
                                            <p:txEl>
                                              <p:pRg st="1" end="1"/>
                                            </p:txEl>
                                          </p:spTgt>
                                        </p:tgtEl>
                                        <p:attrNameLst>
                                          <p:attrName>style.visibility</p:attrName>
                                        </p:attrNameLst>
                                      </p:cBhvr>
                                      <p:to>
                                        <p:strVal val="visible"/>
                                      </p:to>
                                    </p:set>
                                    <p:animEffect transition="in" filter="wipe(left)">
                                      <p:cBhvr>
                                        <p:cTn id="18" dur="500"/>
                                        <p:tgtEl>
                                          <p:spTgt spid="46694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6947">
                                            <p:txEl>
                                              <p:pRg st="2" end="2"/>
                                            </p:txEl>
                                          </p:spTgt>
                                        </p:tgtEl>
                                        <p:attrNameLst>
                                          <p:attrName>style.visibility</p:attrName>
                                        </p:attrNameLst>
                                      </p:cBhvr>
                                      <p:to>
                                        <p:strVal val="visible"/>
                                      </p:to>
                                    </p:set>
                                    <p:animEffect transition="in" filter="wipe(left)">
                                      <p:cBhvr>
                                        <p:cTn id="23" dur="500"/>
                                        <p:tgtEl>
                                          <p:spTgt spid="4669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66947">
                                            <p:txEl>
                                              <p:pRg st="3" end="3"/>
                                            </p:txEl>
                                          </p:spTgt>
                                        </p:tgtEl>
                                        <p:attrNameLst>
                                          <p:attrName>style.visibility</p:attrName>
                                        </p:attrNameLst>
                                      </p:cBhvr>
                                      <p:to>
                                        <p:strVal val="visible"/>
                                      </p:to>
                                    </p:set>
                                    <p:animEffect transition="in" filter="wipe(left)">
                                      <p:cBhvr>
                                        <p:cTn id="28" dur="500"/>
                                        <p:tgtEl>
                                          <p:spTgt spid="46694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66947">
                                            <p:txEl>
                                              <p:pRg st="4" end="4"/>
                                            </p:txEl>
                                          </p:spTgt>
                                        </p:tgtEl>
                                        <p:attrNameLst>
                                          <p:attrName>style.visibility</p:attrName>
                                        </p:attrNameLst>
                                      </p:cBhvr>
                                      <p:to>
                                        <p:strVal val="visible"/>
                                      </p:to>
                                    </p:set>
                                    <p:animEffect transition="in" filter="wipe(left)">
                                      <p:cBhvr>
                                        <p:cTn id="33" dur="500"/>
                                        <p:tgtEl>
                                          <p:spTgt spid="466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autoUpdateAnimBg="0"/>
      <p:bldP spid="46694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8675" name="Slide Number Placeholder 5"/>
          <p:cNvSpPr>
            <a:spLocks noGrp="1"/>
          </p:cNvSpPr>
          <p:nvPr>
            <p:ph type="sldNum" sz="quarter" idx="12"/>
          </p:nvPr>
        </p:nvSpPr>
        <p:spPr>
          <a:noFill/>
        </p:spPr>
        <p:txBody>
          <a:bodyPr/>
          <a:lstStyle/>
          <a:p>
            <a:fld id="{70CEA34D-72F5-43FE-BAC1-89143F4780BD}" type="slidenum">
              <a:rPr lang="ar-SA" altLang="en-US" smtClean="0"/>
              <a:pPr/>
              <a:t>30</a:t>
            </a:fld>
            <a:endParaRPr lang="en-US" altLang="en-US" smtClean="0">
              <a:cs typeface="Times New Roman (Hebrew)" charset="-79"/>
            </a:endParaRPr>
          </a:p>
        </p:txBody>
      </p:sp>
      <p:sp>
        <p:nvSpPr>
          <p:cNvPr id="28676" name="Rectangle 2"/>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Heat Transfer in Reactors (Cont’d)</a:t>
            </a:r>
            <a:endParaRPr lang="en-US" altLang="en-US" sz="2000" b="1" smtClean="0">
              <a:solidFill>
                <a:schemeClr val="tx1"/>
              </a:solidFill>
              <a:cs typeface="David" pitchFamily="2" charset="-79"/>
            </a:endParaRPr>
          </a:p>
        </p:txBody>
      </p:sp>
      <p:sp>
        <p:nvSpPr>
          <p:cNvPr id="28677" name="AutoShape 3"/>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8678" name="Group 17"/>
          <p:cNvGrpSpPr>
            <a:grpSpLocks/>
          </p:cNvGrpSpPr>
          <p:nvPr/>
        </p:nvGrpSpPr>
        <p:grpSpPr bwMode="auto">
          <a:xfrm>
            <a:off x="762000" y="1143000"/>
            <a:ext cx="7620000" cy="1295400"/>
            <a:chOff x="480" y="2976"/>
            <a:chExt cx="4800" cy="816"/>
          </a:xfrm>
        </p:grpSpPr>
        <p:sp>
          <p:nvSpPr>
            <p:cNvPr id="28680" name="Rectangle 18"/>
            <p:cNvSpPr>
              <a:spLocks noChangeArrowheads="1"/>
            </p:cNvSpPr>
            <p:nvPr/>
          </p:nvSpPr>
          <p:spPr bwMode="auto">
            <a:xfrm>
              <a:off x="1440" y="2976"/>
              <a:ext cx="3840" cy="816"/>
            </a:xfrm>
            <a:prstGeom prst="rect">
              <a:avLst/>
            </a:prstGeom>
            <a:noFill/>
            <a:ln w="9525">
              <a:noFill/>
              <a:miter lim="800000"/>
              <a:headEnd/>
              <a:tailEnd/>
            </a:ln>
          </p:spPr>
          <p:txBody>
            <a:bodyPr/>
            <a:lstStyle/>
            <a:p>
              <a:pPr marL="342900" indent="-342900">
                <a:spcBef>
                  <a:spcPct val="0"/>
                </a:spcBef>
                <a:buFont typeface="Wingdings" pitchFamily="2" charset="2"/>
                <a:buChar char=" "/>
              </a:pPr>
              <a:r>
                <a:rPr lang="en-US" altLang="he-IL" sz="2000" b="0">
                  <a:solidFill>
                    <a:schemeClr val="tx1"/>
                  </a:solidFill>
                  <a:cs typeface="Miriam" pitchFamily="2" charset="-79"/>
                </a:rPr>
                <a:t>For less exothermic heats of reaction, circulate reactor fluid to an external cooler, or use a jacketed vessel or cooling coils. Also, consider the use of intercoolers.</a:t>
              </a:r>
            </a:p>
            <a:p>
              <a:pPr marL="342900" indent="-342900">
                <a:spcBef>
                  <a:spcPct val="0"/>
                </a:spcBef>
                <a:buFont typeface="Wingdings" pitchFamily="2" charset="2"/>
                <a:buChar char="¥"/>
              </a:pPr>
              <a:endParaRPr lang="en-US" altLang="en-US" sz="2800" b="0">
                <a:solidFill>
                  <a:schemeClr val="tx1"/>
                </a:solidFill>
              </a:endParaRPr>
            </a:p>
          </p:txBody>
        </p:sp>
        <p:sp>
          <p:nvSpPr>
            <p:cNvPr id="28681" name="Text Box 19"/>
            <p:cNvSpPr txBox="1">
              <a:spLocks noChangeArrowheads="1"/>
            </p:cNvSpPr>
            <p:nvPr/>
          </p:nvSpPr>
          <p:spPr bwMode="auto">
            <a:xfrm>
              <a:off x="480" y="2976"/>
              <a:ext cx="1195" cy="250"/>
            </a:xfrm>
            <a:prstGeom prst="rect">
              <a:avLst/>
            </a:prstGeom>
            <a:noFill/>
            <a:ln w="9525">
              <a:noFill/>
              <a:miter lim="800000"/>
              <a:headEnd/>
              <a:tailEnd/>
            </a:ln>
          </p:spPr>
          <p:txBody>
            <a:bodyPr wrap="none">
              <a:spAutoFit/>
            </a:bodyPr>
            <a:lstStyle/>
            <a:p>
              <a:r>
                <a:rPr lang="en-US" altLang="he-IL" sz="2000">
                  <a:solidFill>
                    <a:schemeClr val="accent2"/>
                  </a:solidFill>
                </a:rPr>
                <a:t>Heuristic 22:</a:t>
              </a:r>
              <a:endParaRPr lang="en-US" altLang="he-IL" b="0">
                <a:solidFill>
                  <a:schemeClr val="accent2"/>
                </a:solidFill>
              </a:endParaRPr>
            </a:p>
          </p:txBody>
        </p:sp>
      </p:grpSp>
      <p:pic>
        <p:nvPicPr>
          <p:cNvPr id="28679" name="Picture 20" descr="reactor2"/>
          <p:cNvPicPr>
            <a:picLocks noChangeAspect="1" noChangeArrowheads="1"/>
          </p:cNvPicPr>
          <p:nvPr/>
        </p:nvPicPr>
        <p:blipFill>
          <a:blip r:embed="rId2"/>
          <a:srcRect/>
          <a:stretch>
            <a:fillRect/>
          </a:stretch>
        </p:blipFill>
        <p:spPr bwMode="auto">
          <a:xfrm>
            <a:off x="1365250" y="2667000"/>
            <a:ext cx="6254750"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0723" name="Slide Number Placeholder 5"/>
          <p:cNvSpPr>
            <a:spLocks noGrp="1"/>
          </p:cNvSpPr>
          <p:nvPr>
            <p:ph type="sldNum" sz="quarter" idx="12"/>
          </p:nvPr>
        </p:nvSpPr>
        <p:spPr>
          <a:noFill/>
        </p:spPr>
        <p:txBody>
          <a:bodyPr/>
          <a:lstStyle/>
          <a:p>
            <a:fld id="{B43C4A25-B9B9-4F84-A48E-B7F31BDC5ACA}" type="slidenum">
              <a:rPr lang="ar-SA" altLang="en-US" smtClean="0"/>
              <a:pPr/>
              <a:t>31</a:t>
            </a:fld>
            <a:endParaRPr lang="en-US" altLang="en-US" smtClean="0">
              <a:cs typeface="Times New Roman (Hebrew)" charset="-79"/>
            </a:endParaRPr>
          </a:p>
        </p:txBody>
      </p:sp>
      <p:grpSp>
        <p:nvGrpSpPr>
          <p:cNvPr id="2" name="Group 9"/>
          <p:cNvGrpSpPr>
            <a:grpSpLocks/>
          </p:cNvGrpSpPr>
          <p:nvPr/>
        </p:nvGrpSpPr>
        <p:grpSpPr bwMode="auto">
          <a:xfrm>
            <a:off x="914400" y="1981200"/>
            <a:ext cx="7696200" cy="1676400"/>
            <a:chOff x="432" y="1104"/>
            <a:chExt cx="4848" cy="1056"/>
          </a:xfrm>
        </p:grpSpPr>
        <p:sp>
          <p:nvSpPr>
            <p:cNvPr id="30731" name="Rectangle 2"/>
            <p:cNvSpPr>
              <a:spLocks noChangeArrowheads="1"/>
            </p:cNvSpPr>
            <p:nvPr/>
          </p:nvSpPr>
          <p:spPr bwMode="auto">
            <a:xfrm>
              <a:off x="1392" y="1104"/>
              <a:ext cx="3888"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To control temperature for a </a:t>
              </a:r>
              <a:r>
                <a:rPr lang="en-US" altLang="he-IL" sz="2000" b="0" dirty="0" smtClean="0">
                  <a:solidFill>
                    <a:schemeClr val="tx1"/>
                  </a:solidFill>
                  <a:cs typeface="Miriam" pitchFamily="2" charset="-79"/>
                </a:rPr>
                <a:t>highly endothermic </a:t>
              </a:r>
              <a:r>
                <a:rPr lang="en-US" altLang="he-IL" sz="2000" b="0" dirty="0">
                  <a:solidFill>
                    <a:schemeClr val="tx1"/>
                  </a:solidFill>
                  <a:cs typeface="Miriam" pitchFamily="2" charset="-79"/>
                </a:rPr>
                <a:t>heat of reaction, consider the use of excess </a:t>
              </a:r>
              <a:r>
                <a:rPr lang="en-US" altLang="he-IL" sz="2000" b="0" dirty="0" smtClean="0">
                  <a:solidFill>
                    <a:schemeClr val="tx1"/>
                  </a:solidFill>
                  <a:cs typeface="Miriam" pitchFamily="2" charset="-79"/>
                </a:rPr>
                <a:t>reactant, </a:t>
              </a:r>
              <a:r>
                <a:rPr lang="en-US" altLang="he-IL" sz="2000" b="0" dirty="0">
                  <a:solidFill>
                    <a:schemeClr val="tx1"/>
                  </a:solidFill>
                  <a:cs typeface="Miriam" pitchFamily="2" charset="-79"/>
                </a:rPr>
                <a:t>an inert </a:t>
              </a:r>
              <a:r>
                <a:rPr lang="en-US" altLang="he-IL" sz="2000" b="0" dirty="0" err="1">
                  <a:solidFill>
                    <a:schemeClr val="tx1"/>
                  </a:solidFill>
                  <a:cs typeface="Miriam" pitchFamily="2" charset="-79"/>
                </a:rPr>
                <a:t>diluent</a:t>
              </a:r>
              <a:r>
                <a:rPr lang="en-US" altLang="he-IL" sz="2000" b="0" dirty="0">
                  <a:solidFill>
                    <a:schemeClr val="tx1"/>
                  </a:solidFill>
                  <a:cs typeface="Miriam" pitchFamily="2" charset="-79"/>
                </a:rPr>
                <a:t>, </a:t>
              </a:r>
              <a:r>
                <a:rPr lang="en-US" altLang="he-IL" sz="2000" b="0" dirty="0" smtClean="0">
                  <a:solidFill>
                    <a:schemeClr val="tx1"/>
                  </a:solidFill>
                  <a:cs typeface="Miriam" pitchFamily="2" charset="-79"/>
                </a:rPr>
                <a:t>or </a:t>
              </a:r>
              <a:r>
                <a:rPr lang="en-US" altLang="he-IL" sz="2000" b="0" dirty="0">
                  <a:solidFill>
                    <a:schemeClr val="tx1"/>
                  </a:solidFill>
                  <a:cs typeface="Miriam" pitchFamily="2" charset="-79"/>
                </a:rPr>
                <a:t>hot shots.  These affect the distribution of chemicals and should be inserted early in process synthesis</a:t>
              </a:r>
              <a:r>
                <a:rPr lang="en-US" altLang="he-IL" sz="2000" b="0" dirty="0" smtClean="0">
                  <a:solidFill>
                    <a:schemeClr val="tx1"/>
                  </a:solidFill>
                  <a:cs typeface="Miriam" pitchFamily="2" charset="-79"/>
                </a:rPr>
                <a:t>.</a:t>
              </a:r>
              <a:endParaRPr lang="en-US" altLang="en-US" sz="2800" b="0" dirty="0">
                <a:solidFill>
                  <a:schemeClr val="tx1"/>
                </a:solidFill>
              </a:endParaRPr>
            </a:p>
          </p:txBody>
        </p:sp>
        <p:sp>
          <p:nvSpPr>
            <p:cNvPr id="30732" name="Text Box 3"/>
            <p:cNvSpPr txBox="1">
              <a:spLocks noChangeArrowheads="1"/>
            </p:cNvSpPr>
            <p:nvPr/>
          </p:nvSpPr>
          <p:spPr bwMode="auto">
            <a:xfrm>
              <a:off x="432" y="1104"/>
              <a:ext cx="1195" cy="250"/>
            </a:xfrm>
            <a:prstGeom prst="rect">
              <a:avLst/>
            </a:prstGeom>
            <a:noFill/>
            <a:ln w="9525">
              <a:noFill/>
              <a:miter lim="800000"/>
              <a:headEnd/>
              <a:tailEnd/>
            </a:ln>
          </p:spPr>
          <p:txBody>
            <a:bodyPr wrap="none">
              <a:spAutoFit/>
            </a:bodyPr>
            <a:lstStyle/>
            <a:p>
              <a:r>
                <a:rPr lang="en-US" altLang="he-IL" sz="2000">
                  <a:solidFill>
                    <a:schemeClr val="accent2"/>
                  </a:solidFill>
                </a:rPr>
                <a:t>Heuristic 23:</a:t>
              </a:r>
              <a:endParaRPr lang="en-US" altLang="he-IL" b="0"/>
            </a:p>
          </p:txBody>
        </p:sp>
      </p:grpSp>
      <p:sp>
        <p:nvSpPr>
          <p:cNvPr id="30725"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Heat Transfer in Reactors (Cont’d)</a:t>
            </a:r>
            <a:endParaRPr lang="en-US" altLang="en-US" sz="2000" b="1" smtClean="0">
              <a:solidFill>
                <a:schemeClr val="tx1"/>
              </a:solidFill>
              <a:cs typeface="David" pitchFamily="2" charset="-79"/>
            </a:endParaRPr>
          </a:p>
        </p:txBody>
      </p:sp>
      <p:sp>
        <p:nvSpPr>
          <p:cNvPr id="30726"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0"/>
          <p:cNvGrpSpPr>
            <a:grpSpLocks/>
          </p:cNvGrpSpPr>
          <p:nvPr/>
        </p:nvGrpSpPr>
        <p:grpSpPr bwMode="auto">
          <a:xfrm>
            <a:off x="914400" y="4191000"/>
            <a:ext cx="7620000" cy="1828800"/>
            <a:chOff x="432" y="2400"/>
            <a:chExt cx="4800" cy="816"/>
          </a:xfrm>
        </p:grpSpPr>
        <p:sp>
          <p:nvSpPr>
            <p:cNvPr id="30729" name="Rectangle 6"/>
            <p:cNvSpPr>
              <a:spLocks noChangeArrowheads="1"/>
            </p:cNvSpPr>
            <p:nvPr/>
          </p:nvSpPr>
          <p:spPr bwMode="auto">
            <a:xfrm>
              <a:off x="1392" y="2400"/>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For less endothermic heats of reaction, circulate reactor fluid to an external heater, or use a jacketed vessel or heating coils. Also, consider the use of </a:t>
              </a:r>
              <a:r>
                <a:rPr lang="en-US" altLang="he-IL" sz="2000" b="0" dirty="0" err="1" smtClean="0">
                  <a:solidFill>
                    <a:schemeClr val="tx1"/>
                  </a:solidFill>
                  <a:cs typeface="Miriam" pitchFamily="2" charset="-79"/>
                </a:rPr>
                <a:t>interheaters</a:t>
              </a:r>
              <a:r>
                <a:rPr lang="en-US" altLang="he-IL" sz="2000" b="0" dirty="0" smtClean="0">
                  <a:solidFill>
                    <a:schemeClr val="tx1"/>
                  </a:solidFill>
                  <a:cs typeface="Miriam" pitchFamily="2" charset="-79"/>
                </a:rPr>
                <a:t> between adiabatic reaction stages.</a:t>
              </a:r>
              <a:endParaRPr lang="en-US" altLang="he-IL" sz="2000" b="0" dirty="0">
                <a:solidFill>
                  <a:schemeClr val="tx1"/>
                </a:solidFill>
                <a:cs typeface="Miriam" pitchFamily="2" charset="-79"/>
              </a:endParaRPr>
            </a:p>
            <a:p>
              <a:pPr marL="342900" indent="-342900">
                <a:spcBef>
                  <a:spcPct val="0"/>
                </a:spcBef>
                <a:buFont typeface="Wingdings" pitchFamily="2" charset="2"/>
                <a:buChar char=" "/>
              </a:pPr>
              <a:endParaRPr lang="en-US" altLang="en-US" sz="2000" b="0" dirty="0">
                <a:solidFill>
                  <a:schemeClr val="tx1"/>
                </a:solidFill>
              </a:endParaRPr>
            </a:p>
          </p:txBody>
        </p:sp>
        <p:sp>
          <p:nvSpPr>
            <p:cNvPr id="30730" name="Text Box 7"/>
            <p:cNvSpPr txBox="1">
              <a:spLocks noChangeArrowheads="1"/>
            </p:cNvSpPr>
            <p:nvPr/>
          </p:nvSpPr>
          <p:spPr bwMode="auto">
            <a:xfrm>
              <a:off x="432" y="2400"/>
              <a:ext cx="1195" cy="250"/>
            </a:xfrm>
            <a:prstGeom prst="rect">
              <a:avLst/>
            </a:prstGeom>
            <a:noFill/>
            <a:ln w="9525">
              <a:noFill/>
              <a:miter lim="800000"/>
              <a:headEnd/>
              <a:tailEnd/>
            </a:ln>
          </p:spPr>
          <p:txBody>
            <a:bodyPr wrap="none">
              <a:spAutoFit/>
            </a:bodyPr>
            <a:lstStyle/>
            <a:p>
              <a:r>
                <a:rPr lang="en-US" altLang="he-IL" sz="2000">
                  <a:solidFill>
                    <a:schemeClr val="accent2"/>
                  </a:solidFill>
                </a:rPr>
                <a:t>Heuristic 24:</a:t>
              </a:r>
              <a:endParaRPr lang="en-US" altLang="he-IL" b="0">
                <a:solidFill>
                  <a:schemeClr val="accent2"/>
                </a:solidFill>
              </a:endParaRPr>
            </a:p>
          </p:txBody>
        </p:sp>
      </p:grpSp>
      <p:sp>
        <p:nvSpPr>
          <p:cNvPr id="480264" name="Rectangle 8"/>
          <p:cNvSpPr>
            <a:spLocks noChangeArrowheads="1"/>
          </p:cNvSpPr>
          <p:nvPr/>
        </p:nvSpPr>
        <p:spPr bwMode="auto">
          <a:xfrm>
            <a:off x="457200" y="1219200"/>
            <a:ext cx="7848600" cy="533400"/>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dirty="0">
                <a:solidFill>
                  <a:schemeClr val="accent2"/>
                </a:solidFill>
                <a:cs typeface="Miriam" pitchFamily="2" charset="-79"/>
              </a:rPr>
              <a:t>Endothermic reactors</a:t>
            </a:r>
            <a:r>
              <a:rPr lang="en-US" altLang="he-IL" sz="2000" b="0" dirty="0">
                <a:solidFill>
                  <a:schemeClr val="tx1"/>
                </a:solidFill>
                <a:cs typeface="Miriam" pitchFamily="2" charset="-79"/>
              </a:rPr>
              <a:t> are treated similarly:</a:t>
            </a:r>
            <a:endParaRPr lang="en-US" altLang="he-IL" sz="2800" b="0" u="sng" dirty="0">
              <a:solidFill>
                <a:schemeClr val="tx1"/>
              </a:solidFill>
              <a:cs typeface="Miriam" pitchFamily="2" charset="-79"/>
            </a:endParaRPr>
          </a:p>
          <a:p>
            <a:pPr marL="342900" indent="-342900">
              <a:spcBef>
                <a:spcPct val="20000"/>
              </a:spcBef>
              <a:buFont typeface="Wingdings" pitchFamily="2" charset="2"/>
              <a:buChar char="¥"/>
            </a:pPr>
            <a:endParaRPr lang="en-US" altLang="he-IL" sz="2000" b="0" dirty="0">
              <a:solidFill>
                <a:schemeClr val="tx1"/>
              </a:solidFill>
              <a:cs typeface="Miriam" pitchFamily="2" charset="-79"/>
            </a:endParaRPr>
          </a:p>
          <a:p>
            <a:pPr marL="342900" indent="-342900">
              <a:spcBef>
                <a:spcPct val="20000"/>
              </a:spcBef>
              <a:buFont typeface="Wingdings" pitchFamily="2" charset="2"/>
              <a:buChar char="¥"/>
            </a:pPr>
            <a:endParaRPr lang="en-US" altLang="en-US" sz="28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2531" name="Slide Number Placeholder 5"/>
          <p:cNvSpPr>
            <a:spLocks noGrp="1"/>
          </p:cNvSpPr>
          <p:nvPr>
            <p:ph type="sldNum" sz="quarter" idx="12"/>
          </p:nvPr>
        </p:nvSpPr>
        <p:spPr>
          <a:noFill/>
        </p:spPr>
        <p:txBody>
          <a:bodyPr/>
          <a:lstStyle/>
          <a:p>
            <a:fld id="{038ED620-1136-4782-A521-8EA98760C687}" type="slidenum">
              <a:rPr lang="ar-SA" altLang="en-US" smtClean="0"/>
              <a:pPr/>
              <a:t>32</a:t>
            </a:fld>
            <a:endParaRPr lang="en-US" altLang="en-US" smtClean="0">
              <a:cs typeface="Times New Roman (Hebrew)" charset="-79"/>
            </a:endParaRPr>
          </a:p>
        </p:txBody>
      </p:sp>
      <p:sp>
        <p:nvSpPr>
          <p:cNvPr id="22533" name="Rectangle 4"/>
          <p:cNvSpPr>
            <a:spLocks noGrp="1" noChangeArrowheads="1"/>
          </p:cNvSpPr>
          <p:nvPr>
            <p:ph type="title"/>
          </p:nvPr>
        </p:nvSpPr>
        <p:spPr>
          <a:xfrm>
            <a:off x="685800" y="609600"/>
            <a:ext cx="7772400" cy="609600"/>
          </a:xfrm>
          <a:noFill/>
        </p:spPr>
        <p:txBody>
          <a:bodyPr/>
          <a:lstStyle/>
          <a:p>
            <a:r>
              <a:rPr lang="en-US" altLang="he-IL" sz="2400" b="1" dirty="0" smtClean="0">
                <a:solidFill>
                  <a:srgbClr val="3333CC"/>
                </a:solidFill>
                <a:cs typeface="David" pitchFamily="2" charset="-79"/>
              </a:rPr>
              <a:t>Heat Exchangers and Furnaces</a:t>
            </a:r>
            <a:endParaRPr lang="en-US" altLang="en-US" sz="2000" b="1" dirty="0" smtClean="0">
              <a:solidFill>
                <a:schemeClr val="accent2"/>
              </a:solidFill>
              <a:cs typeface="David" pitchFamily="2" charset="-79"/>
            </a:endParaRPr>
          </a:p>
        </p:txBody>
      </p:sp>
      <p:sp>
        <p:nvSpPr>
          <p:cNvPr id="2253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13" name="TextBox 12"/>
          <p:cNvSpPr txBox="1">
            <a:spLocks noChangeArrowheads="1"/>
          </p:cNvSpPr>
          <p:nvPr/>
        </p:nvSpPr>
        <p:spPr bwMode="auto">
          <a:xfrm>
            <a:off x="838200" y="1295400"/>
            <a:ext cx="7391400" cy="4893647"/>
          </a:xfrm>
          <a:prstGeom prst="rect">
            <a:avLst/>
          </a:prstGeom>
          <a:noFill/>
          <a:ln w="9525">
            <a:noFill/>
            <a:miter lim="800000"/>
            <a:headEnd/>
            <a:tailEnd/>
          </a:ln>
        </p:spPr>
        <p:txBody>
          <a:bodyPr wrap="square">
            <a:spAutoFit/>
          </a:bodyPr>
          <a:lstStyle/>
          <a:p>
            <a:pPr>
              <a:buNone/>
            </a:pPr>
            <a:r>
              <a:rPr lang="en-US" sz="2000" dirty="0" smtClean="0">
                <a:solidFill>
                  <a:schemeClr val="accent2"/>
                </a:solidFill>
              </a:rPr>
              <a:t>The usual methods of heat exchange are:</a:t>
            </a:r>
            <a:endParaRPr lang="en-US" sz="2000" b="0" dirty="0" smtClean="0"/>
          </a:p>
          <a:p>
            <a:pPr marL="457200" indent="-457200">
              <a:spcBef>
                <a:spcPts val="900"/>
              </a:spcBef>
              <a:buFont typeface="+mj-lt"/>
              <a:buAutoNum type="arabicPeriod"/>
            </a:pPr>
            <a:r>
              <a:rPr lang="en-US" sz="2000" b="0" dirty="0" smtClean="0"/>
              <a:t>Heat </a:t>
            </a:r>
            <a:r>
              <a:rPr lang="en-US" sz="2000" b="0" dirty="0"/>
              <a:t>exchange between two process fluids using a double-pipe, shell-and-tube, or </a:t>
            </a:r>
            <a:r>
              <a:rPr lang="en-US" sz="2000" b="0" dirty="0" smtClean="0"/>
              <a:t>compact </a:t>
            </a:r>
            <a:r>
              <a:rPr lang="en-US" sz="2000" b="0" dirty="0"/>
              <a:t>heat exchanger.</a:t>
            </a:r>
          </a:p>
          <a:p>
            <a:pPr marL="457200" indent="-457200">
              <a:spcBef>
                <a:spcPts val="900"/>
              </a:spcBef>
              <a:buFont typeface="+mj-lt"/>
              <a:buAutoNum type="arabicPeriod"/>
            </a:pPr>
            <a:r>
              <a:rPr lang="en-US" sz="2000" b="0" dirty="0" smtClean="0"/>
              <a:t>Heat </a:t>
            </a:r>
            <a:r>
              <a:rPr lang="en-US" sz="2000" b="0" dirty="0"/>
              <a:t>exchange between a process fluid and a utility, such as cooling water or </a:t>
            </a:r>
            <a:r>
              <a:rPr lang="en-US" sz="2000" b="0" dirty="0" smtClean="0"/>
              <a:t>steam, using </a:t>
            </a:r>
            <a:r>
              <a:rPr lang="en-US" sz="2000" b="0" dirty="0"/>
              <a:t>a double-pipe, shell-and-tube, air-cooled, or compact heat exchanger.</a:t>
            </a:r>
          </a:p>
          <a:p>
            <a:pPr marL="457200" indent="-457200">
              <a:spcBef>
                <a:spcPts val="900"/>
              </a:spcBef>
              <a:buFont typeface="+mj-lt"/>
              <a:buAutoNum type="arabicPeriod"/>
            </a:pPr>
            <a:r>
              <a:rPr lang="en-US" sz="2000" b="0" dirty="0" smtClean="0"/>
              <a:t>High-temperature </a:t>
            </a:r>
            <a:r>
              <a:rPr lang="en-US" sz="2000" b="0" dirty="0"/>
              <a:t>heating of a process fluid using heat from the products of </a:t>
            </a:r>
            <a:r>
              <a:rPr lang="en-US" sz="2000" b="0" dirty="0" smtClean="0"/>
              <a:t>combustion </a:t>
            </a:r>
            <a:r>
              <a:rPr lang="en-US" sz="2000" b="0" dirty="0"/>
              <a:t>in a </a:t>
            </a:r>
            <a:r>
              <a:rPr lang="en-US" sz="2000" b="0" dirty="0" smtClean="0"/>
              <a:t>furnace.</a:t>
            </a:r>
            <a:endParaRPr lang="en-US" sz="2000" b="0" dirty="0"/>
          </a:p>
          <a:p>
            <a:pPr marL="457200" indent="-457200">
              <a:spcBef>
                <a:spcPts val="900"/>
              </a:spcBef>
              <a:buFont typeface="+mj-lt"/>
              <a:buAutoNum type="arabicPeriod"/>
            </a:pPr>
            <a:r>
              <a:rPr lang="en-US" sz="2000" b="0" dirty="0" smtClean="0"/>
              <a:t>Heat </a:t>
            </a:r>
            <a:r>
              <a:rPr lang="en-US" sz="2000" b="0" dirty="0"/>
              <a:t>exchange within a reactor or separator, rather than in an external </a:t>
            </a:r>
            <a:r>
              <a:rPr lang="en-US" sz="2000" b="0" dirty="0" smtClean="0"/>
              <a:t>heat-exchange device.</a:t>
            </a:r>
          </a:p>
          <a:p>
            <a:pPr marL="457200" indent="-457200">
              <a:spcBef>
                <a:spcPts val="900"/>
              </a:spcBef>
              <a:buFont typeface="+mj-lt"/>
              <a:buAutoNum type="arabicPeriod"/>
            </a:pPr>
            <a:r>
              <a:rPr lang="en-US" sz="2000" b="0" dirty="0" smtClean="0"/>
              <a:t>Direct </a:t>
            </a:r>
            <a:r>
              <a:rPr lang="en-US" sz="2000" b="0" dirty="0"/>
              <a:t>heat exchange by mixing the two streams that are exchanging </a:t>
            </a:r>
            <a:r>
              <a:rPr lang="en-US" sz="2000" b="0" dirty="0" smtClean="0"/>
              <a:t>heat.</a:t>
            </a:r>
          </a:p>
          <a:p>
            <a:pPr marL="457200" indent="-457200">
              <a:spcBef>
                <a:spcPts val="900"/>
              </a:spcBef>
              <a:buFont typeface="+mj-lt"/>
              <a:buAutoNum type="arabicPeriod"/>
            </a:pPr>
            <a:r>
              <a:rPr lang="en-US" sz="2000" b="0" dirty="0" smtClean="0"/>
              <a:t>Heat </a:t>
            </a:r>
            <a:r>
              <a:rPr lang="en-US" sz="2000" b="0" dirty="0"/>
              <a:t>exchange involving solid particles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charRg st="40" end="145"/>
                                            </p:txEl>
                                          </p:spTgt>
                                        </p:tgtEl>
                                        <p:attrNameLst>
                                          <p:attrName>style.visibility</p:attrName>
                                        </p:attrNameLst>
                                      </p:cBhvr>
                                      <p:to>
                                        <p:strVal val="visible"/>
                                      </p:to>
                                    </p:set>
                                    <p:animEffect transition="in" filter="blinds(horizontal)">
                                      <p:cBhvr>
                                        <p:cTn id="7" dur="500"/>
                                        <p:tgtEl>
                                          <p:spTgt spid="13">
                                            <p:txEl>
                                              <p:charRg st="40" end="1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charRg st="145" end="306"/>
                                            </p:txEl>
                                          </p:spTgt>
                                        </p:tgtEl>
                                        <p:attrNameLst>
                                          <p:attrName>style.visibility</p:attrName>
                                        </p:attrNameLst>
                                      </p:cBhvr>
                                      <p:to>
                                        <p:strVal val="visible"/>
                                      </p:to>
                                    </p:set>
                                    <p:animEffect transition="in" filter="blinds(horizontal)">
                                      <p:cBhvr>
                                        <p:cTn id="12" dur="500"/>
                                        <p:tgtEl>
                                          <p:spTgt spid="13">
                                            <p:txEl>
                                              <p:charRg st="145" end="30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charRg st="306" end="407"/>
                                            </p:txEl>
                                          </p:spTgt>
                                        </p:tgtEl>
                                        <p:attrNameLst>
                                          <p:attrName>style.visibility</p:attrName>
                                        </p:attrNameLst>
                                      </p:cBhvr>
                                      <p:to>
                                        <p:strVal val="visible"/>
                                      </p:to>
                                    </p:set>
                                    <p:animEffect transition="in" filter="blinds(horizontal)">
                                      <p:cBhvr>
                                        <p:cTn id="17" dur="500"/>
                                        <p:tgtEl>
                                          <p:spTgt spid="13">
                                            <p:txEl>
                                              <p:charRg st="306" end="40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charRg st="407" end="501"/>
                                            </p:txEl>
                                          </p:spTgt>
                                        </p:tgtEl>
                                        <p:attrNameLst>
                                          <p:attrName>style.visibility</p:attrName>
                                        </p:attrNameLst>
                                      </p:cBhvr>
                                      <p:to>
                                        <p:strVal val="visible"/>
                                      </p:to>
                                    </p:set>
                                    <p:animEffect transition="in" filter="blinds(horizontal)">
                                      <p:cBhvr>
                                        <p:cTn id="22" dur="500"/>
                                        <p:tgtEl>
                                          <p:spTgt spid="13">
                                            <p:txEl>
                                              <p:charRg st="407" end="50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charRg st="501" end="574"/>
                                            </p:txEl>
                                          </p:spTgt>
                                        </p:tgtEl>
                                        <p:attrNameLst>
                                          <p:attrName>style.visibility</p:attrName>
                                        </p:attrNameLst>
                                      </p:cBhvr>
                                      <p:to>
                                        <p:strVal val="visible"/>
                                      </p:to>
                                    </p:set>
                                    <p:animEffect transition="in" filter="blinds(horizontal)">
                                      <p:cBhvr>
                                        <p:cTn id="27" dur="500"/>
                                        <p:tgtEl>
                                          <p:spTgt spid="13">
                                            <p:txEl>
                                              <p:charRg st="501" end="57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charRg st="574" end="614"/>
                                            </p:txEl>
                                          </p:spTgt>
                                        </p:tgtEl>
                                        <p:attrNameLst>
                                          <p:attrName>style.visibility</p:attrName>
                                        </p:attrNameLst>
                                      </p:cBhvr>
                                      <p:to>
                                        <p:strVal val="visible"/>
                                      </p:to>
                                    </p:set>
                                    <p:animEffect transition="in" filter="blinds(horizontal)">
                                      <p:cBhvr>
                                        <p:cTn id="32" dur="500"/>
                                        <p:tgtEl>
                                          <p:spTgt spid="13">
                                            <p:txEl>
                                              <p:charRg st="574" end="6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0723" name="Slide Number Placeholder 5"/>
          <p:cNvSpPr>
            <a:spLocks noGrp="1"/>
          </p:cNvSpPr>
          <p:nvPr>
            <p:ph type="sldNum" sz="quarter" idx="12"/>
          </p:nvPr>
        </p:nvSpPr>
        <p:spPr>
          <a:noFill/>
        </p:spPr>
        <p:txBody>
          <a:bodyPr/>
          <a:lstStyle/>
          <a:p>
            <a:fld id="{B43C4A25-B9B9-4F84-A48E-B7F31BDC5ACA}" type="slidenum">
              <a:rPr lang="ar-SA" altLang="en-US" smtClean="0"/>
              <a:pPr/>
              <a:t>33</a:t>
            </a:fld>
            <a:endParaRPr lang="en-US" altLang="en-US" smtClean="0">
              <a:cs typeface="Times New Roman (Hebrew)" charset="-79"/>
            </a:endParaRPr>
          </a:p>
        </p:txBody>
      </p:sp>
      <p:sp>
        <p:nvSpPr>
          <p:cNvPr id="30725" name="Rectangle 4"/>
          <p:cNvSpPr>
            <a:spLocks noGrp="1" noChangeArrowheads="1"/>
          </p:cNvSpPr>
          <p:nvPr>
            <p:ph type="title"/>
          </p:nvPr>
        </p:nvSpPr>
        <p:spPr>
          <a:xfrm>
            <a:off x="685800" y="609600"/>
            <a:ext cx="7772400" cy="609600"/>
          </a:xfrm>
          <a:noFill/>
        </p:spPr>
        <p:txBody>
          <a:bodyPr/>
          <a:lstStyle/>
          <a:p>
            <a:r>
              <a:rPr lang="en-US" altLang="he-IL" sz="2400" b="1" dirty="0" smtClean="0">
                <a:solidFill>
                  <a:schemeClr val="accent2"/>
                </a:solidFill>
                <a:cs typeface="David" pitchFamily="2" charset="-79"/>
              </a:rPr>
              <a:t>Heat Exchangers and Furnaces (Cont’d)</a:t>
            </a:r>
            <a:endParaRPr lang="en-US" altLang="en-US" sz="2000" b="1" dirty="0" smtClean="0">
              <a:solidFill>
                <a:schemeClr val="tx1"/>
              </a:solidFill>
              <a:cs typeface="David" pitchFamily="2" charset="-79"/>
            </a:endParaRPr>
          </a:p>
        </p:txBody>
      </p:sp>
      <p:sp>
        <p:nvSpPr>
          <p:cNvPr id="30726"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0"/>
          <p:cNvGrpSpPr>
            <a:grpSpLocks/>
          </p:cNvGrpSpPr>
          <p:nvPr/>
        </p:nvGrpSpPr>
        <p:grpSpPr bwMode="auto">
          <a:xfrm>
            <a:off x="762000" y="3048000"/>
            <a:ext cx="7620000" cy="2971800"/>
            <a:chOff x="432" y="2400"/>
            <a:chExt cx="4800" cy="816"/>
          </a:xfrm>
        </p:grpSpPr>
        <p:sp>
          <p:nvSpPr>
            <p:cNvPr id="30729" name="Rectangle 6"/>
            <p:cNvSpPr>
              <a:spLocks noChangeArrowheads="1"/>
            </p:cNvSpPr>
            <p:nvPr/>
          </p:nvSpPr>
          <p:spPr bwMode="auto">
            <a:xfrm>
              <a:off x="1536" y="2400"/>
              <a:ext cx="3696" cy="816"/>
            </a:xfrm>
            <a:prstGeom prst="rect">
              <a:avLst/>
            </a:prstGeom>
            <a:noFill/>
            <a:ln w="9525">
              <a:noFill/>
              <a:miter lim="800000"/>
              <a:headEnd/>
              <a:tailEnd/>
            </a:ln>
          </p:spPr>
          <p:txBody>
            <a:bodyPr/>
            <a:lstStyle/>
            <a:p>
              <a:pPr>
                <a:buNone/>
              </a:pPr>
              <a:r>
                <a:rPr lang="en-US" sz="2000" b="0" dirty="0"/>
                <a:t>Unless required as part of the design of the separator or </a:t>
              </a:r>
              <a:r>
                <a:rPr lang="en-US" sz="2000" b="0" dirty="0" smtClean="0"/>
                <a:t>reactor, provide </a:t>
              </a:r>
              <a:r>
                <a:rPr lang="en-US" sz="2000" b="0" dirty="0"/>
                <a:t>necessary heat exchange for heating or cooling process </a:t>
              </a:r>
              <a:r>
                <a:rPr lang="en-US" sz="2000" b="0" dirty="0" smtClean="0"/>
                <a:t>fluid streams</a:t>
              </a:r>
              <a:r>
                <a:rPr lang="en-US" sz="2000" b="0" dirty="0"/>
                <a:t>, with or without utilities, in an external shell-and-tube </a:t>
              </a:r>
              <a:r>
                <a:rPr lang="en-US" sz="2000" b="0" dirty="0" smtClean="0"/>
                <a:t>heat exchanger </a:t>
              </a:r>
              <a:r>
                <a:rPr lang="en-US" sz="2000" b="0" dirty="0"/>
                <a:t>using </a:t>
              </a:r>
              <a:r>
                <a:rPr lang="en-US" sz="2000" b="0" dirty="0" smtClean="0"/>
                <a:t>counter-current </a:t>
              </a:r>
              <a:r>
                <a:rPr lang="en-US" sz="2000" b="0" dirty="0"/>
                <a:t>flow. However, if a process </a:t>
              </a:r>
              <a:r>
                <a:rPr lang="en-US" sz="2000" b="0" dirty="0" smtClean="0"/>
                <a:t>stream requires </a:t>
              </a:r>
              <a:r>
                <a:rPr lang="en-US" sz="2000" b="0" dirty="0"/>
                <a:t>heating above 750°F, use </a:t>
              </a:r>
              <a:r>
                <a:rPr lang="en-US" sz="2000" b="0" dirty="0" smtClean="0"/>
                <a:t>a furnace </a:t>
              </a:r>
              <a:r>
                <a:rPr lang="en-US" sz="2000" b="0" dirty="0"/>
                <a:t>unless the process fluid </a:t>
              </a:r>
              <a:r>
                <a:rPr lang="en-US" sz="2000" b="0" dirty="0" smtClean="0"/>
                <a:t>is subject </a:t>
              </a:r>
              <a:r>
                <a:rPr lang="en-US" sz="2000" b="0" dirty="0"/>
                <a:t>to chemical </a:t>
              </a:r>
              <a:r>
                <a:rPr lang="en-US" sz="2000" b="0" dirty="0" smtClean="0"/>
                <a:t>decomposition.</a:t>
              </a:r>
              <a:endParaRPr lang="en-US" altLang="en-US" sz="2000" b="0" dirty="0">
                <a:solidFill>
                  <a:schemeClr val="tx1"/>
                </a:solidFill>
              </a:endParaRPr>
            </a:p>
          </p:txBody>
        </p:sp>
        <p:sp>
          <p:nvSpPr>
            <p:cNvPr id="30730" name="Text Box 7"/>
            <p:cNvSpPr txBox="1">
              <a:spLocks noChangeArrowheads="1"/>
            </p:cNvSpPr>
            <p:nvPr/>
          </p:nvSpPr>
          <p:spPr bwMode="auto">
            <a:xfrm>
              <a:off x="432" y="2400"/>
              <a:ext cx="1227" cy="17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25:</a:t>
              </a:r>
              <a:endParaRPr lang="en-US" altLang="he-IL" b="0" dirty="0">
                <a:solidFill>
                  <a:schemeClr val="accent2"/>
                </a:solidFill>
              </a:endParaRPr>
            </a:p>
          </p:txBody>
        </p:sp>
      </p:grpSp>
      <p:sp>
        <p:nvSpPr>
          <p:cNvPr id="480264" name="Rectangle 8"/>
          <p:cNvSpPr>
            <a:spLocks noChangeArrowheads="1"/>
          </p:cNvSpPr>
          <p:nvPr/>
        </p:nvSpPr>
        <p:spPr bwMode="auto">
          <a:xfrm>
            <a:off x="838200" y="1295400"/>
            <a:ext cx="7467600" cy="1524000"/>
          </a:xfrm>
          <a:prstGeom prst="rect">
            <a:avLst/>
          </a:prstGeom>
          <a:noFill/>
          <a:ln w="9525">
            <a:noFill/>
            <a:miter lim="800000"/>
            <a:headEnd/>
            <a:tailEnd/>
          </a:ln>
        </p:spPr>
        <p:txBody>
          <a:bodyPr/>
          <a:lstStyle/>
          <a:p>
            <a:pPr>
              <a:buNone/>
            </a:pPr>
            <a:r>
              <a:rPr lang="en-US" b="0" dirty="0"/>
              <a:t>The following heuristics are useful in selecting an initial basis for the heat </a:t>
            </a:r>
            <a:r>
              <a:rPr lang="en-US" b="0" dirty="0" smtClean="0"/>
              <a:t>exchange method </a:t>
            </a:r>
            <a:r>
              <a:rPr lang="en-US" b="0" dirty="0"/>
              <a:t>and the operating conditions. Details of heat exchanger selection and design are </a:t>
            </a:r>
            <a:r>
              <a:rPr lang="en-US" b="0" dirty="0" smtClean="0"/>
              <a:t>presented </a:t>
            </a:r>
            <a:r>
              <a:rPr lang="en-US" b="0" dirty="0"/>
              <a:t>in Chapter 13</a:t>
            </a:r>
            <a:r>
              <a:rPr lang="en-US" b="0" dirty="0" smtClean="0"/>
              <a:t>.</a:t>
            </a:r>
            <a:endParaRPr lang="en-US" altLang="en-US" sz="28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1747" name="Slide Number Placeholder 5"/>
          <p:cNvSpPr>
            <a:spLocks noGrp="1"/>
          </p:cNvSpPr>
          <p:nvPr>
            <p:ph type="sldNum" sz="quarter" idx="12"/>
          </p:nvPr>
        </p:nvSpPr>
        <p:spPr>
          <a:noFill/>
        </p:spPr>
        <p:txBody>
          <a:bodyPr/>
          <a:lstStyle/>
          <a:p>
            <a:fld id="{027846FA-B9D1-43D8-8B29-1A65A13DCF2D}" type="slidenum">
              <a:rPr lang="ar-SA" altLang="en-US" smtClean="0"/>
              <a:pPr/>
              <a:t>34</a:t>
            </a:fld>
            <a:endParaRPr lang="en-US" altLang="en-US" dirty="0" smtClean="0">
              <a:cs typeface="Times New Roman (Hebrew)" charset="-79"/>
            </a:endParaRPr>
          </a:p>
        </p:txBody>
      </p:sp>
      <p:grpSp>
        <p:nvGrpSpPr>
          <p:cNvPr id="2" name="Group 9"/>
          <p:cNvGrpSpPr>
            <a:grpSpLocks/>
          </p:cNvGrpSpPr>
          <p:nvPr/>
        </p:nvGrpSpPr>
        <p:grpSpPr bwMode="auto">
          <a:xfrm>
            <a:off x="609600" y="1371600"/>
            <a:ext cx="8001000" cy="2438400"/>
            <a:chOff x="432" y="1104"/>
            <a:chExt cx="4848" cy="1056"/>
          </a:xfrm>
        </p:grpSpPr>
        <p:sp>
          <p:nvSpPr>
            <p:cNvPr id="31754" name="Rectangle 2"/>
            <p:cNvSpPr>
              <a:spLocks noChangeArrowheads="1"/>
            </p:cNvSpPr>
            <p:nvPr/>
          </p:nvSpPr>
          <p:spPr bwMode="auto">
            <a:xfrm>
              <a:off x="1309" y="1104"/>
              <a:ext cx="3971"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Near-optimal minimum temperature </a:t>
              </a:r>
              <a:r>
                <a:rPr lang="en-US" altLang="he-IL" sz="2000" b="0" dirty="0" smtClean="0">
                  <a:solidFill>
                    <a:schemeClr val="tx1"/>
                  </a:solidFill>
                  <a:cs typeface="Miriam" pitchFamily="2" charset="-79"/>
                </a:rPr>
                <a:t>approach are:</a:t>
              </a:r>
              <a:endParaRPr lang="en-US" altLang="he-IL" sz="2000" b="0" dirty="0">
                <a:solidFill>
                  <a:schemeClr val="tx1"/>
                </a:solidFill>
                <a:cs typeface="Miriam" pitchFamily="2" charset="-79"/>
              </a:endParaRPr>
            </a:p>
            <a:p>
              <a:pPr marL="342900" indent="-342900">
                <a:spcBef>
                  <a:spcPct val="20000"/>
                </a:spcBef>
                <a:buFont typeface="Wingdings" pitchFamily="2" charset="2"/>
                <a:buChar char=" "/>
              </a:pPr>
              <a:r>
                <a:rPr lang="en-US" altLang="he-IL" sz="2000" b="0" dirty="0">
                  <a:solidFill>
                    <a:schemeClr val="tx1"/>
                  </a:solidFill>
                  <a:cs typeface="Miriam" pitchFamily="2" charset="-79"/>
                </a:rPr>
                <a:t>10</a:t>
              </a:r>
              <a:r>
                <a:rPr lang="en-US" altLang="he-IL" sz="2000" b="0" baseline="30000" dirty="0">
                  <a:solidFill>
                    <a:schemeClr val="tx1"/>
                  </a:solidFill>
                  <a:cs typeface="Miriam" pitchFamily="2" charset="-79"/>
                </a:rPr>
                <a:t>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 or less for temperatures below </a:t>
              </a:r>
              <a:r>
                <a:rPr lang="en-US" altLang="he-IL" sz="2000" b="0" dirty="0" smtClean="0">
                  <a:solidFill>
                    <a:schemeClr val="tx1"/>
                  </a:solidFill>
                  <a:cs typeface="Miriam" pitchFamily="2" charset="-79"/>
                </a:rPr>
                <a:t>ambient,</a:t>
              </a:r>
              <a:endParaRPr lang="en-US" altLang="he-IL" sz="2000" b="0" dirty="0">
                <a:solidFill>
                  <a:schemeClr val="tx1"/>
                </a:solidFill>
                <a:cs typeface="Miriam" pitchFamily="2" charset="-79"/>
              </a:endParaRPr>
            </a:p>
            <a:p>
              <a:pPr marL="342900" indent="-342900">
                <a:spcBef>
                  <a:spcPct val="20000"/>
                </a:spcBef>
                <a:buFont typeface="Wingdings" pitchFamily="2" charset="2"/>
                <a:buChar char=" "/>
              </a:pPr>
              <a:r>
                <a:rPr lang="en-US" altLang="he-IL" sz="2000" b="0" dirty="0">
                  <a:solidFill>
                    <a:schemeClr val="tx1"/>
                  </a:solidFill>
                  <a:cs typeface="Miriam" pitchFamily="2" charset="-79"/>
                </a:rPr>
                <a:t>20</a:t>
              </a:r>
              <a:r>
                <a:rPr lang="en-US" altLang="he-IL" sz="2000" b="0" baseline="30000" dirty="0">
                  <a:solidFill>
                    <a:schemeClr val="tx1"/>
                  </a:solidFill>
                  <a:cs typeface="Miriam" pitchFamily="2" charset="-79"/>
                </a:rPr>
                <a:t>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 for temperatures above ambient up to 300 </a:t>
              </a:r>
              <a:r>
                <a:rPr lang="en-US" altLang="he-IL" sz="2000" b="0" baseline="30000" dirty="0" err="1" smtClean="0">
                  <a:solidFill>
                    <a:schemeClr val="tx1"/>
                  </a:solidFill>
                  <a:cs typeface="Miriam" pitchFamily="2" charset="-79"/>
                </a:rPr>
                <a:t>o</a:t>
              </a:r>
              <a:r>
                <a:rPr lang="en-US" altLang="he-IL" sz="2000" b="0" dirty="0" err="1" smtClean="0">
                  <a:solidFill>
                    <a:schemeClr val="tx1"/>
                  </a:solidFill>
                  <a:cs typeface="Miriam" pitchFamily="2" charset="-79"/>
                </a:rPr>
                <a:t>F</a:t>
              </a:r>
              <a:r>
                <a:rPr lang="en-US" altLang="he-IL" sz="2000" b="0" dirty="0" smtClean="0">
                  <a:solidFill>
                    <a:schemeClr val="tx1"/>
                  </a:solidFill>
                  <a:cs typeface="Miriam" pitchFamily="2" charset="-79"/>
                </a:rPr>
                <a:t>, 50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 for high </a:t>
              </a:r>
              <a:r>
                <a:rPr lang="en-US" altLang="he-IL" sz="2000" b="0" dirty="0" smtClean="0">
                  <a:solidFill>
                    <a:schemeClr val="tx1"/>
                  </a:solidFill>
                  <a:cs typeface="Miriam" pitchFamily="2" charset="-79"/>
                </a:rPr>
                <a:t>temperatures, and 250 </a:t>
              </a:r>
              <a:r>
                <a:rPr lang="en-US" altLang="he-IL" sz="2000" b="0" dirty="0">
                  <a:solidFill>
                    <a:schemeClr val="tx1"/>
                  </a:solidFill>
                  <a:cs typeface="Miriam" pitchFamily="2" charset="-79"/>
                </a:rPr>
                <a:t>to 350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 in a furnace</a:t>
              </a:r>
              <a:r>
                <a:rPr lang="en-US" altLang="he-IL" sz="2000" b="0" dirty="0" smtClean="0">
                  <a:solidFill>
                    <a:schemeClr val="tx1"/>
                  </a:solidFill>
                  <a:cs typeface="Miriam" pitchFamily="2" charset="-79"/>
                </a:rPr>
                <a:t>.</a:t>
              </a:r>
              <a:endParaRPr lang="en-US" altLang="he-IL" sz="2800" b="0" u="sng" dirty="0">
                <a:solidFill>
                  <a:schemeClr val="tx1"/>
                </a:solidFill>
                <a:cs typeface="Miriam" pitchFamily="2" charset="-79"/>
              </a:endParaRPr>
            </a:p>
            <a:p>
              <a:pPr marL="342900" indent="-342900">
                <a:spcBef>
                  <a:spcPct val="20000"/>
                </a:spcBef>
                <a:buFont typeface="Wingdings" pitchFamily="2" charset="2"/>
                <a:buChar char="¥"/>
              </a:pPr>
              <a:endParaRPr lang="en-US" altLang="he-IL" sz="2000" b="0" dirty="0">
                <a:solidFill>
                  <a:schemeClr val="tx1"/>
                </a:solidFill>
                <a:cs typeface="Miriam" pitchFamily="2" charset="-79"/>
              </a:endParaRPr>
            </a:p>
            <a:p>
              <a:pPr marL="342900" indent="-342900">
                <a:spcBef>
                  <a:spcPct val="20000"/>
                </a:spcBef>
                <a:buFont typeface="Wingdings" pitchFamily="2" charset="2"/>
                <a:buChar char="¥"/>
              </a:pPr>
              <a:endParaRPr lang="en-US" altLang="en-US" sz="2800" b="0" dirty="0">
                <a:solidFill>
                  <a:schemeClr val="tx1"/>
                </a:solidFill>
              </a:endParaRPr>
            </a:p>
          </p:txBody>
        </p:sp>
        <p:sp>
          <p:nvSpPr>
            <p:cNvPr id="31755" name="Text Box 3"/>
            <p:cNvSpPr txBox="1">
              <a:spLocks noChangeArrowheads="1"/>
            </p:cNvSpPr>
            <p:nvPr/>
          </p:nvSpPr>
          <p:spPr bwMode="auto">
            <a:xfrm>
              <a:off x="432" y="1104"/>
              <a:ext cx="1227" cy="252"/>
            </a:xfrm>
            <a:prstGeom prst="rect">
              <a:avLst/>
            </a:prstGeom>
            <a:noFill/>
            <a:ln w="9525">
              <a:noFill/>
              <a:miter lim="800000"/>
              <a:headEnd/>
              <a:tailEnd/>
            </a:ln>
          </p:spPr>
          <p:txBody>
            <a:bodyPr wrap="none">
              <a:spAutoFit/>
            </a:bodyPr>
            <a:lstStyle/>
            <a:p>
              <a:r>
                <a:rPr lang="en-US" altLang="he-IL" sz="2000" dirty="0">
                  <a:solidFill>
                    <a:schemeClr val="accent2"/>
                  </a:solidFill>
                </a:rPr>
                <a:t>Heuristic 26:</a:t>
              </a:r>
              <a:endParaRPr lang="en-US" altLang="he-IL" b="0" dirty="0"/>
            </a:p>
          </p:txBody>
        </p:sp>
      </p:grpSp>
      <p:sp>
        <p:nvSpPr>
          <p:cNvPr id="31749" name="Rectangle 4"/>
          <p:cNvSpPr>
            <a:spLocks noGrp="1" noChangeArrowheads="1"/>
          </p:cNvSpPr>
          <p:nvPr>
            <p:ph type="title"/>
          </p:nvPr>
        </p:nvSpPr>
        <p:spPr>
          <a:xfrm>
            <a:off x="685800" y="609600"/>
            <a:ext cx="7772400" cy="609600"/>
          </a:xfrm>
          <a:noFill/>
        </p:spPr>
        <p:txBody>
          <a:bodyPr/>
          <a:lstStyle/>
          <a:p>
            <a:r>
              <a:rPr lang="en-US" altLang="he-IL" sz="2400" b="1" dirty="0" smtClean="0">
                <a:solidFill>
                  <a:schemeClr val="accent2"/>
                </a:solidFill>
                <a:cs typeface="David" pitchFamily="2" charset="-79"/>
              </a:rPr>
              <a:t>Heat Exchangers and Furnaces (Cont’d)</a:t>
            </a:r>
            <a:endParaRPr lang="en-US" altLang="en-US" sz="2000" b="1" dirty="0" smtClean="0">
              <a:solidFill>
                <a:schemeClr val="tx1"/>
              </a:solidFill>
              <a:cs typeface="David" pitchFamily="2" charset="-79"/>
            </a:endParaRPr>
          </a:p>
        </p:txBody>
      </p:sp>
      <p:sp>
        <p:nvSpPr>
          <p:cNvPr id="31750"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0"/>
          <p:cNvGrpSpPr>
            <a:grpSpLocks/>
          </p:cNvGrpSpPr>
          <p:nvPr/>
        </p:nvGrpSpPr>
        <p:grpSpPr bwMode="auto">
          <a:xfrm>
            <a:off x="609600" y="3200400"/>
            <a:ext cx="8077906" cy="1752600"/>
            <a:chOff x="432" y="2400"/>
            <a:chExt cx="4708" cy="816"/>
          </a:xfrm>
        </p:grpSpPr>
        <p:sp>
          <p:nvSpPr>
            <p:cNvPr id="31752" name="Rectangle 6"/>
            <p:cNvSpPr>
              <a:spLocks noChangeArrowheads="1"/>
            </p:cNvSpPr>
            <p:nvPr/>
          </p:nvSpPr>
          <p:spPr bwMode="auto">
            <a:xfrm>
              <a:off x="1300" y="2400"/>
              <a:ext cx="3840" cy="816"/>
            </a:xfrm>
            <a:prstGeom prst="rect">
              <a:avLst/>
            </a:prstGeom>
            <a:noFill/>
            <a:ln w="9525">
              <a:noFill/>
              <a:miter lim="800000"/>
              <a:headEnd/>
              <a:tailEnd/>
            </a:ln>
          </p:spPr>
          <p:txBody>
            <a:bodyPr/>
            <a:lstStyle/>
            <a:p>
              <a:pPr marL="342900" indent="-342900">
                <a:spcBef>
                  <a:spcPct val="20000"/>
                </a:spcBef>
                <a:buNone/>
              </a:pPr>
              <a:r>
                <a:rPr lang="en-US" altLang="he-IL" sz="2000" b="0" dirty="0" smtClean="0">
                  <a:solidFill>
                    <a:schemeClr val="tx1"/>
                  </a:solidFill>
                  <a:cs typeface="Miriam" pitchFamily="2" charset="-79"/>
                </a:rPr>
                <a:t>	When </a:t>
              </a:r>
              <a:r>
                <a:rPr lang="en-US" altLang="he-IL" sz="2000" b="0" dirty="0">
                  <a:solidFill>
                    <a:schemeClr val="tx1"/>
                  </a:solidFill>
                  <a:cs typeface="Miriam" pitchFamily="2" charset="-79"/>
                </a:rPr>
                <a:t>using cooling water to cool or condense a process stream, assume a water inlet temperature of 90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 </a:t>
              </a:r>
              <a:r>
                <a:rPr lang="en-US" altLang="he-IL" sz="2000" b="0" dirty="0" smtClean="0">
                  <a:solidFill>
                    <a:schemeClr val="tx1"/>
                  </a:solidFill>
                  <a:cs typeface="Miriam" pitchFamily="2" charset="-79"/>
                </a:rPr>
                <a:t>(from a cooling tower) and </a:t>
              </a:r>
              <a:r>
                <a:rPr lang="en-US" altLang="he-IL" sz="2000" b="0" dirty="0">
                  <a:solidFill>
                    <a:schemeClr val="tx1"/>
                  </a:solidFill>
                  <a:cs typeface="Miriam" pitchFamily="2" charset="-79"/>
                </a:rPr>
                <a:t>a maximum water outlet temperature of 120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a:t>
              </a:r>
            </a:p>
            <a:p>
              <a:pPr marL="342900" indent="-342900">
                <a:spcBef>
                  <a:spcPct val="0"/>
                </a:spcBef>
                <a:buFont typeface="Wingdings" pitchFamily="2" charset="2"/>
                <a:buChar char=" "/>
              </a:pPr>
              <a:endParaRPr lang="en-US" altLang="en-US" sz="2000" b="0" dirty="0">
                <a:solidFill>
                  <a:schemeClr val="tx1"/>
                </a:solidFill>
              </a:endParaRPr>
            </a:p>
          </p:txBody>
        </p:sp>
        <p:sp>
          <p:nvSpPr>
            <p:cNvPr id="31753" name="Text Box 7"/>
            <p:cNvSpPr txBox="1">
              <a:spLocks noChangeArrowheads="1"/>
            </p:cNvSpPr>
            <p:nvPr/>
          </p:nvSpPr>
          <p:spPr bwMode="auto">
            <a:xfrm>
              <a:off x="432" y="2400"/>
              <a:ext cx="1227" cy="252"/>
            </a:xfrm>
            <a:prstGeom prst="rect">
              <a:avLst/>
            </a:prstGeom>
            <a:noFill/>
            <a:ln w="9525">
              <a:noFill/>
              <a:miter lim="800000"/>
              <a:headEnd/>
              <a:tailEnd/>
            </a:ln>
          </p:spPr>
          <p:txBody>
            <a:bodyPr wrap="none">
              <a:spAutoFit/>
            </a:bodyPr>
            <a:lstStyle/>
            <a:p>
              <a:r>
                <a:rPr lang="en-US" altLang="he-IL" sz="2000">
                  <a:solidFill>
                    <a:schemeClr val="accent2"/>
                  </a:solidFill>
                </a:rPr>
                <a:t>Heuristic 27:</a:t>
              </a:r>
              <a:endParaRPr lang="en-US" altLang="he-IL" b="0">
                <a:solidFill>
                  <a:schemeClr val="accent2"/>
                </a:solidFill>
              </a:endParaRPr>
            </a:p>
          </p:txBody>
        </p:sp>
      </p:grpSp>
      <p:grpSp>
        <p:nvGrpSpPr>
          <p:cNvPr id="12" name="Group 9"/>
          <p:cNvGrpSpPr>
            <a:grpSpLocks/>
          </p:cNvGrpSpPr>
          <p:nvPr/>
        </p:nvGrpSpPr>
        <p:grpSpPr bwMode="auto">
          <a:xfrm>
            <a:off x="609600" y="4648200"/>
            <a:ext cx="7696200" cy="1524000"/>
            <a:chOff x="432" y="1104"/>
            <a:chExt cx="4848" cy="1056"/>
          </a:xfrm>
        </p:grpSpPr>
        <p:sp>
          <p:nvSpPr>
            <p:cNvPr id="13" name="Rectangle 2"/>
            <p:cNvSpPr>
              <a:spLocks noChangeArrowheads="1"/>
            </p:cNvSpPr>
            <p:nvPr/>
          </p:nvSpPr>
          <p:spPr bwMode="auto">
            <a:xfrm>
              <a:off x="1392" y="1104"/>
              <a:ext cx="3888"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Boil a pure liquid or close-boiling liquid mixture in a separate heat exchanger, using a maximum overall temperature driving force of 45</a:t>
              </a:r>
              <a:r>
                <a:rPr lang="en-US" altLang="he-IL" sz="2000" b="0" baseline="30000" dirty="0">
                  <a:solidFill>
                    <a:schemeClr val="tx1"/>
                  </a:solidFill>
                  <a:cs typeface="Miriam" pitchFamily="2" charset="-79"/>
                </a:rPr>
                <a:t> </a:t>
              </a:r>
              <a:r>
                <a:rPr lang="en-US" altLang="he-IL" sz="2000" b="0" baseline="30000" dirty="0" err="1">
                  <a:solidFill>
                    <a:schemeClr val="tx1"/>
                  </a:solidFill>
                  <a:cs typeface="Miriam" pitchFamily="2" charset="-79"/>
                </a:rPr>
                <a:t>o</a:t>
              </a:r>
              <a:r>
                <a:rPr lang="en-US" altLang="he-IL" sz="2000" b="0" dirty="0" err="1">
                  <a:solidFill>
                    <a:schemeClr val="tx1"/>
                  </a:solidFill>
                  <a:cs typeface="Miriam" pitchFamily="2" charset="-79"/>
                </a:rPr>
                <a:t>F</a:t>
              </a:r>
              <a:r>
                <a:rPr lang="en-US" altLang="he-IL" sz="2000" b="0" dirty="0">
                  <a:solidFill>
                    <a:schemeClr val="tx1"/>
                  </a:solidFill>
                  <a:cs typeface="Miriam" pitchFamily="2" charset="-79"/>
                </a:rPr>
                <a:t> to ensure nucleate </a:t>
              </a:r>
              <a:r>
                <a:rPr lang="en-US" altLang="he-IL" sz="2000" b="0" dirty="0" smtClean="0">
                  <a:solidFill>
                    <a:schemeClr val="tx1"/>
                  </a:solidFill>
                  <a:cs typeface="Miriam" pitchFamily="2" charset="-79"/>
                </a:rPr>
                <a:t>boiling.</a:t>
              </a:r>
              <a:endParaRPr lang="en-US" altLang="en-US" sz="2800" b="0" dirty="0">
                <a:solidFill>
                  <a:schemeClr val="tx1"/>
                </a:solidFill>
              </a:endParaRPr>
            </a:p>
          </p:txBody>
        </p:sp>
        <p:sp>
          <p:nvSpPr>
            <p:cNvPr id="14" name="Text Box 3"/>
            <p:cNvSpPr txBox="1">
              <a:spLocks noChangeArrowheads="1"/>
            </p:cNvSpPr>
            <p:nvPr/>
          </p:nvSpPr>
          <p:spPr bwMode="auto">
            <a:xfrm>
              <a:off x="432" y="1104"/>
              <a:ext cx="1227" cy="173"/>
            </a:xfrm>
            <a:prstGeom prst="rect">
              <a:avLst/>
            </a:prstGeom>
            <a:noFill/>
            <a:ln w="9525">
              <a:noFill/>
              <a:miter lim="800000"/>
              <a:headEnd/>
              <a:tailEnd/>
            </a:ln>
          </p:spPr>
          <p:txBody>
            <a:bodyPr wrap="none">
              <a:spAutoFit/>
            </a:bodyPr>
            <a:lstStyle/>
            <a:p>
              <a:r>
                <a:rPr lang="en-US" altLang="he-IL" sz="2000" dirty="0">
                  <a:solidFill>
                    <a:schemeClr val="accent2"/>
                  </a:solidFill>
                </a:rPr>
                <a:t>Heuristic 28:</a:t>
              </a:r>
              <a:endParaRPr lang="en-US" altLang="he-IL"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1747" name="Slide Number Placeholder 5"/>
          <p:cNvSpPr>
            <a:spLocks noGrp="1"/>
          </p:cNvSpPr>
          <p:nvPr>
            <p:ph type="sldNum" sz="quarter" idx="12"/>
          </p:nvPr>
        </p:nvSpPr>
        <p:spPr>
          <a:noFill/>
        </p:spPr>
        <p:txBody>
          <a:bodyPr/>
          <a:lstStyle/>
          <a:p>
            <a:fld id="{027846FA-B9D1-43D8-8B29-1A65A13DCF2D}" type="slidenum">
              <a:rPr lang="ar-SA" altLang="en-US" smtClean="0"/>
              <a:pPr/>
              <a:t>35</a:t>
            </a:fld>
            <a:endParaRPr lang="en-US" altLang="en-US" dirty="0" smtClean="0">
              <a:cs typeface="Times New Roman (Hebrew)" charset="-79"/>
            </a:endParaRPr>
          </a:p>
        </p:txBody>
      </p:sp>
      <p:grpSp>
        <p:nvGrpSpPr>
          <p:cNvPr id="2" name="Group 9"/>
          <p:cNvGrpSpPr>
            <a:grpSpLocks/>
          </p:cNvGrpSpPr>
          <p:nvPr/>
        </p:nvGrpSpPr>
        <p:grpSpPr bwMode="auto">
          <a:xfrm>
            <a:off x="609600" y="1371600"/>
            <a:ext cx="8001000" cy="4572000"/>
            <a:chOff x="432" y="1104"/>
            <a:chExt cx="4848" cy="1056"/>
          </a:xfrm>
        </p:grpSpPr>
        <p:sp>
          <p:nvSpPr>
            <p:cNvPr id="31754" name="Rectangle 2"/>
            <p:cNvSpPr>
              <a:spLocks noChangeArrowheads="1"/>
            </p:cNvSpPr>
            <p:nvPr/>
          </p:nvSpPr>
          <p:spPr bwMode="auto">
            <a:xfrm>
              <a:off x="1494" y="1104"/>
              <a:ext cx="3786" cy="1056"/>
            </a:xfrm>
            <a:prstGeom prst="rect">
              <a:avLst/>
            </a:prstGeom>
            <a:noFill/>
            <a:ln w="9525">
              <a:noFill/>
              <a:miter lim="800000"/>
              <a:headEnd/>
              <a:tailEnd/>
            </a:ln>
          </p:spPr>
          <p:txBody>
            <a:bodyPr/>
            <a:lstStyle/>
            <a:p>
              <a:pPr>
                <a:buNone/>
              </a:pPr>
              <a:r>
                <a:rPr lang="en-US" sz="2000" b="0" dirty="0" smtClean="0"/>
                <a:t>When cooling and condensing a stream in a heat exchanger, a zone analysis should be made to make sure that the temperature difference between the hot stream and the cold stream is</a:t>
              </a:r>
              <a:r>
                <a:rPr lang="en-US" sz="2000" i="1" dirty="0" smtClean="0"/>
                <a:t> </a:t>
              </a:r>
              <a:r>
                <a:rPr lang="en-US" sz="2000" b="0" dirty="0"/>
                <a:t>equal to or greater than the minimum approach temperature at </a:t>
              </a:r>
              <a:r>
                <a:rPr lang="en-US" sz="2000" b="0" dirty="0" smtClean="0"/>
                <a:t>all locations </a:t>
              </a:r>
              <a:r>
                <a:rPr lang="en-US" sz="2000" b="0" dirty="0"/>
                <a:t>in the heat exchanger. </a:t>
              </a:r>
              <a:endParaRPr lang="en-US" sz="2000" b="0" dirty="0" smtClean="0"/>
            </a:p>
            <a:p>
              <a:pPr>
                <a:buNone/>
              </a:pPr>
              <a:r>
                <a:rPr lang="en-US" sz="2000" b="0" dirty="0" smtClean="0"/>
                <a:t>The </a:t>
              </a:r>
              <a:r>
                <a:rPr lang="en-US" sz="2000" b="0" dirty="0"/>
                <a:t>zone analysis is performed </a:t>
              </a:r>
              <a:r>
                <a:rPr lang="en-US" sz="2000" b="0" dirty="0" smtClean="0"/>
                <a:t>by dividing </a:t>
              </a:r>
              <a:r>
                <a:rPr lang="en-US" sz="2000" b="0" dirty="0"/>
                <a:t>the heat exchanger into a number of segments and </a:t>
              </a:r>
              <a:r>
                <a:rPr lang="en-US" sz="2000" b="0" dirty="0" smtClean="0"/>
                <a:t>applying an </a:t>
              </a:r>
              <a:r>
                <a:rPr lang="en-US" sz="2000" b="0" dirty="0"/>
                <a:t>energy balance to each segment to determine corresponding </a:t>
              </a:r>
              <a:r>
                <a:rPr lang="en-US" sz="2000" b="0" dirty="0" smtClean="0"/>
                <a:t>stream inlet </a:t>
              </a:r>
              <a:r>
                <a:rPr lang="en-US" sz="2000" b="0" dirty="0"/>
                <a:t>and outlet temperatures for the segment, taking into account </a:t>
              </a:r>
              <a:r>
                <a:rPr lang="en-US" sz="2000" b="0" dirty="0" smtClean="0"/>
                <a:t>any phase </a:t>
              </a:r>
              <a:r>
                <a:rPr lang="en-US" sz="2000" b="0" dirty="0"/>
                <a:t>change. A process simulation program </a:t>
              </a:r>
              <a:r>
                <a:rPr lang="en-US" sz="2000" b="0" dirty="0" smtClean="0"/>
                <a:t>conveniently accomplishes </a:t>
              </a:r>
              <a:r>
                <a:rPr lang="en-US" sz="2000" b="0" dirty="0"/>
                <a:t>the zone </a:t>
              </a:r>
              <a:r>
                <a:rPr lang="en-US" sz="2000" b="0" dirty="0" smtClean="0"/>
                <a:t>analysis.</a:t>
              </a:r>
              <a:endParaRPr lang="en-US" altLang="en-US" sz="2800" b="0" dirty="0">
                <a:solidFill>
                  <a:schemeClr val="tx1"/>
                </a:solidFill>
              </a:endParaRPr>
            </a:p>
          </p:txBody>
        </p:sp>
        <p:sp>
          <p:nvSpPr>
            <p:cNvPr id="31755" name="Text Box 3"/>
            <p:cNvSpPr txBox="1">
              <a:spLocks noChangeArrowheads="1"/>
            </p:cNvSpPr>
            <p:nvPr/>
          </p:nvSpPr>
          <p:spPr bwMode="auto">
            <a:xfrm>
              <a:off x="432" y="1104"/>
              <a:ext cx="1180" cy="173"/>
            </a:xfrm>
            <a:prstGeom prst="rect">
              <a:avLst/>
            </a:prstGeom>
            <a:noFill/>
            <a:ln w="9525">
              <a:noFill/>
              <a:miter lim="800000"/>
              <a:headEnd/>
              <a:tailEnd/>
            </a:ln>
          </p:spPr>
          <p:txBody>
            <a:bodyPr wrap="none">
              <a:spAutoFit/>
            </a:bodyPr>
            <a:lstStyle/>
            <a:p>
              <a:r>
                <a:rPr lang="en-US" altLang="he-IL" sz="2000" dirty="0" smtClean="0">
                  <a:solidFill>
                    <a:schemeClr val="accent2"/>
                  </a:solidFill>
                </a:rPr>
                <a:t>Heuristic 29:</a:t>
              </a:r>
              <a:endParaRPr lang="en-US" altLang="he-IL" b="0" dirty="0"/>
            </a:p>
          </p:txBody>
        </p:sp>
      </p:grpSp>
      <p:sp>
        <p:nvSpPr>
          <p:cNvPr id="31749" name="Rectangle 4"/>
          <p:cNvSpPr>
            <a:spLocks noGrp="1" noChangeArrowheads="1"/>
          </p:cNvSpPr>
          <p:nvPr>
            <p:ph type="title"/>
          </p:nvPr>
        </p:nvSpPr>
        <p:spPr>
          <a:xfrm>
            <a:off x="685800" y="609600"/>
            <a:ext cx="7772400" cy="609600"/>
          </a:xfrm>
          <a:noFill/>
        </p:spPr>
        <p:txBody>
          <a:bodyPr/>
          <a:lstStyle/>
          <a:p>
            <a:r>
              <a:rPr lang="en-US" altLang="he-IL" sz="2400" b="1" dirty="0" smtClean="0">
                <a:solidFill>
                  <a:schemeClr val="accent2"/>
                </a:solidFill>
                <a:cs typeface="David" pitchFamily="2" charset="-79"/>
              </a:rPr>
              <a:t>Heat Exchangers and Furnaces (Cont’d)</a:t>
            </a:r>
            <a:endParaRPr lang="en-US" altLang="en-US" sz="2000" b="1" dirty="0" smtClean="0">
              <a:solidFill>
                <a:schemeClr val="tx1"/>
              </a:solidFill>
              <a:cs typeface="David" pitchFamily="2" charset="-79"/>
            </a:endParaRPr>
          </a:p>
        </p:txBody>
      </p:sp>
      <p:sp>
        <p:nvSpPr>
          <p:cNvPr id="31750"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2771" name="Slide Number Placeholder 5"/>
          <p:cNvSpPr>
            <a:spLocks noGrp="1"/>
          </p:cNvSpPr>
          <p:nvPr>
            <p:ph type="sldNum" sz="quarter" idx="12"/>
          </p:nvPr>
        </p:nvSpPr>
        <p:spPr>
          <a:noFill/>
        </p:spPr>
        <p:txBody>
          <a:bodyPr/>
          <a:lstStyle/>
          <a:p>
            <a:fld id="{72806C4D-35BE-4CB6-91FC-C8B128228DDF}" type="slidenum">
              <a:rPr lang="ar-SA" altLang="en-US" smtClean="0"/>
              <a:pPr/>
              <a:t>36</a:t>
            </a:fld>
            <a:endParaRPr lang="en-US" altLang="en-US" smtClean="0">
              <a:cs typeface="Times New Roman (Hebrew)" charset="-79"/>
            </a:endParaRPr>
          </a:p>
        </p:txBody>
      </p:sp>
      <p:sp>
        <p:nvSpPr>
          <p:cNvPr id="32773" name="Rectangle 4"/>
          <p:cNvSpPr>
            <a:spLocks noGrp="1" noChangeArrowheads="1"/>
          </p:cNvSpPr>
          <p:nvPr>
            <p:ph type="title"/>
          </p:nvPr>
        </p:nvSpPr>
        <p:spPr>
          <a:xfrm>
            <a:off x="685800" y="609600"/>
            <a:ext cx="7772400" cy="609600"/>
          </a:xfrm>
          <a:noFill/>
        </p:spPr>
        <p:txBody>
          <a:bodyPr/>
          <a:lstStyle/>
          <a:p>
            <a:r>
              <a:rPr lang="en-US" altLang="he-IL" sz="2400" b="1" dirty="0" smtClean="0">
                <a:solidFill>
                  <a:schemeClr val="accent2"/>
                </a:solidFill>
                <a:cs typeface="David" pitchFamily="2" charset="-79"/>
              </a:rPr>
              <a:t>Heat Exchangers and Furnaces (Cont’d)</a:t>
            </a:r>
            <a:endParaRPr lang="en-US" altLang="en-US" sz="2000" b="1" dirty="0" smtClean="0">
              <a:solidFill>
                <a:schemeClr val="tx1"/>
              </a:solidFill>
              <a:cs typeface="David" pitchFamily="2" charset="-79"/>
            </a:endParaRPr>
          </a:p>
        </p:txBody>
      </p:sp>
      <p:sp>
        <p:nvSpPr>
          <p:cNvPr id="3277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0"/>
          <p:cNvGrpSpPr>
            <a:grpSpLocks/>
          </p:cNvGrpSpPr>
          <p:nvPr/>
        </p:nvGrpSpPr>
        <p:grpSpPr bwMode="auto">
          <a:xfrm>
            <a:off x="609600" y="4114800"/>
            <a:ext cx="7620000" cy="2057400"/>
            <a:chOff x="432" y="2400"/>
            <a:chExt cx="4800" cy="816"/>
          </a:xfrm>
        </p:grpSpPr>
        <p:sp>
          <p:nvSpPr>
            <p:cNvPr id="32776" name="Rectangle 6"/>
            <p:cNvSpPr>
              <a:spLocks noChangeArrowheads="1"/>
            </p:cNvSpPr>
            <p:nvPr/>
          </p:nvSpPr>
          <p:spPr bwMode="auto">
            <a:xfrm>
              <a:off x="1392" y="2400"/>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Estimate heat-exchanger pressure drops as:</a:t>
              </a:r>
            </a:p>
            <a:p>
              <a:pPr marL="342900" indent="-342900">
                <a:spcBef>
                  <a:spcPct val="20000"/>
                </a:spcBef>
                <a:buFont typeface="Wingdings" pitchFamily="2" charset="2"/>
                <a:buChar char=" "/>
              </a:pPr>
              <a:r>
                <a:rPr lang="en-US" altLang="he-IL" sz="2000" b="0" dirty="0">
                  <a:solidFill>
                    <a:schemeClr val="tx1"/>
                  </a:solidFill>
                  <a:cs typeface="Miriam" pitchFamily="2" charset="-79"/>
                </a:rPr>
                <a:t>1.5 psi for boiling and </a:t>
              </a:r>
              <a:r>
                <a:rPr lang="en-US" altLang="he-IL" sz="2000" b="0" dirty="0" smtClean="0">
                  <a:solidFill>
                    <a:schemeClr val="tx1"/>
                  </a:solidFill>
                  <a:cs typeface="Miriam" pitchFamily="2" charset="-79"/>
                </a:rPr>
                <a:t>condensing, 3 </a:t>
              </a:r>
              <a:r>
                <a:rPr lang="en-US" altLang="he-IL" sz="2000" b="0" dirty="0">
                  <a:solidFill>
                    <a:schemeClr val="tx1"/>
                  </a:solidFill>
                  <a:cs typeface="Miriam" pitchFamily="2" charset="-79"/>
                </a:rPr>
                <a:t>psi for a </a:t>
              </a:r>
              <a:r>
                <a:rPr lang="en-US" altLang="he-IL" sz="2000" b="0" dirty="0" smtClean="0">
                  <a:solidFill>
                    <a:schemeClr val="tx1"/>
                  </a:solidFill>
                  <a:cs typeface="Miriam" pitchFamily="2" charset="-79"/>
                </a:rPr>
                <a:t>gas, 5 </a:t>
              </a:r>
              <a:r>
                <a:rPr lang="en-US" altLang="he-IL" sz="2000" b="0" dirty="0">
                  <a:solidFill>
                    <a:schemeClr val="tx1"/>
                  </a:solidFill>
                  <a:cs typeface="Miriam" pitchFamily="2" charset="-79"/>
                </a:rPr>
                <a:t>psi for a low-viscosity </a:t>
              </a:r>
              <a:r>
                <a:rPr lang="en-US" altLang="he-IL" sz="2000" b="0" dirty="0" smtClean="0">
                  <a:solidFill>
                    <a:schemeClr val="tx1"/>
                  </a:solidFill>
                  <a:cs typeface="Miriam" pitchFamily="2" charset="-79"/>
                </a:rPr>
                <a:t>liquid, 7-9 </a:t>
              </a:r>
              <a:r>
                <a:rPr lang="en-US" altLang="he-IL" sz="2000" b="0" dirty="0">
                  <a:solidFill>
                    <a:schemeClr val="tx1"/>
                  </a:solidFill>
                  <a:cs typeface="Miriam" pitchFamily="2" charset="-79"/>
                </a:rPr>
                <a:t>psi for a high-viscosity </a:t>
              </a:r>
              <a:r>
                <a:rPr lang="en-US" altLang="he-IL" sz="2000" b="0" dirty="0" smtClean="0">
                  <a:solidFill>
                    <a:schemeClr val="tx1"/>
                  </a:solidFill>
                  <a:cs typeface="Miriam" pitchFamily="2" charset="-79"/>
                </a:rPr>
                <a:t>liquid, and 20 </a:t>
              </a:r>
              <a:r>
                <a:rPr lang="en-US" altLang="he-IL" sz="2000" b="0" dirty="0">
                  <a:solidFill>
                    <a:schemeClr val="tx1"/>
                  </a:solidFill>
                  <a:cs typeface="Miriam" pitchFamily="2" charset="-79"/>
                </a:rPr>
                <a:t>psi for a process fluid passing through a furnace</a:t>
              </a:r>
              <a:r>
                <a:rPr lang="en-US" altLang="he-IL" sz="2000" b="0" dirty="0" smtClean="0">
                  <a:solidFill>
                    <a:schemeClr val="tx1"/>
                  </a:solidFill>
                  <a:cs typeface="Miriam" pitchFamily="2" charset="-79"/>
                </a:rPr>
                <a:t>.</a:t>
              </a:r>
              <a:endParaRPr lang="en-US" altLang="en-US" sz="2000" b="0" dirty="0">
                <a:solidFill>
                  <a:schemeClr val="tx1"/>
                </a:solidFill>
              </a:endParaRPr>
            </a:p>
          </p:txBody>
        </p:sp>
        <p:sp>
          <p:nvSpPr>
            <p:cNvPr id="32777" name="Text Box 7"/>
            <p:cNvSpPr txBox="1">
              <a:spLocks noChangeArrowheads="1"/>
            </p:cNvSpPr>
            <p:nvPr/>
          </p:nvSpPr>
          <p:spPr bwMode="auto">
            <a:xfrm>
              <a:off x="432" y="2400"/>
              <a:ext cx="1227" cy="171"/>
            </a:xfrm>
            <a:prstGeom prst="rect">
              <a:avLst/>
            </a:prstGeom>
            <a:noFill/>
            <a:ln w="9525">
              <a:noFill/>
              <a:miter lim="800000"/>
              <a:headEnd/>
              <a:tailEnd/>
            </a:ln>
          </p:spPr>
          <p:txBody>
            <a:bodyPr wrap="none">
              <a:spAutoFit/>
            </a:bodyPr>
            <a:lstStyle/>
            <a:p>
              <a:r>
                <a:rPr lang="en-US" altLang="he-IL" sz="2000" dirty="0">
                  <a:solidFill>
                    <a:schemeClr val="accent2"/>
                  </a:solidFill>
                </a:rPr>
                <a:t>Heuristic 31:</a:t>
              </a:r>
              <a:endParaRPr lang="en-US" altLang="he-IL" b="0" dirty="0">
                <a:solidFill>
                  <a:schemeClr val="accent2"/>
                </a:solidFill>
              </a:endParaRPr>
            </a:p>
          </p:txBody>
        </p:sp>
      </p:grpSp>
      <p:grpSp>
        <p:nvGrpSpPr>
          <p:cNvPr id="12" name="Group 10"/>
          <p:cNvGrpSpPr>
            <a:grpSpLocks/>
          </p:cNvGrpSpPr>
          <p:nvPr/>
        </p:nvGrpSpPr>
        <p:grpSpPr bwMode="auto">
          <a:xfrm>
            <a:off x="685800" y="1295400"/>
            <a:ext cx="7848600" cy="2514600"/>
            <a:chOff x="432" y="2400"/>
            <a:chExt cx="4944" cy="816"/>
          </a:xfrm>
        </p:grpSpPr>
        <p:sp>
          <p:nvSpPr>
            <p:cNvPr id="13" name="Rectangle 6"/>
            <p:cNvSpPr>
              <a:spLocks noChangeArrowheads="1"/>
            </p:cNvSpPr>
            <p:nvPr/>
          </p:nvSpPr>
          <p:spPr bwMode="auto">
            <a:xfrm>
              <a:off x="1536" y="2400"/>
              <a:ext cx="3840" cy="816"/>
            </a:xfrm>
            <a:prstGeom prst="rect">
              <a:avLst/>
            </a:prstGeom>
            <a:noFill/>
            <a:ln w="9525">
              <a:noFill/>
              <a:miter lim="800000"/>
              <a:headEnd/>
              <a:tailEnd/>
            </a:ln>
          </p:spPr>
          <p:txBody>
            <a:bodyPr/>
            <a:lstStyle/>
            <a:p>
              <a:pPr>
                <a:buNone/>
              </a:pPr>
              <a:r>
                <a:rPr lang="en-US" sz="2000" b="0" dirty="0"/>
                <a:t>Typically, a hydrocarbon gives an </a:t>
              </a:r>
              <a:r>
                <a:rPr lang="en-US" sz="2000" b="0" dirty="0" smtClean="0"/>
                <a:t>adiabatic flame </a:t>
              </a:r>
              <a:r>
                <a:rPr lang="en-US" sz="2000" b="0" dirty="0"/>
                <a:t>temperature </a:t>
              </a:r>
              <a:r>
                <a:rPr lang="en-US" sz="2000" b="0" dirty="0" smtClean="0"/>
                <a:t>of approximately </a:t>
              </a:r>
              <a:r>
                <a:rPr lang="en-US" sz="2000" b="0" dirty="0"/>
                <a:t>3,500°F when using the </a:t>
              </a:r>
              <a:r>
                <a:rPr lang="en-US" sz="2000" b="0" dirty="0"/>
                <a:t>stoichiometric</a:t>
              </a:r>
              <a:r>
                <a:rPr lang="en-US" sz="2000" b="0" dirty="0"/>
                <a:t> amount of </a:t>
              </a:r>
              <a:r>
                <a:rPr lang="en-US" sz="2000" b="0" dirty="0" smtClean="0"/>
                <a:t>air. However</a:t>
              </a:r>
              <a:r>
                <a:rPr lang="en-US" sz="2000" b="0" dirty="0"/>
                <a:t>, use excess air to achieve complete combustion and give </a:t>
              </a:r>
              <a:r>
                <a:rPr lang="en-US" sz="2000" b="0" dirty="0" smtClean="0"/>
                <a:t>a maximum flue gas </a:t>
              </a:r>
              <a:r>
                <a:rPr lang="en-US" sz="2000" b="0" dirty="0"/>
                <a:t>temperature of </a:t>
              </a:r>
              <a:r>
                <a:rPr lang="en-US" sz="2000" b="0" dirty="0" smtClean="0"/>
                <a:t>2000 </a:t>
              </a:r>
              <a:r>
                <a:rPr lang="en-US" sz="2000" b="0" baseline="30000" dirty="0" err="1" smtClean="0"/>
                <a:t>o</a:t>
              </a:r>
              <a:r>
                <a:rPr lang="en-US" sz="2000" b="0" dirty="0" err="1" smtClean="0"/>
                <a:t>F</a:t>
              </a:r>
              <a:r>
                <a:rPr lang="en-US" sz="2000" b="0" dirty="0" smtClean="0"/>
                <a:t>. </a:t>
              </a:r>
              <a:r>
                <a:rPr lang="en-US" sz="2000" b="0" dirty="0"/>
                <a:t>Set the stack </a:t>
              </a:r>
              <a:r>
                <a:rPr lang="en-US" sz="2000" b="0" dirty="0" smtClean="0"/>
                <a:t>gas temperature </a:t>
              </a:r>
              <a:r>
                <a:rPr lang="en-US" sz="2000" b="0" dirty="0"/>
                <a:t>at 650 to 950°F to prevent condensation of </a:t>
              </a:r>
              <a:r>
                <a:rPr lang="en-US" sz="2000" b="0" dirty="0" smtClean="0"/>
                <a:t>corrosive components </a:t>
              </a:r>
              <a:r>
                <a:rPr lang="en-US" sz="2000" b="0" dirty="0"/>
                <a:t>of </a:t>
              </a:r>
              <a:r>
                <a:rPr lang="en-US" sz="2000" b="0" dirty="0" smtClean="0"/>
                <a:t>the flue gas.</a:t>
              </a:r>
              <a:endParaRPr lang="en-US" altLang="en-US" sz="2000" b="0" dirty="0">
                <a:solidFill>
                  <a:schemeClr val="tx1"/>
                </a:solidFill>
              </a:endParaRPr>
            </a:p>
          </p:txBody>
        </p:sp>
        <p:sp>
          <p:nvSpPr>
            <p:cNvPr id="14" name="Text Box 7"/>
            <p:cNvSpPr txBox="1">
              <a:spLocks noChangeArrowheads="1"/>
            </p:cNvSpPr>
            <p:nvPr/>
          </p:nvSpPr>
          <p:spPr bwMode="auto">
            <a:xfrm>
              <a:off x="432" y="2400"/>
              <a:ext cx="1157" cy="130"/>
            </a:xfrm>
            <a:prstGeom prst="rect">
              <a:avLst/>
            </a:prstGeom>
            <a:noFill/>
            <a:ln w="9525">
              <a:noFill/>
              <a:miter lim="800000"/>
              <a:headEnd/>
              <a:tailEnd/>
            </a:ln>
          </p:spPr>
          <p:txBody>
            <a:bodyPr wrap="none">
              <a:spAutoFit/>
            </a:bodyPr>
            <a:lstStyle/>
            <a:p>
              <a:pPr>
                <a:buNone/>
              </a:pPr>
              <a:r>
                <a:rPr lang="en-US" altLang="he-IL" sz="2000" dirty="0">
                  <a:solidFill>
                    <a:schemeClr val="accent2"/>
                  </a:solidFill>
                </a:rPr>
                <a:t>Heuristic </a:t>
              </a:r>
              <a:r>
                <a:rPr lang="en-US" altLang="he-IL" sz="2000" dirty="0" smtClean="0">
                  <a:solidFill>
                    <a:schemeClr val="accent2"/>
                  </a:solidFill>
                </a:rPr>
                <a:t>30:</a:t>
              </a:r>
              <a:endParaRPr lang="en-US" altLang="he-IL" b="0"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2771" name="Slide Number Placeholder 5"/>
          <p:cNvSpPr>
            <a:spLocks noGrp="1"/>
          </p:cNvSpPr>
          <p:nvPr>
            <p:ph type="sldNum" sz="quarter" idx="12"/>
          </p:nvPr>
        </p:nvSpPr>
        <p:spPr>
          <a:noFill/>
        </p:spPr>
        <p:txBody>
          <a:bodyPr/>
          <a:lstStyle/>
          <a:p>
            <a:fld id="{72806C4D-35BE-4CB6-91FC-C8B128228DDF}" type="slidenum">
              <a:rPr lang="ar-SA" altLang="en-US" smtClean="0"/>
              <a:pPr/>
              <a:t>37</a:t>
            </a:fld>
            <a:endParaRPr lang="en-US" altLang="en-US" smtClean="0">
              <a:cs typeface="Times New Roman (Hebrew)" charset="-79"/>
            </a:endParaRPr>
          </a:p>
        </p:txBody>
      </p:sp>
      <p:sp>
        <p:nvSpPr>
          <p:cNvPr id="32773"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Heat Exchangers and Furnaces (Cont’d)</a:t>
            </a:r>
            <a:endParaRPr lang="en-US" altLang="en-US" sz="2000" b="1" smtClean="0">
              <a:solidFill>
                <a:schemeClr val="tx1"/>
              </a:solidFill>
              <a:cs typeface="David" pitchFamily="2" charset="-79"/>
            </a:endParaRPr>
          </a:p>
        </p:txBody>
      </p:sp>
      <p:sp>
        <p:nvSpPr>
          <p:cNvPr id="32774"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0"/>
          <p:cNvGrpSpPr>
            <a:grpSpLocks/>
          </p:cNvGrpSpPr>
          <p:nvPr/>
        </p:nvGrpSpPr>
        <p:grpSpPr bwMode="auto">
          <a:xfrm>
            <a:off x="609600" y="4114800"/>
            <a:ext cx="7924800" cy="2057400"/>
            <a:chOff x="432" y="2400"/>
            <a:chExt cx="4992" cy="816"/>
          </a:xfrm>
        </p:grpSpPr>
        <p:sp>
          <p:nvSpPr>
            <p:cNvPr id="32776" name="Rectangle 6"/>
            <p:cNvSpPr>
              <a:spLocks noChangeArrowheads="1"/>
            </p:cNvSpPr>
            <p:nvPr/>
          </p:nvSpPr>
          <p:spPr bwMode="auto">
            <a:xfrm>
              <a:off x="1584" y="2400"/>
              <a:ext cx="3840" cy="816"/>
            </a:xfrm>
            <a:prstGeom prst="rect">
              <a:avLst/>
            </a:prstGeom>
            <a:noFill/>
            <a:ln w="9525">
              <a:noFill/>
              <a:miter lim="800000"/>
              <a:headEnd/>
              <a:tailEnd/>
            </a:ln>
          </p:spPr>
          <p:txBody>
            <a:bodyPr/>
            <a:lstStyle/>
            <a:p>
              <a:pPr>
                <a:buNone/>
              </a:pPr>
              <a:r>
                <a:rPr lang="en-US" sz="2000" b="0" dirty="0"/>
                <a:t>If possible, heat or cool a stream of solid particles by direct contact </a:t>
              </a:r>
              <a:r>
                <a:rPr lang="en-US" sz="2000" b="0" dirty="0" smtClean="0"/>
                <a:t>with a </a:t>
              </a:r>
              <a:r>
                <a:rPr lang="en-US" sz="2000" b="0" dirty="0"/>
                <a:t>hot gas or cold gas, respectively, using a rotary kiln, </a:t>
              </a:r>
              <a:r>
                <a:rPr lang="en-US" sz="2000" b="0" dirty="0" smtClean="0"/>
                <a:t>a fluidized </a:t>
              </a:r>
              <a:r>
                <a:rPr lang="en-US" sz="2000" b="0" dirty="0"/>
                <a:t>bed, </a:t>
              </a:r>
              <a:r>
                <a:rPr lang="en-US" sz="2000" b="0" dirty="0" smtClean="0"/>
                <a:t>a multiple </a:t>
              </a:r>
              <a:r>
                <a:rPr lang="en-US" sz="2000" b="0" dirty="0"/>
                <a:t>hearth, or </a:t>
              </a:r>
              <a:r>
                <a:rPr lang="en-US" sz="2000" b="0" dirty="0" smtClean="0"/>
                <a:t>a flash/pneumatic </a:t>
              </a:r>
              <a:r>
                <a:rPr lang="en-US" sz="2000" b="0" dirty="0"/>
                <a:t>conveyor. Otherwise, use </a:t>
              </a:r>
              <a:r>
                <a:rPr lang="en-US" sz="2000" b="0" dirty="0" smtClean="0"/>
                <a:t>a jacketed </a:t>
              </a:r>
              <a:r>
                <a:rPr lang="en-US" sz="2000" b="0" dirty="0"/>
                <a:t>spiral conveyor</a:t>
              </a:r>
              <a:r>
                <a:rPr lang="en-US" altLang="he-IL" sz="2000" b="0" dirty="0" smtClean="0">
                  <a:solidFill>
                    <a:schemeClr val="tx1"/>
                  </a:solidFill>
                  <a:cs typeface="Miriam" pitchFamily="2" charset="-79"/>
                </a:rPr>
                <a:t>.</a:t>
              </a:r>
              <a:endParaRPr lang="en-US" altLang="en-US" sz="2000" b="0" dirty="0">
                <a:solidFill>
                  <a:schemeClr val="tx1"/>
                </a:solidFill>
              </a:endParaRPr>
            </a:p>
          </p:txBody>
        </p:sp>
        <p:sp>
          <p:nvSpPr>
            <p:cNvPr id="32777" name="Text Box 7"/>
            <p:cNvSpPr txBox="1">
              <a:spLocks noChangeArrowheads="1"/>
            </p:cNvSpPr>
            <p:nvPr/>
          </p:nvSpPr>
          <p:spPr bwMode="auto">
            <a:xfrm>
              <a:off x="432" y="2400"/>
              <a:ext cx="1227" cy="15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33:</a:t>
              </a:r>
              <a:endParaRPr lang="en-US" altLang="he-IL" b="0" dirty="0">
                <a:solidFill>
                  <a:schemeClr val="accent2"/>
                </a:solidFill>
              </a:endParaRPr>
            </a:p>
          </p:txBody>
        </p:sp>
      </p:grpSp>
      <p:grpSp>
        <p:nvGrpSpPr>
          <p:cNvPr id="3" name="Group 10"/>
          <p:cNvGrpSpPr>
            <a:grpSpLocks/>
          </p:cNvGrpSpPr>
          <p:nvPr/>
        </p:nvGrpSpPr>
        <p:grpSpPr bwMode="auto">
          <a:xfrm>
            <a:off x="685800" y="1295400"/>
            <a:ext cx="7848600" cy="2514600"/>
            <a:chOff x="432" y="2400"/>
            <a:chExt cx="4944" cy="816"/>
          </a:xfrm>
        </p:grpSpPr>
        <p:sp>
          <p:nvSpPr>
            <p:cNvPr id="13" name="Rectangle 6"/>
            <p:cNvSpPr>
              <a:spLocks noChangeArrowheads="1"/>
            </p:cNvSpPr>
            <p:nvPr/>
          </p:nvSpPr>
          <p:spPr bwMode="auto">
            <a:xfrm>
              <a:off x="1536" y="2400"/>
              <a:ext cx="3840" cy="816"/>
            </a:xfrm>
            <a:prstGeom prst="rect">
              <a:avLst/>
            </a:prstGeom>
            <a:noFill/>
            <a:ln w="9525">
              <a:noFill/>
              <a:miter lim="800000"/>
              <a:headEnd/>
              <a:tailEnd/>
            </a:ln>
          </p:spPr>
          <p:txBody>
            <a:bodyPr/>
            <a:lstStyle/>
            <a:p>
              <a:pPr>
                <a:buNone/>
              </a:pPr>
              <a:r>
                <a:rPr lang="en-US" sz="2000" b="0" dirty="0"/>
                <a:t>Quench a very hot process stream to at least </a:t>
              </a:r>
              <a:r>
                <a:rPr lang="en-US" sz="2000" b="0" dirty="0" smtClean="0"/>
                <a:t>1,150°F before </a:t>
              </a:r>
              <a:r>
                <a:rPr lang="en-US" sz="2000" b="0" dirty="0"/>
                <a:t>sending it to </a:t>
              </a:r>
              <a:r>
                <a:rPr lang="en-US" sz="2000" b="0" dirty="0" smtClean="0"/>
                <a:t>a heat exchanger for </a:t>
              </a:r>
              <a:r>
                <a:rPr lang="en-US" sz="2000" b="0" dirty="0"/>
                <a:t>additional cooling and/or condensation. The </a:t>
              </a:r>
              <a:r>
                <a:rPr lang="en-US" sz="2000" b="0" dirty="0" smtClean="0"/>
                <a:t>quench fluid </a:t>
              </a:r>
              <a:r>
                <a:rPr lang="en-US" sz="2000" b="0" dirty="0"/>
                <a:t>is best </a:t>
              </a:r>
              <a:r>
                <a:rPr lang="en-US" sz="2000" b="0" dirty="0" smtClean="0"/>
                <a:t>obtained from </a:t>
              </a:r>
              <a:r>
                <a:rPr lang="en-US" sz="2000" b="0" dirty="0"/>
                <a:t>a downstream </a:t>
              </a:r>
              <a:r>
                <a:rPr lang="en-US" sz="2000" b="0" dirty="0" smtClean="0"/>
                <a:t>separator as </a:t>
              </a:r>
              <a:r>
                <a:rPr lang="en-US" sz="2000" b="0" dirty="0"/>
                <a:t>in </a:t>
              </a:r>
              <a:r>
                <a:rPr lang="en-US" sz="2000" b="0" dirty="0">
                  <a:ln>
                    <a:solidFill>
                      <a:schemeClr val="tx1"/>
                    </a:solidFill>
                  </a:ln>
                  <a:solidFill>
                    <a:srgbClr val="002060"/>
                  </a:solidFill>
                  <a:hlinkClick r:id="rId2" action="ppaction://hlinksldjump"/>
                </a:rPr>
                <a:t>Figure 4.21 </a:t>
              </a:r>
              <a:r>
                <a:rPr lang="en-US" sz="2000" b="0" dirty="0" smtClean="0"/>
                <a:t>for the </a:t>
              </a:r>
              <a:r>
                <a:rPr lang="en-US" sz="2000" b="0" dirty="0"/>
                <a:t>toluene </a:t>
              </a:r>
              <a:r>
                <a:rPr lang="en-US" sz="2000" b="0" dirty="0" err="1" smtClean="0"/>
                <a:t>hydrodealkylation</a:t>
              </a:r>
              <a:r>
                <a:rPr lang="en-US" sz="2000" b="0" dirty="0" smtClean="0"/>
                <a:t> process</a:t>
              </a:r>
              <a:r>
                <a:rPr lang="en-US" sz="2000" b="0" dirty="0"/>
                <a:t>. Alternatively, if the process </a:t>
              </a:r>
              <a:r>
                <a:rPr lang="en-US" sz="2000" b="0" dirty="0" smtClean="0"/>
                <a:t>stream contains </a:t>
              </a:r>
              <a:r>
                <a:rPr lang="en-US" sz="2000" b="0" dirty="0"/>
                <a:t>water vapor, liquid </a:t>
              </a:r>
              <a:r>
                <a:rPr lang="en-US" sz="2000" b="0" dirty="0" smtClean="0"/>
                <a:t>water may </a:t>
              </a:r>
              <a:r>
                <a:rPr lang="en-US" sz="2000" b="0" dirty="0"/>
                <a:t>be an effective </a:t>
              </a:r>
              <a:r>
                <a:rPr lang="en-US" sz="2000" b="0" dirty="0" smtClean="0"/>
                <a:t>quench fluid.</a:t>
              </a:r>
              <a:endParaRPr lang="en-US" altLang="en-US" sz="2000" b="0" dirty="0">
                <a:solidFill>
                  <a:schemeClr val="tx1"/>
                </a:solidFill>
              </a:endParaRPr>
            </a:p>
          </p:txBody>
        </p:sp>
        <p:sp>
          <p:nvSpPr>
            <p:cNvPr id="14" name="Text Box 7"/>
            <p:cNvSpPr txBox="1">
              <a:spLocks noChangeArrowheads="1"/>
            </p:cNvSpPr>
            <p:nvPr/>
          </p:nvSpPr>
          <p:spPr bwMode="auto">
            <a:xfrm>
              <a:off x="432" y="2400"/>
              <a:ext cx="1157" cy="130"/>
            </a:xfrm>
            <a:prstGeom prst="rect">
              <a:avLst/>
            </a:prstGeom>
            <a:noFill/>
            <a:ln w="9525">
              <a:noFill/>
              <a:miter lim="800000"/>
              <a:headEnd/>
              <a:tailEnd/>
            </a:ln>
          </p:spPr>
          <p:txBody>
            <a:bodyPr wrap="none">
              <a:spAutoFit/>
            </a:bodyPr>
            <a:lstStyle/>
            <a:p>
              <a:pPr>
                <a:buNone/>
              </a:pPr>
              <a:r>
                <a:rPr lang="en-US" altLang="he-IL" sz="2000" dirty="0">
                  <a:solidFill>
                    <a:schemeClr val="accent2"/>
                  </a:solidFill>
                </a:rPr>
                <a:t>Heuristic </a:t>
              </a:r>
              <a:r>
                <a:rPr lang="en-US" altLang="he-IL" sz="2000" dirty="0" smtClean="0">
                  <a:solidFill>
                    <a:schemeClr val="accent2"/>
                  </a:solidFill>
                </a:rPr>
                <a:t>32:</a:t>
              </a:r>
              <a:endParaRPr lang="en-US" altLang="he-IL" b="0"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3795" name="Slide Number Placeholder 5"/>
          <p:cNvSpPr>
            <a:spLocks noGrp="1"/>
          </p:cNvSpPr>
          <p:nvPr>
            <p:ph type="sldNum" sz="quarter" idx="12"/>
          </p:nvPr>
        </p:nvSpPr>
        <p:spPr>
          <a:noFill/>
        </p:spPr>
        <p:txBody>
          <a:bodyPr/>
          <a:lstStyle/>
          <a:p>
            <a:fld id="{BC215871-7B5E-44F0-979E-94A6234DB73F}" type="slidenum">
              <a:rPr lang="ar-SA" altLang="en-US" smtClean="0"/>
              <a:pPr/>
              <a:t>38</a:t>
            </a:fld>
            <a:endParaRPr lang="en-US" altLang="en-US" smtClean="0">
              <a:cs typeface="Times New Roman (Hebrew)" charset="-79"/>
            </a:endParaRPr>
          </a:p>
        </p:txBody>
      </p:sp>
      <p:grpSp>
        <p:nvGrpSpPr>
          <p:cNvPr id="2" name="Group 9"/>
          <p:cNvGrpSpPr>
            <a:grpSpLocks/>
          </p:cNvGrpSpPr>
          <p:nvPr/>
        </p:nvGrpSpPr>
        <p:grpSpPr bwMode="auto">
          <a:xfrm>
            <a:off x="609600" y="1371600"/>
            <a:ext cx="7772777" cy="2438400"/>
            <a:chOff x="432" y="1104"/>
            <a:chExt cx="4755" cy="1056"/>
          </a:xfrm>
        </p:grpSpPr>
        <p:sp>
          <p:nvSpPr>
            <p:cNvPr id="33802" name="Rectangle 2"/>
            <p:cNvSpPr>
              <a:spLocks noChangeArrowheads="1"/>
            </p:cNvSpPr>
            <p:nvPr/>
          </p:nvSpPr>
          <p:spPr bwMode="auto">
            <a:xfrm>
              <a:off x="1299" y="1104"/>
              <a:ext cx="3888" cy="105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a:solidFill>
                    <a:schemeClr val="tx1"/>
                  </a:solidFill>
                  <a:cs typeface="Miriam" pitchFamily="2" charset="-79"/>
                </a:rPr>
                <a:t>Use a fan to raise the gas pressure from atmospheric pressure to a high as 1.47 </a:t>
              </a:r>
              <a:r>
                <a:rPr lang="en-US" altLang="he-IL" sz="2000" b="0" dirty="0" smtClean="0">
                  <a:solidFill>
                    <a:schemeClr val="tx1"/>
                  </a:solidFill>
                  <a:cs typeface="Miriam" pitchFamily="2" charset="-79"/>
                </a:rPr>
                <a:t>psig. Use </a:t>
              </a:r>
              <a:r>
                <a:rPr lang="en-US" altLang="he-IL" sz="2000" b="0" dirty="0">
                  <a:solidFill>
                    <a:schemeClr val="tx1"/>
                  </a:solidFill>
                  <a:cs typeface="Miriam" pitchFamily="2" charset="-79"/>
                </a:rPr>
                <a:t>a blower or compressor to raise the gas pressure to as high as 30 psig. Use a compressor or a staged compressor system to attain pressures greater than 30 psig. </a:t>
              </a:r>
            </a:p>
            <a:p>
              <a:pPr marL="342900" indent="-342900">
                <a:spcBef>
                  <a:spcPct val="20000"/>
                </a:spcBef>
                <a:buFont typeface="Wingdings" pitchFamily="2" charset="2"/>
                <a:buChar char="¥"/>
              </a:pPr>
              <a:endParaRPr lang="en-US" altLang="he-IL" sz="2800" b="0" u="sng" dirty="0">
                <a:solidFill>
                  <a:schemeClr val="tx1"/>
                </a:solidFill>
                <a:cs typeface="Miriam" pitchFamily="2" charset="-79"/>
              </a:endParaRPr>
            </a:p>
            <a:p>
              <a:pPr marL="342900" indent="-342900">
                <a:spcBef>
                  <a:spcPct val="20000"/>
                </a:spcBef>
                <a:buFont typeface="Wingdings" pitchFamily="2" charset="2"/>
                <a:buChar char="¥"/>
              </a:pPr>
              <a:endParaRPr lang="en-US" altLang="he-IL" sz="2000" b="0" dirty="0">
                <a:solidFill>
                  <a:schemeClr val="tx1"/>
                </a:solidFill>
                <a:cs typeface="Miriam" pitchFamily="2" charset="-79"/>
              </a:endParaRPr>
            </a:p>
            <a:p>
              <a:pPr marL="342900" indent="-342900">
                <a:spcBef>
                  <a:spcPct val="20000"/>
                </a:spcBef>
                <a:buFont typeface="Wingdings" pitchFamily="2" charset="2"/>
                <a:buChar char="¥"/>
              </a:pPr>
              <a:endParaRPr lang="en-US" altLang="en-US" sz="2800" b="0" dirty="0">
                <a:solidFill>
                  <a:schemeClr val="tx1"/>
                </a:solidFill>
              </a:endParaRPr>
            </a:p>
          </p:txBody>
        </p:sp>
        <p:sp>
          <p:nvSpPr>
            <p:cNvPr id="33803" name="Text Box 3"/>
            <p:cNvSpPr txBox="1">
              <a:spLocks noChangeArrowheads="1"/>
            </p:cNvSpPr>
            <p:nvPr/>
          </p:nvSpPr>
          <p:spPr bwMode="auto">
            <a:xfrm>
              <a:off x="432" y="1104"/>
              <a:ext cx="1227" cy="173"/>
            </a:xfrm>
            <a:prstGeom prst="rect">
              <a:avLst/>
            </a:prstGeom>
            <a:noFill/>
            <a:ln w="9525">
              <a:noFill/>
              <a:miter lim="800000"/>
              <a:headEnd/>
              <a:tailEnd/>
            </a:ln>
          </p:spPr>
          <p:txBody>
            <a:bodyPr wrap="none">
              <a:spAutoFit/>
            </a:bodyPr>
            <a:lstStyle/>
            <a:p>
              <a:r>
                <a:rPr lang="en-US" altLang="he-IL" sz="2000">
                  <a:solidFill>
                    <a:schemeClr val="accent2"/>
                  </a:solidFill>
                </a:rPr>
                <a:t>Heuristic 34:</a:t>
              </a:r>
              <a:endParaRPr lang="en-US" altLang="he-IL" b="0"/>
            </a:p>
          </p:txBody>
        </p:sp>
      </p:grpSp>
      <p:sp>
        <p:nvSpPr>
          <p:cNvPr id="33797"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chemeClr val="accent2"/>
                </a:solidFill>
                <a:cs typeface="David" pitchFamily="2" charset="-79"/>
              </a:rPr>
              <a:t>Pumping, Compression &amp; Pressure reduction</a:t>
            </a:r>
            <a:endParaRPr lang="en-US" altLang="en-US" sz="2200" b="1" dirty="0" smtClean="0">
              <a:solidFill>
                <a:schemeClr val="tx1"/>
              </a:solidFill>
              <a:cs typeface="David" pitchFamily="2" charset="-79"/>
            </a:endParaRPr>
          </a:p>
        </p:txBody>
      </p:sp>
      <p:sp>
        <p:nvSpPr>
          <p:cNvPr id="33798"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0"/>
          <p:cNvGrpSpPr>
            <a:grpSpLocks/>
          </p:cNvGrpSpPr>
          <p:nvPr/>
        </p:nvGrpSpPr>
        <p:grpSpPr bwMode="auto">
          <a:xfrm>
            <a:off x="609600" y="3429000"/>
            <a:ext cx="7543800" cy="2895600"/>
            <a:chOff x="432" y="2400"/>
            <a:chExt cx="4752" cy="816"/>
          </a:xfrm>
        </p:grpSpPr>
        <p:sp>
          <p:nvSpPr>
            <p:cNvPr id="33800" name="Rectangle 6"/>
            <p:cNvSpPr>
              <a:spLocks noChangeArrowheads="1"/>
            </p:cNvSpPr>
            <p:nvPr/>
          </p:nvSpPr>
          <p:spPr bwMode="auto">
            <a:xfrm>
              <a:off x="1344" y="2400"/>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Estimate the theoretical adiabatic horsepower (</a:t>
              </a:r>
              <a:r>
                <a:rPr lang="en-US" altLang="he-IL" sz="2000" b="0" i="1" dirty="0" err="1" smtClean="0">
                  <a:solidFill>
                    <a:schemeClr val="tx1"/>
                  </a:solidFill>
                  <a:latin typeface="Times New Roman" pitchFamily="18" charset="0"/>
                  <a:cs typeface="Times New Roman" pitchFamily="18" charset="0"/>
                </a:rPr>
                <a:t>THp</a:t>
              </a:r>
              <a:r>
                <a:rPr lang="en-US" altLang="he-IL" sz="2000" b="0" dirty="0" smtClean="0">
                  <a:solidFill>
                    <a:schemeClr val="tx1"/>
                  </a:solidFill>
                  <a:cs typeface="Miriam" pitchFamily="2" charset="-79"/>
                </a:rPr>
                <a:t>) for compressing a gas from:</a:t>
              </a:r>
            </a:p>
            <a:p>
              <a:pPr marL="342900" indent="-342900">
                <a:spcBef>
                  <a:spcPct val="20000"/>
                </a:spcBef>
                <a:buFont typeface="Wingdings" pitchFamily="2" charset="2"/>
                <a:buChar char=" "/>
              </a:pPr>
              <a:endParaRPr lang="en-US" altLang="he-IL" sz="2000" b="0" dirty="0">
                <a:solidFill>
                  <a:schemeClr val="tx1"/>
                </a:solidFill>
                <a:cs typeface="Miriam" pitchFamily="2" charset="-79"/>
              </a:endParaRPr>
            </a:p>
            <a:p>
              <a:pPr marL="342900" indent="-342900">
                <a:spcBef>
                  <a:spcPct val="20000"/>
                </a:spcBef>
                <a:buFont typeface="Wingdings" pitchFamily="2" charset="2"/>
                <a:buChar char=" "/>
              </a:pPr>
              <a:endParaRPr lang="en-US" altLang="he-IL" sz="2000" b="0" dirty="0" smtClean="0">
                <a:solidFill>
                  <a:schemeClr val="tx1"/>
                </a:solidFill>
                <a:cs typeface="Miriam" pitchFamily="2" charset="-79"/>
              </a:endParaRPr>
            </a:p>
            <a:p>
              <a:pPr marL="342900" indent="-342900">
                <a:spcBef>
                  <a:spcPct val="20000"/>
                </a:spcBef>
                <a:buFont typeface="Wingdings" pitchFamily="2" charset="2"/>
                <a:buChar char=" "/>
              </a:pPr>
              <a:r>
                <a:rPr lang="en-US" altLang="he-IL" sz="2000" b="0" dirty="0" smtClean="0">
                  <a:solidFill>
                    <a:schemeClr val="tx1"/>
                  </a:solidFill>
                  <a:cs typeface="Miriam" pitchFamily="2" charset="-79"/>
                </a:rPr>
                <a:t> </a:t>
              </a:r>
              <a:endParaRPr lang="en-US" altLang="he-IL" sz="2000" b="0" dirty="0">
                <a:solidFill>
                  <a:schemeClr val="tx1"/>
                </a:solidFill>
                <a:cs typeface="Miriam" pitchFamily="2" charset="-79"/>
              </a:endParaRPr>
            </a:p>
            <a:p>
              <a:pPr marL="342900" indent="-342900">
                <a:spcBef>
                  <a:spcPct val="0"/>
                </a:spcBef>
                <a:buFont typeface="Wingdings" pitchFamily="2" charset="2"/>
                <a:buChar char=" "/>
              </a:pPr>
              <a:endParaRPr lang="en-US" altLang="en-US" sz="2000" b="0" dirty="0">
                <a:solidFill>
                  <a:schemeClr val="tx1"/>
                </a:solidFill>
              </a:endParaRPr>
            </a:p>
          </p:txBody>
        </p:sp>
        <p:sp>
          <p:nvSpPr>
            <p:cNvPr id="33801" name="Text Box 7"/>
            <p:cNvSpPr txBox="1">
              <a:spLocks noChangeArrowheads="1"/>
            </p:cNvSpPr>
            <p:nvPr/>
          </p:nvSpPr>
          <p:spPr bwMode="auto">
            <a:xfrm>
              <a:off x="432" y="2400"/>
              <a:ext cx="1227" cy="195"/>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35:</a:t>
              </a:r>
              <a:endParaRPr lang="en-US" altLang="he-IL" b="0" dirty="0">
                <a:solidFill>
                  <a:schemeClr val="accent2"/>
                </a:solidFill>
              </a:endParaRPr>
            </a:p>
          </p:txBody>
        </p:sp>
      </p:grpSp>
      <p:graphicFrame>
        <p:nvGraphicFramePr>
          <p:cNvPr id="12" name="Object 11"/>
          <p:cNvGraphicFramePr>
            <a:graphicFrameLocks noChangeAspect="1"/>
          </p:cNvGraphicFramePr>
          <p:nvPr/>
        </p:nvGraphicFramePr>
        <p:xfrm>
          <a:off x="2468563" y="4237038"/>
          <a:ext cx="5573712" cy="1630362"/>
        </p:xfrm>
        <a:graphic>
          <a:graphicData uri="http://schemas.openxmlformats.org/presentationml/2006/ole">
            <p:oleObj spid="_x0000_s33804" name="Equation" r:id="rId3" imgW="3606480" imgH="10540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3795" name="Slide Number Placeholder 5"/>
          <p:cNvSpPr>
            <a:spLocks noGrp="1"/>
          </p:cNvSpPr>
          <p:nvPr>
            <p:ph type="sldNum" sz="quarter" idx="12"/>
          </p:nvPr>
        </p:nvSpPr>
        <p:spPr>
          <a:noFill/>
        </p:spPr>
        <p:txBody>
          <a:bodyPr/>
          <a:lstStyle/>
          <a:p>
            <a:fld id="{BC215871-7B5E-44F0-979E-94A6234DB73F}" type="slidenum">
              <a:rPr lang="ar-SA" altLang="en-US" smtClean="0"/>
              <a:pPr/>
              <a:t>39</a:t>
            </a:fld>
            <a:endParaRPr lang="en-US" altLang="en-US" dirty="0" smtClean="0">
              <a:cs typeface="Times New Roman (Hebrew)" charset="-79"/>
            </a:endParaRPr>
          </a:p>
        </p:txBody>
      </p:sp>
      <p:grpSp>
        <p:nvGrpSpPr>
          <p:cNvPr id="2" name="Group 9"/>
          <p:cNvGrpSpPr>
            <a:grpSpLocks/>
          </p:cNvGrpSpPr>
          <p:nvPr/>
        </p:nvGrpSpPr>
        <p:grpSpPr bwMode="auto">
          <a:xfrm>
            <a:off x="609600" y="1371600"/>
            <a:ext cx="7772777" cy="4572000"/>
            <a:chOff x="432" y="1104"/>
            <a:chExt cx="4755" cy="1056"/>
          </a:xfrm>
        </p:grpSpPr>
        <p:sp>
          <p:nvSpPr>
            <p:cNvPr id="33802" name="Rectangle 2"/>
            <p:cNvSpPr>
              <a:spLocks noChangeArrowheads="1"/>
            </p:cNvSpPr>
            <p:nvPr/>
          </p:nvSpPr>
          <p:spPr bwMode="auto">
            <a:xfrm>
              <a:off x="1299" y="1104"/>
              <a:ext cx="3888" cy="1056"/>
            </a:xfrm>
            <a:prstGeom prst="rect">
              <a:avLst/>
            </a:prstGeom>
            <a:noFill/>
            <a:ln w="9525">
              <a:noFill/>
              <a:miter lim="800000"/>
              <a:headEnd/>
              <a:tailEnd/>
            </a:ln>
          </p:spPr>
          <p:txBody>
            <a:bodyPr/>
            <a:lstStyle/>
            <a:p>
              <a:pPr marL="342900" indent="-342900">
                <a:spcBef>
                  <a:spcPct val="20000"/>
                </a:spcBef>
                <a:buNone/>
              </a:pPr>
              <a:r>
                <a:rPr lang="en-US" altLang="he-IL" sz="2000" b="0" dirty="0">
                  <a:solidFill>
                    <a:schemeClr val="tx1"/>
                  </a:solidFill>
                  <a:cs typeface="Miriam" pitchFamily="2" charset="-79"/>
                </a:rPr>
                <a:t>	</a:t>
              </a:r>
              <a:r>
                <a:rPr lang="en-US" altLang="he-IL" sz="2000" b="0" dirty="0" smtClean="0">
                  <a:solidFill>
                    <a:schemeClr val="tx1"/>
                  </a:solidFill>
                  <a:cs typeface="Miriam" pitchFamily="2" charset="-79"/>
                </a:rPr>
                <a:t>Estimate the theoretical exit temperature, </a:t>
              </a:r>
              <a:r>
                <a:rPr lang="en-US" altLang="he-IL" sz="2000" b="0" i="1" dirty="0" smtClean="0">
                  <a:solidFill>
                    <a:schemeClr val="tx1"/>
                  </a:solidFill>
                  <a:latin typeface="Times New Roman" pitchFamily="18" charset="0"/>
                  <a:cs typeface="Times New Roman" pitchFamily="18" charset="0"/>
                </a:rPr>
                <a:t>T</a:t>
              </a:r>
              <a:r>
                <a:rPr lang="en-US" altLang="he-IL" sz="2000" b="0" baseline="-25000" dirty="0" smtClean="0">
                  <a:solidFill>
                    <a:schemeClr val="tx1"/>
                  </a:solidFill>
                  <a:latin typeface="Times New Roman" pitchFamily="18" charset="0"/>
                  <a:cs typeface="Times New Roman" pitchFamily="18" charset="0"/>
                </a:rPr>
                <a:t>2</a:t>
              </a:r>
              <a:r>
                <a:rPr lang="en-US" altLang="he-IL" sz="2000" b="0" dirty="0">
                  <a:solidFill>
                    <a:schemeClr val="tx1"/>
                  </a:solidFill>
                  <a:latin typeface="Times New Roman" pitchFamily="18" charset="0"/>
                  <a:cs typeface="Times New Roman" pitchFamily="18" charset="0"/>
                </a:rPr>
                <a:t> </a:t>
              </a:r>
              <a:r>
                <a:rPr lang="en-US" altLang="he-IL" sz="2000" b="0" dirty="0" smtClean="0">
                  <a:solidFill>
                    <a:schemeClr val="tx1"/>
                  </a:solidFill>
                  <a:cs typeface="Miriam" pitchFamily="2" charset="-79"/>
                </a:rPr>
                <a:t>for a gas compressor from:</a:t>
              </a:r>
            </a:p>
            <a:p>
              <a:pPr marL="342900" indent="-342900">
                <a:spcBef>
                  <a:spcPct val="20000"/>
                </a:spcBef>
                <a:buNone/>
              </a:pPr>
              <a:r>
                <a:rPr lang="en-US" altLang="he-IL" sz="2000" b="0" dirty="0">
                  <a:solidFill>
                    <a:schemeClr val="tx1"/>
                  </a:solidFill>
                  <a:cs typeface="Miriam" pitchFamily="2" charset="-79"/>
                </a:rPr>
                <a:t>	</a:t>
              </a:r>
              <a:endParaRPr lang="en-US" altLang="he-IL" sz="2000" b="0" dirty="0" smtClean="0">
                <a:solidFill>
                  <a:schemeClr val="tx1"/>
                </a:solidFill>
                <a:cs typeface="Miriam" pitchFamily="2" charset="-79"/>
              </a:endParaRPr>
            </a:p>
            <a:p>
              <a:pPr marL="342900" indent="-342900">
                <a:lnSpc>
                  <a:spcPts val="1600"/>
                </a:lnSpc>
                <a:spcBef>
                  <a:spcPts val="0"/>
                </a:spcBef>
                <a:buNone/>
              </a:pPr>
              <a:endParaRPr lang="en-US" altLang="he-IL" sz="2000" b="0" dirty="0" smtClean="0">
                <a:solidFill>
                  <a:schemeClr val="tx1"/>
                </a:solidFill>
                <a:cs typeface="Miriam" pitchFamily="2" charset="-79"/>
              </a:endParaRPr>
            </a:p>
            <a:p>
              <a:pPr marL="342900" indent="-342900">
                <a:spcBef>
                  <a:spcPct val="20000"/>
                </a:spcBef>
                <a:buNone/>
              </a:pPr>
              <a:r>
                <a:rPr lang="en-US" altLang="he-IL" sz="2000" b="0" dirty="0">
                  <a:solidFill>
                    <a:schemeClr val="tx1"/>
                  </a:solidFill>
                  <a:cs typeface="Miriam" pitchFamily="2" charset="-79"/>
                </a:rPr>
                <a:t>	</a:t>
              </a:r>
              <a:r>
                <a:rPr lang="en-US" sz="2000" b="0" dirty="0" smtClean="0"/>
                <a:t>When </a:t>
              </a:r>
              <a:r>
                <a:rPr lang="en-US" sz="2000" b="0" dirty="0"/>
                <a:t>using a compressor, the gas theoretical exit temperature should not exceed </a:t>
              </a:r>
              <a:r>
                <a:rPr lang="en-US" sz="2000" b="0" dirty="0" err="1" smtClean="0"/>
                <a:t>approxi</a:t>
              </a:r>
              <a:r>
                <a:rPr lang="en-US" sz="2000" b="0" dirty="0" smtClean="0"/>
                <a:t>- </a:t>
              </a:r>
              <a:r>
                <a:rPr lang="en-US" sz="2000" b="0" dirty="0" err="1" smtClean="0"/>
                <a:t>mately</a:t>
              </a:r>
              <a:r>
                <a:rPr lang="en-US" sz="2000" b="0" dirty="0" smtClean="0"/>
                <a:t> 375°F. </a:t>
              </a:r>
              <a:r>
                <a:rPr lang="en-US" sz="2000" b="0" dirty="0"/>
                <a:t>This corresponds to </a:t>
              </a:r>
              <a:r>
                <a:rPr lang="en-US" sz="2000" b="0" dirty="0" smtClean="0"/>
                <a:t>a compression </a:t>
              </a:r>
              <a:r>
                <a:rPr lang="en-US" sz="2000" b="0" dirty="0"/>
                <a:t>ratio of 4 for </a:t>
              </a:r>
              <a:r>
                <a:rPr lang="en-US" sz="2000" b="0" i="1" dirty="0">
                  <a:latin typeface="Times New Roman" pitchFamily="18" charset="0"/>
                  <a:cs typeface="Times New Roman" pitchFamily="18" charset="0"/>
                </a:rPr>
                <a:t>k</a:t>
              </a:r>
              <a:r>
                <a:rPr lang="en-US" sz="2000" b="0" dirty="0">
                  <a:latin typeface="Times New Roman" pitchFamily="18" charset="0"/>
                  <a:cs typeface="Times New Roman" pitchFamily="18" charset="0"/>
                </a:rPr>
                <a:t> =</a:t>
              </a:r>
              <a:r>
                <a:rPr lang="en-US" sz="2000" b="0" dirty="0"/>
                <a:t> 1.4 and </a:t>
              </a:r>
              <a:r>
                <a:rPr lang="en-US" sz="2000" b="0" i="1" dirty="0">
                  <a:latin typeface="Times New Roman" pitchFamily="18" charset="0"/>
                  <a:cs typeface="Times New Roman" pitchFamily="18" charset="0"/>
                </a:rPr>
                <a:t>T</a:t>
              </a:r>
              <a:r>
                <a:rPr lang="en-US" sz="2000" b="0" baseline="-25000" dirty="0">
                  <a:latin typeface="Times New Roman" pitchFamily="18" charset="0"/>
                  <a:cs typeface="Times New Roman" pitchFamily="18" charset="0"/>
                </a:rPr>
                <a:t>2</a:t>
              </a:r>
              <a:r>
                <a:rPr lang="en-US" sz="2000" b="0" dirty="0"/>
                <a:t> = 375°F. When the exit gas temperature </a:t>
              </a:r>
              <a:r>
                <a:rPr lang="en-US" sz="2000" b="0" dirty="0" smtClean="0"/>
                <a:t>exceeds the </a:t>
              </a:r>
              <a:r>
                <a:rPr lang="en-US" sz="2000" b="0" dirty="0"/>
                <a:t>limit, a single gas compression step cannot be used. Instead, a multistage </a:t>
              </a:r>
              <a:r>
                <a:rPr lang="en-US" sz="2000" b="0" dirty="0" smtClean="0"/>
                <a:t>compression system</a:t>
              </a:r>
              <a:r>
                <a:rPr lang="en-US" sz="2000" b="0" dirty="0"/>
                <a:t>, with intercoolers between each stage, must be employed. Each intercooler cools </a:t>
              </a:r>
              <a:r>
                <a:rPr lang="en-US" sz="2000" b="0" dirty="0" smtClean="0"/>
                <a:t>the gas </a:t>
              </a:r>
              <a:r>
                <a:rPr lang="en-US" sz="2000" b="0" dirty="0"/>
                <a:t>back down to approximately 100°F. </a:t>
              </a:r>
              <a:endParaRPr lang="en-US" altLang="en-US" sz="2000" b="0" dirty="0">
                <a:solidFill>
                  <a:schemeClr val="tx1"/>
                </a:solidFill>
              </a:endParaRPr>
            </a:p>
          </p:txBody>
        </p:sp>
        <p:sp>
          <p:nvSpPr>
            <p:cNvPr id="33803" name="Text Box 3"/>
            <p:cNvSpPr txBox="1">
              <a:spLocks noChangeArrowheads="1"/>
            </p:cNvSpPr>
            <p:nvPr/>
          </p:nvSpPr>
          <p:spPr bwMode="auto">
            <a:xfrm>
              <a:off x="432" y="1104"/>
              <a:ext cx="1192" cy="307"/>
            </a:xfrm>
            <a:prstGeom prst="rect">
              <a:avLst/>
            </a:prstGeom>
            <a:noFill/>
            <a:ln w="9525">
              <a:noFill/>
              <a:miter lim="800000"/>
              <a:headEnd/>
              <a:tailEnd/>
            </a:ln>
          </p:spPr>
          <p:txBody>
            <a:bodyPr wrap="none">
              <a:spAutoFit/>
            </a:bodyPr>
            <a:lstStyle/>
            <a:p>
              <a:pPr>
                <a:spcBef>
                  <a:spcPts val="1200"/>
                </a:spcBef>
              </a:pPr>
              <a:r>
                <a:rPr lang="en-US" altLang="he-IL" sz="2000" dirty="0">
                  <a:solidFill>
                    <a:schemeClr val="accent2"/>
                  </a:solidFill>
                </a:rPr>
                <a:t>Heuristic </a:t>
              </a:r>
              <a:r>
                <a:rPr lang="en-US" altLang="he-IL" sz="2000" dirty="0" smtClean="0">
                  <a:solidFill>
                    <a:schemeClr val="accent2"/>
                  </a:solidFill>
                </a:rPr>
                <a:t>35:</a:t>
              </a:r>
            </a:p>
            <a:p>
              <a:pPr>
                <a:spcBef>
                  <a:spcPts val="0"/>
                </a:spcBef>
              </a:pPr>
              <a:r>
                <a:rPr lang="en-US" altLang="he-IL" sz="2000" dirty="0" smtClean="0">
                  <a:solidFill>
                    <a:schemeClr val="accent2"/>
                  </a:solidFill>
                </a:rPr>
                <a:t>(Cont’d)</a:t>
              </a:r>
              <a:endParaRPr lang="en-US" altLang="he-IL" sz="2000" dirty="0">
                <a:solidFill>
                  <a:schemeClr val="accent2"/>
                </a:solidFill>
              </a:endParaRPr>
            </a:p>
          </p:txBody>
        </p:sp>
      </p:grpSp>
      <p:sp>
        <p:nvSpPr>
          <p:cNvPr id="33797"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rgbClr val="3333CC"/>
                </a:solidFill>
                <a:cs typeface="David" pitchFamily="2" charset="-79"/>
              </a:rPr>
              <a:t>Pumping, Compression &amp; Pressure </a:t>
            </a:r>
            <a:r>
              <a:rPr lang="en-US" altLang="he-IL" sz="2200" b="1" dirty="0" smtClean="0">
                <a:solidFill>
                  <a:srgbClr val="3333CC"/>
                </a:solidFill>
                <a:cs typeface="David" pitchFamily="2" charset="-79"/>
              </a:rPr>
              <a:t>reduction</a:t>
            </a:r>
            <a:endParaRPr lang="en-US" altLang="en-US" sz="2000" b="1" dirty="0" smtClean="0">
              <a:solidFill>
                <a:schemeClr val="tx1"/>
              </a:solidFill>
              <a:cs typeface="David" pitchFamily="2" charset="-79"/>
            </a:endParaRPr>
          </a:p>
        </p:txBody>
      </p:sp>
      <p:sp>
        <p:nvSpPr>
          <p:cNvPr id="33798"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aphicFrame>
        <p:nvGraphicFramePr>
          <p:cNvPr id="14" name="Object 13"/>
          <p:cNvGraphicFramePr>
            <a:graphicFrameLocks noChangeAspect="1"/>
          </p:cNvGraphicFramePr>
          <p:nvPr/>
        </p:nvGraphicFramePr>
        <p:xfrm>
          <a:off x="6019800" y="1828800"/>
          <a:ext cx="1403985" cy="838200"/>
        </p:xfrm>
        <a:graphic>
          <a:graphicData uri="http://schemas.openxmlformats.org/presentationml/2006/ole">
            <p:oleObj spid="_x0000_s51203" name="Equation" r:id="rId3" imgW="850680" imgH="507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029" name="Slide Number Placeholder 5"/>
          <p:cNvSpPr>
            <a:spLocks noGrp="1"/>
          </p:cNvSpPr>
          <p:nvPr>
            <p:ph type="sldNum" sz="quarter" idx="12"/>
          </p:nvPr>
        </p:nvSpPr>
        <p:spPr>
          <a:noFill/>
        </p:spPr>
        <p:txBody>
          <a:bodyPr/>
          <a:lstStyle/>
          <a:p>
            <a:fld id="{5613DC39-E48B-483D-85D5-A4FBEF258F47}" type="slidenum">
              <a:rPr lang="ar-SA" altLang="en-US" smtClean="0"/>
              <a:pPr/>
              <a:t>4</a:t>
            </a:fld>
            <a:endParaRPr lang="en-US" altLang="en-US" smtClean="0">
              <a:cs typeface="Times New Roman (Hebrew)" charset="-79"/>
            </a:endParaRPr>
          </a:p>
        </p:txBody>
      </p:sp>
      <p:sp>
        <p:nvSpPr>
          <p:cNvPr id="1030" name="Rectangle 3"/>
          <p:cNvSpPr>
            <a:spLocks noGrp="1" noChangeArrowheads="1"/>
          </p:cNvSpPr>
          <p:nvPr>
            <p:ph type="body" idx="1"/>
          </p:nvPr>
        </p:nvSpPr>
        <p:spPr>
          <a:xfrm>
            <a:off x="2133600" y="1371600"/>
            <a:ext cx="6096000" cy="990600"/>
          </a:xfrm>
        </p:spPr>
        <p:txBody>
          <a:bodyPr/>
          <a:lstStyle/>
          <a:p>
            <a:pPr algn="just">
              <a:buFont typeface="Wingdings" pitchFamily="2" charset="2"/>
              <a:buChar char=" "/>
            </a:pPr>
            <a:r>
              <a:rPr lang="en-US" altLang="he-IL" sz="2000" smtClean="0">
                <a:cs typeface="Miriam" pitchFamily="2" charset="-79"/>
              </a:rPr>
              <a:t>Select raw materials and chemical reactions to avoid, or reduce, the handling and storage of hazardous and toxic chemicals.</a:t>
            </a:r>
            <a:endParaRPr lang="en-US" altLang="he-IL" b="1" smtClean="0">
              <a:latin typeface="Miriam" pitchFamily="2" charset="-79"/>
              <a:cs typeface="Miriam" pitchFamily="2" charset="-79"/>
            </a:endParaRPr>
          </a:p>
          <a:p>
            <a:endParaRPr lang="en-US" altLang="en-US" smtClean="0"/>
          </a:p>
        </p:txBody>
      </p:sp>
      <p:sp>
        <p:nvSpPr>
          <p:cNvPr id="1031" name="Text Box 4"/>
          <p:cNvSpPr txBox="1">
            <a:spLocks noChangeArrowheads="1"/>
          </p:cNvSpPr>
          <p:nvPr/>
        </p:nvSpPr>
        <p:spPr bwMode="auto">
          <a:xfrm>
            <a:off x="838200" y="1371600"/>
            <a:ext cx="1906588" cy="396875"/>
          </a:xfrm>
          <a:prstGeom prst="rect">
            <a:avLst/>
          </a:prstGeom>
          <a:noFill/>
          <a:ln w="9525">
            <a:noFill/>
            <a:miter lim="800000"/>
            <a:headEnd/>
            <a:tailEnd/>
          </a:ln>
        </p:spPr>
        <p:txBody>
          <a:bodyPr wrap="none">
            <a:spAutoFit/>
          </a:bodyPr>
          <a:lstStyle/>
          <a:p>
            <a:r>
              <a:rPr lang="en-US" altLang="he-IL" sz="2000">
                <a:solidFill>
                  <a:schemeClr val="accent2"/>
                </a:solidFill>
              </a:rPr>
              <a:t>Heuristic 1:</a:t>
            </a:r>
            <a:endParaRPr lang="en-US" altLang="he-IL" b="0"/>
          </a:p>
        </p:txBody>
      </p:sp>
      <p:sp>
        <p:nvSpPr>
          <p:cNvPr id="1032" name="Rectangle 6"/>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Raw Materials and Chemical Reactions</a:t>
            </a:r>
            <a:endParaRPr lang="en-US" altLang="en-US" sz="2000" b="1" smtClean="0">
              <a:solidFill>
                <a:schemeClr val="tx1"/>
              </a:solidFill>
              <a:cs typeface="David" pitchFamily="2" charset="-79"/>
            </a:endParaRPr>
          </a:p>
        </p:txBody>
      </p:sp>
      <p:sp>
        <p:nvSpPr>
          <p:cNvPr id="1033" name="AutoShape 7"/>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8"/>
          <p:cNvGrpSpPr>
            <a:grpSpLocks/>
          </p:cNvGrpSpPr>
          <p:nvPr/>
        </p:nvGrpSpPr>
        <p:grpSpPr bwMode="auto">
          <a:xfrm>
            <a:off x="838200" y="2362200"/>
            <a:ext cx="7391400" cy="457200"/>
            <a:chOff x="528" y="1488"/>
            <a:chExt cx="4656" cy="288"/>
          </a:xfrm>
        </p:grpSpPr>
        <p:sp>
          <p:nvSpPr>
            <p:cNvPr id="1040" name="Text Box 8"/>
            <p:cNvSpPr txBox="1">
              <a:spLocks noChangeArrowheads="1"/>
            </p:cNvSpPr>
            <p:nvPr/>
          </p:nvSpPr>
          <p:spPr bwMode="auto">
            <a:xfrm>
              <a:off x="528" y="1488"/>
              <a:ext cx="963" cy="250"/>
            </a:xfrm>
            <a:prstGeom prst="rect">
              <a:avLst/>
            </a:prstGeom>
            <a:noFill/>
            <a:ln w="9525">
              <a:noFill/>
              <a:miter lim="800000"/>
              <a:headEnd/>
              <a:tailEnd/>
            </a:ln>
          </p:spPr>
          <p:txBody>
            <a:bodyPr wrap="none">
              <a:spAutoFit/>
            </a:bodyPr>
            <a:lstStyle/>
            <a:p>
              <a:r>
                <a:rPr lang="en-US" altLang="he-IL" sz="2000">
                  <a:solidFill>
                    <a:schemeClr val="accent2"/>
                  </a:solidFill>
                </a:rPr>
                <a:t>Example:</a:t>
              </a:r>
              <a:endParaRPr lang="en-US" altLang="he-IL" b="0"/>
            </a:p>
          </p:txBody>
        </p:sp>
        <p:sp>
          <p:nvSpPr>
            <p:cNvPr id="1041" name="Rectangle 9"/>
            <p:cNvSpPr>
              <a:spLocks noChangeArrowheads="1"/>
            </p:cNvSpPr>
            <p:nvPr/>
          </p:nvSpPr>
          <p:spPr bwMode="auto">
            <a:xfrm>
              <a:off x="1296" y="1488"/>
              <a:ext cx="3888" cy="288"/>
            </a:xfrm>
            <a:prstGeom prst="rect">
              <a:avLst/>
            </a:prstGeom>
            <a:noFill/>
            <a:ln w="9525">
              <a:noFill/>
              <a:miter lim="800000"/>
              <a:headEnd/>
              <a:tailEnd/>
            </a:ln>
          </p:spPr>
          <p:txBody>
            <a:bodyPr/>
            <a:lstStyle/>
            <a:p>
              <a:pPr marL="342900" indent="-342900" algn="just">
                <a:spcBef>
                  <a:spcPct val="20000"/>
                </a:spcBef>
                <a:buFont typeface="Wingdings" pitchFamily="2" charset="2"/>
                <a:buChar char=" "/>
              </a:pPr>
              <a:r>
                <a:rPr lang="en-US" altLang="he-IL" sz="2000" b="0">
                  <a:solidFill>
                    <a:schemeClr val="tx1"/>
                  </a:solidFill>
                  <a:cs typeface="Miriam" pitchFamily="2" charset="-79"/>
                </a:rPr>
                <a:t>Manufacture of Ethylene Glycol (EG).</a:t>
              </a:r>
              <a:endParaRPr lang="en-US" altLang="he-IL" sz="2800">
                <a:solidFill>
                  <a:schemeClr val="tx1"/>
                </a:solidFill>
                <a:latin typeface="Miriam" pitchFamily="2" charset="-79"/>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grpSp>
      <p:grpSp>
        <p:nvGrpSpPr>
          <p:cNvPr id="3" name="Group 16"/>
          <p:cNvGrpSpPr>
            <a:grpSpLocks/>
          </p:cNvGrpSpPr>
          <p:nvPr/>
        </p:nvGrpSpPr>
        <p:grpSpPr bwMode="auto">
          <a:xfrm>
            <a:off x="3351213" y="2743200"/>
            <a:ext cx="4268787" cy="882650"/>
            <a:chOff x="2111" y="1728"/>
            <a:chExt cx="2689" cy="556"/>
          </a:xfrm>
        </p:grpSpPr>
        <p:graphicFrame>
          <p:nvGraphicFramePr>
            <p:cNvPr id="1027" name="Object 10"/>
            <p:cNvGraphicFramePr>
              <a:graphicFrameLocks noChangeAspect="1"/>
            </p:cNvGraphicFramePr>
            <p:nvPr/>
          </p:nvGraphicFramePr>
          <p:xfrm>
            <a:off x="2111" y="1728"/>
            <a:ext cx="1969" cy="556"/>
          </p:xfrm>
          <a:graphic>
            <a:graphicData uri="http://schemas.openxmlformats.org/presentationml/2006/ole">
              <p:oleObj spid="_x0000_s1027" name="Picture" r:id="rId3" imgW="1831680" imgH="518040" progId="Word.Picture.8">
                <p:embed/>
              </p:oleObj>
            </a:graphicData>
          </a:graphic>
        </p:graphicFrame>
        <p:sp>
          <p:nvSpPr>
            <p:cNvPr id="1039" name="Text Box 13"/>
            <p:cNvSpPr txBox="1">
              <a:spLocks noChangeArrowheads="1"/>
            </p:cNvSpPr>
            <p:nvPr/>
          </p:nvSpPr>
          <p:spPr bwMode="auto">
            <a:xfrm>
              <a:off x="4211" y="1958"/>
              <a:ext cx="589" cy="250"/>
            </a:xfrm>
            <a:prstGeom prst="rect">
              <a:avLst/>
            </a:prstGeom>
            <a:noFill/>
            <a:ln w="9525">
              <a:noFill/>
              <a:miter lim="800000"/>
              <a:headEnd/>
              <a:tailEnd/>
            </a:ln>
          </p:spPr>
          <p:txBody>
            <a:bodyPr wrap="none">
              <a:spAutoFit/>
            </a:bodyPr>
            <a:lstStyle/>
            <a:p>
              <a:r>
                <a:rPr lang="en-US" altLang="en-US" sz="2000" b="0"/>
                <a:t>(</a:t>
              </a:r>
              <a:r>
                <a:rPr lang="en-US" altLang="he-IL" sz="2000" b="0"/>
                <a:t>R.1)</a:t>
              </a:r>
            </a:p>
          </p:txBody>
        </p:sp>
      </p:grpSp>
      <p:grpSp>
        <p:nvGrpSpPr>
          <p:cNvPr id="4" name="Group 17"/>
          <p:cNvGrpSpPr>
            <a:grpSpLocks/>
          </p:cNvGrpSpPr>
          <p:nvPr/>
        </p:nvGrpSpPr>
        <p:grpSpPr bwMode="auto">
          <a:xfrm>
            <a:off x="2817813" y="3581400"/>
            <a:ext cx="4843462" cy="736600"/>
            <a:chOff x="1775" y="2256"/>
            <a:chExt cx="3051" cy="464"/>
          </a:xfrm>
        </p:grpSpPr>
        <p:graphicFrame>
          <p:nvGraphicFramePr>
            <p:cNvPr id="1026" name="Object 11"/>
            <p:cNvGraphicFramePr>
              <a:graphicFrameLocks noChangeAspect="1"/>
            </p:cNvGraphicFramePr>
            <p:nvPr/>
          </p:nvGraphicFramePr>
          <p:xfrm>
            <a:off x="1775" y="2256"/>
            <a:ext cx="1986" cy="464"/>
          </p:xfrm>
          <a:graphic>
            <a:graphicData uri="http://schemas.openxmlformats.org/presentationml/2006/ole">
              <p:oleObj spid="_x0000_s1026" name="Picture" r:id="rId4" imgW="1854720" imgH="434520" progId="Word.Picture.8">
                <p:embed/>
              </p:oleObj>
            </a:graphicData>
          </a:graphic>
        </p:graphicFrame>
        <p:sp>
          <p:nvSpPr>
            <p:cNvPr id="1038" name="Text Box 14"/>
            <p:cNvSpPr txBox="1">
              <a:spLocks noChangeArrowheads="1"/>
            </p:cNvSpPr>
            <p:nvPr/>
          </p:nvSpPr>
          <p:spPr bwMode="auto">
            <a:xfrm>
              <a:off x="4211" y="2438"/>
              <a:ext cx="615" cy="250"/>
            </a:xfrm>
            <a:prstGeom prst="rect">
              <a:avLst/>
            </a:prstGeom>
            <a:noFill/>
            <a:ln w="9525">
              <a:noFill/>
              <a:miter lim="800000"/>
              <a:headEnd/>
              <a:tailEnd/>
            </a:ln>
          </p:spPr>
          <p:txBody>
            <a:bodyPr wrap="none">
              <a:spAutoFit/>
            </a:bodyPr>
            <a:lstStyle/>
            <a:p>
              <a:r>
                <a:rPr lang="en-US" altLang="en-US" sz="2000" b="0"/>
                <a:t>(</a:t>
              </a:r>
              <a:r>
                <a:rPr lang="en-US" altLang="he-IL" sz="2000" b="0"/>
                <a:t>R.2)</a:t>
              </a:r>
            </a:p>
          </p:txBody>
        </p:sp>
      </p:grpSp>
      <p:sp>
        <p:nvSpPr>
          <p:cNvPr id="470031" name="Rectangle 15"/>
          <p:cNvSpPr>
            <a:spLocks noChangeArrowheads="1"/>
          </p:cNvSpPr>
          <p:nvPr/>
        </p:nvSpPr>
        <p:spPr bwMode="auto">
          <a:xfrm>
            <a:off x="381000" y="4343400"/>
            <a:ext cx="7924800" cy="1676400"/>
          </a:xfrm>
          <a:prstGeom prst="rect">
            <a:avLst/>
          </a:prstGeom>
          <a:noFill/>
          <a:ln w="9525">
            <a:noFill/>
            <a:miter lim="800000"/>
            <a:headEnd/>
            <a:tailEnd/>
          </a:ln>
        </p:spPr>
        <p:txBody>
          <a:bodyPr/>
          <a:lstStyle/>
          <a:p>
            <a:pPr marL="342900" indent="-342900" algn="just">
              <a:spcBef>
                <a:spcPct val="20000"/>
              </a:spcBef>
              <a:buFont typeface="Wingdings" pitchFamily="2" charset="2"/>
              <a:buChar char=" "/>
            </a:pPr>
            <a:r>
              <a:rPr lang="en-US" altLang="he-IL" sz="1800" b="0">
                <a:solidFill>
                  <a:schemeClr val="tx1"/>
                </a:solidFill>
                <a:cs typeface="Miriam" pitchFamily="2" charset="-79"/>
              </a:rPr>
              <a:t>Since both reactions are highly exothermic, they need to be controlled carefully.  But a water spill into an ethylene-oxide storage tank could lead to an accident similar to the Bhopal incident.  Often  such processes are designed with two reaction steps, with storage of the intermediate, to enable continuous production, even when maintenance problems shut down the first reaction operation.</a:t>
            </a:r>
            <a:endParaRPr lang="en-US" altLang="he-IL" sz="1800">
              <a:solidFill>
                <a:schemeClr val="tx1"/>
              </a:solidFill>
              <a:latin typeface="Miriam" pitchFamily="2" charset="-79"/>
              <a:cs typeface="Miriam" pitchFamily="2" charset="-79"/>
            </a:endParaRPr>
          </a:p>
          <a:p>
            <a:pPr marL="342900" indent="-342900">
              <a:spcBef>
                <a:spcPct val="20000"/>
              </a:spcBef>
              <a:buFont typeface="Wingdings" pitchFamily="2" charset="2"/>
              <a:buChar char="¥"/>
            </a:pPr>
            <a:endParaRPr lang="en-US" altLang="en-US"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0031"/>
                                        </p:tgtEl>
                                        <p:attrNameLst>
                                          <p:attrName>style.visibility</p:attrName>
                                        </p:attrNameLst>
                                      </p:cBhvr>
                                      <p:to>
                                        <p:strVal val="visible"/>
                                      </p:to>
                                    </p:set>
                                    <p:animEffect transition="in" filter="wipe(left)">
                                      <p:cBhvr>
                                        <p:cTn id="20" dur="500"/>
                                        <p:tgtEl>
                                          <p:spTgt spid="470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r>
              <a:rPr lang="he-IL" smtClean="0"/>
              <a:t>Heuristics </a:t>
            </a:r>
            <a:endParaRPr lang="en-US" altLang="en-US" smtClean="0"/>
          </a:p>
        </p:txBody>
      </p:sp>
      <p:sp>
        <p:nvSpPr>
          <p:cNvPr id="7172" name="Slide Number Placeholder 5"/>
          <p:cNvSpPr>
            <a:spLocks noGrp="1"/>
          </p:cNvSpPr>
          <p:nvPr>
            <p:ph type="sldNum" sz="quarter" idx="12"/>
          </p:nvPr>
        </p:nvSpPr>
        <p:spPr>
          <a:noFill/>
        </p:spPr>
        <p:txBody>
          <a:bodyPr/>
          <a:lstStyle/>
          <a:p>
            <a:fld id="{A40C5E90-A48C-4030-A416-506C2CA8C903}" type="slidenum">
              <a:rPr lang="ar-SA" altLang="en-US" smtClean="0"/>
              <a:pPr/>
              <a:t>40</a:t>
            </a:fld>
            <a:endParaRPr lang="en-US" altLang="en-US" dirty="0" smtClean="0">
              <a:cs typeface="Times New Roman (Hebrew)" charset="-79"/>
            </a:endParaRPr>
          </a:p>
        </p:txBody>
      </p:sp>
      <p:grpSp>
        <p:nvGrpSpPr>
          <p:cNvPr id="2" name="Group 15"/>
          <p:cNvGrpSpPr>
            <a:grpSpLocks/>
          </p:cNvGrpSpPr>
          <p:nvPr/>
        </p:nvGrpSpPr>
        <p:grpSpPr bwMode="auto">
          <a:xfrm>
            <a:off x="762000" y="1371600"/>
            <a:ext cx="7620000" cy="4648200"/>
            <a:chOff x="480" y="864"/>
            <a:chExt cx="4800" cy="816"/>
          </a:xfrm>
        </p:grpSpPr>
        <p:sp>
          <p:nvSpPr>
            <p:cNvPr id="7180" name="Rectangle 2"/>
            <p:cNvSpPr>
              <a:spLocks noChangeArrowheads="1"/>
            </p:cNvSpPr>
            <p:nvPr/>
          </p:nvSpPr>
          <p:spPr bwMode="auto">
            <a:xfrm>
              <a:off x="1440" y="864"/>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Estimate the number of gas compression stages, N, from the following table, which assumes a specific heat ratio of 1.4 and a maximum compression ratio of 4 for each stage.</a:t>
              </a:r>
            </a:p>
            <a:p>
              <a:pPr marL="342900" indent="-342900">
                <a:spcBef>
                  <a:spcPct val="20000"/>
                </a:spcBef>
                <a:buFont typeface="Wingdings" pitchFamily="2" charset="2"/>
                <a:buChar char=" "/>
              </a:pPr>
              <a:endParaRPr lang="en-US" sz="2000" b="0" dirty="0">
                <a:solidFill>
                  <a:schemeClr val="tx1"/>
                </a:solidFill>
                <a:cs typeface="Miriam" pitchFamily="2" charset="-79"/>
              </a:endParaRPr>
            </a:p>
            <a:p>
              <a:pPr marL="342900" indent="-342900">
                <a:spcBef>
                  <a:spcPct val="20000"/>
                </a:spcBef>
                <a:buFont typeface="Wingdings" pitchFamily="2" charset="2"/>
                <a:buChar char=" "/>
              </a:pPr>
              <a:endParaRPr lang="en-US" sz="2000" b="0" dirty="0" smtClean="0">
                <a:solidFill>
                  <a:schemeClr val="tx1"/>
                </a:solidFill>
                <a:cs typeface="Miriam" pitchFamily="2" charset="-79"/>
              </a:endParaRPr>
            </a:p>
            <a:p>
              <a:pPr marL="342900" indent="-342900">
                <a:spcBef>
                  <a:spcPct val="20000"/>
                </a:spcBef>
                <a:buFont typeface="Wingdings" pitchFamily="2" charset="2"/>
                <a:buChar char=" "/>
              </a:pPr>
              <a:endParaRPr lang="en-US" sz="2000" b="0" dirty="0">
                <a:solidFill>
                  <a:schemeClr val="tx1"/>
                </a:solidFill>
                <a:cs typeface="Miriam" pitchFamily="2" charset="-79"/>
              </a:endParaRPr>
            </a:p>
            <a:p>
              <a:pPr marL="342900" indent="-342900">
                <a:spcBef>
                  <a:spcPct val="20000"/>
                </a:spcBef>
                <a:buFont typeface="Wingdings" pitchFamily="2" charset="2"/>
                <a:buChar char=" "/>
              </a:pPr>
              <a:endParaRPr lang="en-US" sz="2000" b="0" dirty="0" smtClean="0">
                <a:solidFill>
                  <a:schemeClr val="tx1"/>
                </a:solidFill>
                <a:cs typeface="Miriam" pitchFamily="2" charset="-79"/>
              </a:endParaRPr>
            </a:p>
            <a:p>
              <a:pPr marL="342900" indent="-342900">
                <a:spcBef>
                  <a:spcPct val="20000"/>
                </a:spcBef>
                <a:buFont typeface="Wingdings" pitchFamily="2" charset="2"/>
                <a:buChar char=" "/>
              </a:pPr>
              <a:endParaRPr lang="en-US" sz="2000" b="0" dirty="0">
                <a:solidFill>
                  <a:schemeClr val="tx1"/>
                </a:solidFill>
                <a:cs typeface="Miriam" pitchFamily="2" charset="-79"/>
              </a:endParaRPr>
            </a:p>
            <a:p>
              <a:pPr marL="342900" indent="-342900">
                <a:spcBef>
                  <a:spcPct val="20000"/>
                </a:spcBef>
                <a:buFont typeface="Wingdings" pitchFamily="2" charset="2"/>
                <a:buChar char=" "/>
              </a:pPr>
              <a:r>
                <a:rPr lang="en-US" sz="2000" b="0" dirty="0" smtClean="0"/>
                <a:t>Estimate </a:t>
              </a:r>
              <a:r>
                <a:rPr lang="en-US" sz="2000" b="0" dirty="0" err="1"/>
                <a:t>interstage</a:t>
              </a:r>
              <a:r>
                <a:rPr lang="en-US" sz="2000" b="0" dirty="0"/>
                <a:t> pressures by using </a:t>
              </a:r>
              <a:r>
                <a:rPr lang="en-US" sz="2000" b="0" dirty="0" smtClean="0"/>
                <a:t>approximately the </a:t>
              </a:r>
              <a:r>
                <a:rPr lang="en-US" sz="2000" b="0" dirty="0"/>
                <a:t>same compression </a:t>
              </a:r>
              <a:r>
                <a:rPr lang="en-US" sz="2000" b="0" dirty="0" smtClean="0"/>
                <a:t>ratio for </a:t>
              </a:r>
              <a:r>
                <a:rPr lang="en-US" sz="2000" b="0" dirty="0"/>
                <a:t>each stage with an intercooler </a:t>
              </a:r>
              <a:r>
                <a:rPr lang="en-US" sz="2000" b="0" dirty="0" smtClean="0"/>
                <a:t>pressure drop of 2 psi. </a:t>
              </a:r>
              <a:endParaRPr lang="en-US" altLang="en-US" sz="2000" b="0" dirty="0">
                <a:solidFill>
                  <a:schemeClr val="tx1"/>
                </a:solidFill>
              </a:endParaRPr>
            </a:p>
          </p:txBody>
        </p:sp>
        <p:sp>
          <p:nvSpPr>
            <p:cNvPr id="7181" name="Text Box 3"/>
            <p:cNvSpPr txBox="1">
              <a:spLocks noChangeArrowheads="1"/>
            </p:cNvSpPr>
            <p:nvPr/>
          </p:nvSpPr>
          <p:spPr bwMode="auto">
            <a:xfrm>
              <a:off x="480" y="864"/>
              <a:ext cx="1227" cy="252"/>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36:</a:t>
              </a:r>
              <a:endParaRPr lang="en-US" altLang="he-IL" b="0" dirty="0"/>
            </a:p>
          </p:txBody>
        </p:sp>
      </p:grpSp>
      <p:sp>
        <p:nvSpPr>
          <p:cNvPr id="7174"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rgbClr val="3333CC"/>
                </a:solidFill>
                <a:cs typeface="David" pitchFamily="2" charset="-79"/>
              </a:rPr>
              <a:t>Pumping, Compression &amp; Pressure reduction</a:t>
            </a:r>
            <a:endParaRPr lang="en-US" altLang="en-US" sz="2000" b="1" dirty="0" smtClean="0">
              <a:solidFill>
                <a:schemeClr val="tx1"/>
              </a:solidFill>
              <a:cs typeface="David" pitchFamily="2" charset="-79"/>
            </a:endParaRPr>
          </a:p>
        </p:txBody>
      </p:sp>
      <p:sp>
        <p:nvSpPr>
          <p:cNvPr id="717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pic>
        <p:nvPicPr>
          <p:cNvPr id="14" name="Picture 1" descr="tableun_06_05.jpg"/>
          <p:cNvPicPr>
            <a:picLocks noChangeAspect="1"/>
          </p:cNvPicPr>
          <p:nvPr>
            <p:custDataLst>
              <p:tags r:id="rId1"/>
            </p:custDataLst>
          </p:nvPr>
        </p:nvPicPr>
        <p:blipFill>
          <a:blip r:embed="rId3" cstate="print"/>
          <a:srcRect/>
          <a:stretch>
            <a:fillRect/>
          </a:stretch>
        </p:blipFill>
        <p:spPr bwMode="auto">
          <a:xfrm>
            <a:off x="3581400" y="2895600"/>
            <a:ext cx="3581400" cy="17953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r>
              <a:rPr lang="he-IL" smtClean="0"/>
              <a:t>Heuristics </a:t>
            </a:r>
            <a:endParaRPr lang="en-US" altLang="en-US" smtClean="0"/>
          </a:p>
        </p:txBody>
      </p:sp>
      <p:sp>
        <p:nvSpPr>
          <p:cNvPr id="7172" name="Slide Number Placeholder 5"/>
          <p:cNvSpPr>
            <a:spLocks noGrp="1"/>
          </p:cNvSpPr>
          <p:nvPr>
            <p:ph type="sldNum" sz="quarter" idx="12"/>
          </p:nvPr>
        </p:nvSpPr>
        <p:spPr>
          <a:noFill/>
        </p:spPr>
        <p:txBody>
          <a:bodyPr/>
          <a:lstStyle/>
          <a:p>
            <a:fld id="{A40C5E90-A48C-4030-A416-506C2CA8C903}" type="slidenum">
              <a:rPr lang="ar-SA" altLang="en-US" smtClean="0"/>
              <a:pPr/>
              <a:t>41</a:t>
            </a:fld>
            <a:endParaRPr lang="en-US" altLang="en-US" dirty="0" smtClean="0">
              <a:cs typeface="Times New Roman (Hebrew)" charset="-79"/>
            </a:endParaRPr>
          </a:p>
        </p:txBody>
      </p:sp>
      <p:grpSp>
        <p:nvGrpSpPr>
          <p:cNvPr id="2" name="Group 15"/>
          <p:cNvGrpSpPr>
            <a:grpSpLocks/>
          </p:cNvGrpSpPr>
          <p:nvPr/>
        </p:nvGrpSpPr>
        <p:grpSpPr bwMode="auto">
          <a:xfrm>
            <a:off x="762000" y="1371600"/>
            <a:ext cx="7620000" cy="2971800"/>
            <a:chOff x="480" y="864"/>
            <a:chExt cx="4800" cy="816"/>
          </a:xfrm>
        </p:grpSpPr>
        <p:sp>
          <p:nvSpPr>
            <p:cNvPr id="7180" name="Rectangle 2"/>
            <p:cNvSpPr>
              <a:spLocks noChangeArrowheads="1"/>
            </p:cNvSpPr>
            <p:nvPr/>
          </p:nvSpPr>
          <p:spPr bwMode="auto">
            <a:xfrm>
              <a:off x="1440" y="864"/>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For heads up to 3,200 ft and flow rates in the range of 10 to 5,000 </a:t>
              </a:r>
              <a:r>
                <a:rPr lang="en-US" altLang="he-IL" sz="2000" b="0" dirty="0" err="1" smtClean="0">
                  <a:solidFill>
                    <a:schemeClr val="tx1"/>
                  </a:solidFill>
                  <a:cs typeface="Miriam" pitchFamily="2" charset="-79"/>
                </a:rPr>
                <a:t>gpm</a:t>
              </a:r>
              <a:r>
                <a:rPr lang="en-US" altLang="he-IL" sz="2000" b="0" dirty="0" smtClean="0">
                  <a:solidFill>
                    <a:schemeClr val="tx1"/>
                  </a:solidFill>
                  <a:cs typeface="Miriam" pitchFamily="2" charset="-79"/>
                </a:rPr>
                <a:t>, use a centrifugal pump. For high heads up to 20,000 ft and flow rates up to 500 </a:t>
              </a:r>
              <a:r>
                <a:rPr lang="en-US" altLang="he-IL" sz="2000" b="0" dirty="0" err="1" smtClean="0">
                  <a:solidFill>
                    <a:schemeClr val="tx1"/>
                  </a:solidFill>
                  <a:cs typeface="Miriam" pitchFamily="2" charset="-79"/>
                </a:rPr>
                <a:t>gpm</a:t>
              </a:r>
              <a:r>
                <a:rPr lang="en-US" altLang="he-IL" sz="2000" b="0" dirty="0" smtClean="0">
                  <a:solidFill>
                    <a:schemeClr val="tx1"/>
                  </a:solidFill>
                  <a:cs typeface="Miriam" pitchFamily="2" charset="-79"/>
                </a:rPr>
                <a:t>, use a reciprocating pump. Less common are axial pumps for heads up to 40 ft for flow rates in the range of 20 to 100,000 </a:t>
              </a:r>
              <a:r>
                <a:rPr lang="en-US" altLang="he-IL" sz="2000" b="0" dirty="0" err="1" smtClean="0">
                  <a:solidFill>
                    <a:schemeClr val="tx1"/>
                  </a:solidFill>
                  <a:cs typeface="Miriam" pitchFamily="2" charset="-79"/>
                </a:rPr>
                <a:t>gpm</a:t>
              </a:r>
              <a:r>
                <a:rPr lang="en-US" altLang="he-IL" sz="2000" b="0" dirty="0" smtClean="0">
                  <a:solidFill>
                    <a:schemeClr val="tx1"/>
                  </a:solidFill>
                  <a:cs typeface="Miriam" pitchFamily="2" charset="-79"/>
                </a:rPr>
                <a:t> and rotary pumps for heads up to 3,000 ft for flow rates in the range of 1 to 1,500 </a:t>
              </a:r>
              <a:r>
                <a:rPr lang="en-US" altLang="he-IL" sz="2000" b="0" dirty="0" err="1" smtClean="0">
                  <a:solidFill>
                    <a:schemeClr val="tx1"/>
                  </a:solidFill>
                  <a:cs typeface="Miriam" pitchFamily="2" charset="-79"/>
                </a:rPr>
                <a:t>gpm</a:t>
              </a:r>
              <a:r>
                <a:rPr lang="en-US" altLang="he-IL" sz="2000" b="0" dirty="0">
                  <a:solidFill>
                    <a:schemeClr val="tx1"/>
                  </a:solidFill>
                  <a:cs typeface="Miriam" pitchFamily="2" charset="-79"/>
                </a:rPr>
                <a:t>.</a:t>
              </a:r>
              <a:endParaRPr lang="en-US" altLang="he-IL" sz="2000" b="0" dirty="0" smtClean="0">
                <a:solidFill>
                  <a:schemeClr val="tx1"/>
                </a:solidFill>
                <a:cs typeface="Miriam" pitchFamily="2" charset="-79"/>
              </a:endParaRPr>
            </a:p>
          </p:txBody>
        </p:sp>
        <p:sp>
          <p:nvSpPr>
            <p:cNvPr id="7181" name="Text Box 3"/>
            <p:cNvSpPr txBox="1">
              <a:spLocks noChangeArrowheads="1"/>
            </p:cNvSpPr>
            <p:nvPr/>
          </p:nvSpPr>
          <p:spPr bwMode="auto">
            <a:xfrm>
              <a:off x="480" y="864"/>
              <a:ext cx="1227" cy="70"/>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37:</a:t>
              </a:r>
              <a:endParaRPr lang="en-US" altLang="he-IL" b="0" dirty="0"/>
            </a:p>
          </p:txBody>
        </p:sp>
      </p:grpSp>
      <p:sp>
        <p:nvSpPr>
          <p:cNvPr id="7174"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rgbClr val="3333CC"/>
                </a:solidFill>
                <a:cs typeface="David" pitchFamily="2" charset="-79"/>
              </a:rPr>
              <a:t>Pumping, Compression &amp; Pressure reduction</a:t>
            </a:r>
            <a:endParaRPr lang="en-US" altLang="en-US" sz="2000" b="1" dirty="0" smtClean="0">
              <a:solidFill>
                <a:schemeClr val="tx1"/>
              </a:solidFill>
              <a:cs typeface="David" pitchFamily="2" charset="-79"/>
            </a:endParaRPr>
          </a:p>
        </p:txBody>
      </p:sp>
      <p:sp>
        <p:nvSpPr>
          <p:cNvPr id="717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10" name="Group 15"/>
          <p:cNvGrpSpPr>
            <a:grpSpLocks/>
          </p:cNvGrpSpPr>
          <p:nvPr/>
        </p:nvGrpSpPr>
        <p:grpSpPr bwMode="auto">
          <a:xfrm>
            <a:off x="762000" y="4343400"/>
            <a:ext cx="7620000" cy="1828800"/>
            <a:chOff x="480" y="864"/>
            <a:chExt cx="4800" cy="816"/>
          </a:xfrm>
        </p:grpSpPr>
        <p:sp>
          <p:nvSpPr>
            <p:cNvPr id="11" name="Rectangle 2"/>
            <p:cNvSpPr>
              <a:spLocks noChangeArrowheads="1"/>
            </p:cNvSpPr>
            <p:nvPr/>
          </p:nvSpPr>
          <p:spPr bwMode="auto">
            <a:xfrm>
              <a:off x="1440" y="864"/>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For liquid flow, assume a pipeline pressure drop of 2 psi/100 ft of pipe and a control valve pressure drop of at least 10 psi. For each 10-ft rise in elevation, assume a pressure drop of 4 psi.</a:t>
              </a:r>
            </a:p>
          </p:txBody>
        </p:sp>
        <p:sp>
          <p:nvSpPr>
            <p:cNvPr id="12" name="Text Box 3"/>
            <p:cNvSpPr txBox="1">
              <a:spLocks noChangeArrowheads="1"/>
            </p:cNvSpPr>
            <p:nvPr/>
          </p:nvSpPr>
          <p:spPr bwMode="auto">
            <a:xfrm>
              <a:off x="480" y="864"/>
              <a:ext cx="1227" cy="17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38:</a:t>
              </a:r>
              <a:endParaRPr lang="en-US" altLang="he-IL"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r>
              <a:rPr lang="he-IL" smtClean="0"/>
              <a:t>Heuristics </a:t>
            </a:r>
            <a:endParaRPr lang="en-US" altLang="en-US" smtClean="0"/>
          </a:p>
        </p:txBody>
      </p:sp>
      <p:sp>
        <p:nvSpPr>
          <p:cNvPr id="7172" name="Slide Number Placeholder 5"/>
          <p:cNvSpPr>
            <a:spLocks noGrp="1"/>
          </p:cNvSpPr>
          <p:nvPr>
            <p:ph type="sldNum" sz="quarter" idx="12"/>
          </p:nvPr>
        </p:nvSpPr>
        <p:spPr>
          <a:noFill/>
        </p:spPr>
        <p:txBody>
          <a:bodyPr/>
          <a:lstStyle/>
          <a:p>
            <a:fld id="{A40C5E90-A48C-4030-A416-506C2CA8C903}" type="slidenum">
              <a:rPr lang="ar-SA" altLang="en-US" smtClean="0"/>
              <a:pPr/>
              <a:t>42</a:t>
            </a:fld>
            <a:endParaRPr lang="en-US" altLang="en-US" dirty="0" smtClean="0">
              <a:cs typeface="Times New Roman (Hebrew)" charset="-79"/>
            </a:endParaRPr>
          </a:p>
        </p:txBody>
      </p:sp>
      <p:grpSp>
        <p:nvGrpSpPr>
          <p:cNvPr id="2" name="Group 15"/>
          <p:cNvGrpSpPr>
            <a:grpSpLocks/>
          </p:cNvGrpSpPr>
          <p:nvPr/>
        </p:nvGrpSpPr>
        <p:grpSpPr bwMode="auto">
          <a:xfrm>
            <a:off x="762000" y="1371600"/>
            <a:ext cx="7620000" cy="2134160"/>
            <a:chOff x="480" y="864"/>
            <a:chExt cx="4800" cy="586"/>
          </a:xfrm>
        </p:grpSpPr>
        <p:sp>
          <p:nvSpPr>
            <p:cNvPr id="7180" name="Rectangle 2"/>
            <p:cNvSpPr>
              <a:spLocks noChangeArrowheads="1"/>
            </p:cNvSpPr>
            <p:nvPr/>
          </p:nvSpPr>
          <p:spPr bwMode="auto">
            <a:xfrm>
              <a:off x="1440" y="864"/>
              <a:ext cx="3840" cy="58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Estimate the theoretical horsepower (</a:t>
              </a:r>
              <a:r>
                <a:rPr lang="en-US" altLang="he-IL" sz="2000" b="0" i="1" dirty="0" err="1" smtClean="0">
                  <a:solidFill>
                    <a:schemeClr val="tx1"/>
                  </a:solidFill>
                  <a:latin typeface="Times New Roman" pitchFamily="18" charset="0"/>
                  <a:cs typeface="Times New Roman" pitchFamily="18" charset="0"/>
                </a:rPr>
                <a:t>THp</a:t>
              </a:r>
              <a:r>
                <a:rPr lang="en-US" altLang="he-IL" sz="2000" b="0" dirty="0" smtClean="0">
                  <a:solidFill>
                    <a:schemeClr val="tx1"/>
                  </a:solidFill>
                  <a:cs typeface="Miriam" pitchFamily="2" charset="-79"/>
                </a:rPr>
                <a:t>) for pumping a liquid from:</a:t>
              </a:r>
            </a:p>
            <a:p>
              <a:pPr marL="342900" indent="-342900">
                <a:spcBef>
                  <a:spcPct val="20000"/>
                </a:spcBef>
                <a:buFont typeface="Wingdings" pitchFamily="2" charset="2"/>
                <a:buChar char=" "/>
              </a:pPr>
              <a:r>
                <a:rPr lang="en-US" altLang="he-IL" sz="2000" b="0" dirty="0" smtClean="0">
                  <a:solidFill>
                    <a:schemeClr val="tx1"/>
                  </a:solidFill>
                  <a:latin typeface="Times New Roman" pitchFamily="18" charset="0"/>
                  <a:cs typeface="Times New Roman" pitchFamily="18" charset="0"/>
                </a:rPr>
                <a:t>               </a:t>
              </a:r>
              <a:r>
                <a:rPr lang="en-US" altLang="he-IL" sz="2000" b="0" i="1" dirty="0" err="1" smtClean="0">
                  <a:solidFill>
                    <a:schemeClr val="tx1"/>
                  </a:solidFill>
                  <a:latin typeface="Times New Roman" pitchFamily="18" charset="0"/>
                  <a:cs typeface="Times New Roman" pitchFamily="18" charset="0"/>
                </a:rPr>
                <a:t>TH</a:t>
              </a:r>
              <a:r>
                <a:rPr lang="en-US" altLang="he-IL" sz="2000" b="0" i="1" baseline="-25000" dirty="0" err="1" smtClean="0">
                  <a:solidFill>
                    <a:schemeClr val="tx1"/>
                  </a:solidFill>
                  <a:latin typeface="Times New Roman" pitchFamily="18" charset="0"/>
                  <a:cs typeface="Times New Roman" pitchFamily="18" charset="0"/>
                </a:rPr>
                <a:t>p</a:t>
              </a:r>
              <a:r>
                <a:rPr lang="en-US" altLang="he-IL" sz="2000" b="0" dirty="0" smtClean="0">
                  <a:solidFill>
                    <a:schemeClr val="tx1"/>
                  </a:solidFill>
                  <a:latin typeface="Times New Roman" pitchFamily="18" charset="0"/>
                  <a:cs typeface="Times New Roman" pitchFamily="18" charset="0"/>
                </a:rPr>
                <a:t> = (</a:t>
              </a:r>
              <a:r>
                <a:rPr lang="en-US" altLang="he-IL" sz="2000" b="0" dirty="0" err="1" smtClean="0">
                  <a:solidFill>
                    <a:schemeClr val="tx1"/>
                  </a:solidFill>
                  <a:latin typeface="Times New Roman" pitchFamily="18" charset="0"/>
                  <a:cs typeface="Times New Roman" pitchFamily="18" charset="0"/>
                </a:rPr>
                <a:t>gpm</a:t>
              </a:r>
              <a:r>
                <a:rPr lang="en-US" altLang="he-IL" sz="2000" b="0" dirty="0" smtClean="0">
                  <a:solidFill>
                    <a:schemeClr val="tx1"/>
                  </a:solidFill>
                  <a:latin typeface="Times New Roman" pitchFamily="18" charset="0"/>
                  <a:cs typeface="Times New Roman" pitchFamily="18" charset="0"/>
                </a:rPr>
                <a:t>)(pressure increase, psi)/1,714</a:t>
              </a:r>
              <a:endParaRPr lang="en-US" altLang="he-IL" sz="2000" b="0" dirty="0">
                <a:solidFill>
                  <a:schemeClr val="tx1"/>
                </a:solidFill>
                <a:latin typeface="Times New Roman" pitchFamily="18" charset="0"/>
                <a:cs typeface="Times New Roman" pitchFamily="18" charset="0"/>
              </a:endParaRPr>
            </a:p>
            <a:p>
              <a:pPr marL="342900" indent="-342900">
                <a:spcBef>
                  <a:spcPct val="20000"/>
                </a:spcBef>
                <a:buFont typeface="Wingdings" pitchFamily="2" charset="2"/>
                <a:buChar char=" "/>
              </a:pPr>
              <a:r>
                <a:rPr lang="en-US" altLang="he-IL" sz="2000" b="0" dirty="0" smtClean="0">
                  <a:solidFill>
                    <a:schemeClr val="tx1"/>
                  </a:solidFill>
                  <a:cs typeface="Miriam" pitchFamily="2" charset="-79"/>
                </a:rPr>
                <a:t>Unlike the case of gas compression, the temperature change across the pump is small and can be neglected.</a:t>
              </a:r>
            </a:p>
          </p:txBody>
        </p:sp>
        <p:sp>
          <p:nvSpPr>
            <p:cNvPr id="7181" name="Text Box 3"/>
            <p:cNvSpPr txBox="1">
              <a:spLocks noChangeArrowheads="1"/>
            </p:cNvSpPr>
            <p:nvPr/>
          </p:nvSpPr>
          <p:spPr bwMode="auto">
            <a:xfrm>
              <a:off x="480" y="864"/>
              <a:ext cx="1227" cy="110"/>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39:</a:t>
              </a:r>
              <a:endParaRPr lang="en-US" altLang="he-IL" b="0" dirty="0"/>
            </a:p>
          </p:txBody>
        </p:sp>
      </p:grpSp>
      <p:sp>
        <p:nvSpPr>
          <p:cNvPr id="7174"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rgbClr val="3333CC"/>
                </a:solidFill>
                <a:cs typeface="David" pitchFamily="2" charset="-79"/>
              </a:rPr>
              <a:t>Pumping, Compression &amp; Pressure reduction</a:t>
            </a:r>
            <a:endParaRPr lang="en-US" altLang="en-US" sz="2000" b="1" dirty="0" smtClean="0">
              <a:solidFill>
                <a:schemeClr val="tx1"/>
              </a:solidFill>
              <a:cs typeface="David" pitchFamily="2" charset="-79"/>
            </a:endParaRPr>
          </a:p>
        </p:txBody>
      </p:sp>
      <p:sp>
        <p:nvSpPr>
          <p:cNvPr id="717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5"/>
          <p:cNvGrpSpPr>
            <a:grpSpLocks/>
          </p:cNvGrpSpPr>
          <p:nvPr/>
        </p:nvGrpSpPr>
        <p:grpSpPr bwMode="auto">
          <a:xfrm>
            <a:off x="762000" y="3657600"/>
            <a:ext cx="7620000" cy="1828800"/>
            <a:chOff x="480" y="864"/>
            <a:chExt cx="4800" cy="816"/>
          </a:xfrm>
        </p:grpSpPr>
        <p:sp>
          <p:nvSpPr>
            <p:cNvPr id="11" name="Rectangle 2"/>
            <p:cNvSpPr>
              <a:spLocks noChangeArrowheads="1"/>
            </p:cNvSpPr>
            <p:nvPr/>
          </p:nvSpPr>
          <p:spPr bwMode="auto">
            <a:xfrm>
              <a:off x="1440" y="864"/>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Consider the use of an expander for reducing the pressure of a gas or a pressure recovery turbine for reducing the pressure of a liquid when more than 20 Hp and 150 Hp, respectively, can be recovered.</a:t>
              </a:r>
            </a:p>
          </p:txBody>
        </p:sp>
        <p:sp>
          <p:nvSpPr>
            <p:cNvPr id="12" name="Text Box 3"/>
            <p:cNvSpPr txBox="1">
              <a:spLocks noChangeArrowheads="1"/>
            </p:cNvSpPr>
            <p:nvPr/>
          </p:nvSpPr>
          <p:spPr bwMode="auto">
            <a:xfrm>
              <a:off x="480" y="864"/>
              <a:ext cx="1227" cy="17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40:</a:t>
              </a:r>
              <a:endParaRPr lang="en-US" altLang="he-IL"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r>
              <a:rPr lang="he-IL" smtClean="0"/>
              <a:t>Heuristics </a:t>
            </a:r>
            <a:endParaRPr lang="en-US" altLang="en-US" smtClean="0"/>
          </a:p>
        </p:txBody>
      </p:sp>
      <p:sp>
        <p:nvSpPr>
          <p:cNvPr id="7172" name="Slide Number Placeholder 5"/>
          <p:cNvSpPr>
            <a:spLocks noGrp="1"/>
          </p:cNvSpPr>
          <p:nvPr>
            <p:ph type="sldNum" sz="quarter" idx="12"/>
          </p:nvPr>
        </p:nvSpPr>
        <p:spPr>
          <a:noFill/>
        </p:spPr>
        <p:txBody>
          <a:bodyPr/>
          <a:lstStyle/>
          <a:p>
            <a:fld id="{A40C5E90-A48C-4030-A416-506C2CA8C903}" type="slidenum">
              <a:rPr lang="ar-SA" altLang="en-US" smtClean="0"/>
              <a:pPr/>
              <a:t>43</a:t>
            </a:fld>
            <a:endParaRPr lang="en-US" altLang="en-US" dirty="0" smtClean="0">
              <a:cs typeface="Times New Roman (Hebrew)" charset="-79"/>
            </a:endParaRPr>
          </a:p>
        </p:txBody>
      </p:sp>
      <p:grpSp>
        <p:nvGrpSpPr>
          <p:cNvPr id="2" name="Group 15"/>
          <p:cNvGrpSpPr>
            <a:grpSpLocks/>
          </p:cNvGrpSpPr>
          <p:nvPr/>
        </p:nvGrpSpPr>
        <p:grpSpPr bwMode="auto">
          <a:xfrm>
            <a:off x="762000" y="1371600"/>
            <a:ext cx="7620000" cy="2134160"/>
            <a:chOff x="480" y="864"/>
            <a:chExt cx="4800" cy="586"/>
          </a:xfrm>
        </p:grpSpPr>
        <p:sp>
          <p:nvSpPr>
            <p:cNvPr id="7180" name="Rectangle 2"/>
            <p:cNvSpPr>
              <a:spLocks noChangeArrowheads="1"/>
            </p:cNvSpPr>
            <p:nvPr/>
          </p:nvSpPr>
          <p:spPr bwMode="auto">
            <a:xfrm>
              <a:off x="1440" y="864"/>
              <a:ext cx="3840" cy="58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Estimate the theoretical adiabatic horsepower (</a:t>
              </a:r>
              <a:r>
                <a:rPr lang="en-US" altLang="he-IL" sz="2000" b="0" i="1" dirty="0" err="1" smtClean="0">
                  <a:solidFill>
                    <a:schemeClr val="tx1"/>
                  </a:solidFill>
                  <a:latin typeface="Times New Roman" pitchFamily="18" charset="0"/>
                  <a:cs typeface="Times New Roman" pitchFamily="18" charset="0"/>
                </a:rPr>
                <a:t>THp</a:t>
              </a:r>
              <a:r>
                <a:rPr lang="en-US" altLang="he-IL" sz="2000" b="0" dirty="0" smtClean="0">
                  <a:solidFill>
                    <a:schemeClr val="tx1"/>
                  </a:solidFill>
                  <a:cs typeface="Miriam" pitchFamily="2" charset="-79"/>
                </a:rPr>
                <a:t>) for expanding a gas from:</a:t>
              </a:r>
            </a:p>
            <a:p>
              <a:pPr marL="342900" indent="-342900">
                <a:spcBef>
                  <a:spcPct val="20000"/>
                </a:spcBef>
                <a:buFont typeface="Wingdings" pitchFamily="2" charset="2"/>
                <a:buChar char=" "/>
              </a:pPr>
              <a:endParaRPr lang="en-US" altLang="he-IL" sz="2000" b="0" dirty="0">
                <a:solidFill>
                  <a:schemeClr val="tx1"/>
                </a:solidFill>
                <a:cs typeface="Miriam" pitchFamily="2" charset="-79"/>
              </a:endParaRPr>
            </a:p>
            <a:p>
              <a:pPr marL="342900" indent="-342900">
                <a:spcBef>
                  <a:spcPct val="20000"/>
                </a:spcBef>
                <a:buFont typeface="Wingdings" pitchFamily="2" charset="2"/>
                <a:buChar char=" "/>
              </a:pPr>
              <a:endParaRPr lang="en-US" altLang="he-IL" sz="2000" b="0" dirty="0" smtClean="0">
                <a:solidFill>
                  <a:schemeClr val="tx1"/>
                </a:solidFill>
                <a:cs typeface="Miriam" pitchFamily="2" charset="-79"/>
              </a:endParaRPr>
            </a:p>
            <a:p>
              <a:pPr marL="342900" indent="-342900">
                <a:spcBef>
                  <a:spcPct val="20000"/>
                </a:spcBef>
                <a:buFont typeface="Wingdings" pitchFamily="2" charset="2"/>
                <a:buChar char=" "/>
              </a:pPr>
              <a:r>
                <a:rPr lang="en-US" altLang="he-IL" sz="2000" b="0" dirty="0" smtClean="0">
                  <a:solidFill>
                    <a:schemeClr val="tx1"/>
                  </a:solidFill>
                  <a:cs typeface="Miriam" pitchFamily="2" charset="-79"/>
                </a:rPr>
                <a:t>Estimate the theoretical exit temperature from:</a:t>
              </a:r>
            </a:p>
            <a:p>
              <a:pPr marL="342900" indent="-342900">
                <a:spcBef>
                  <a:spcPct val="20000"/>
                </a:spcBef>
                <a:buFont typeface="Wingdings" pitchFamily="2" charset="2"/>
                <a:buChar char=" "/>
              </a:pPr>
              <a:endParaRPr lang="en-US" altLang="he-IL" sz="2000" b="0" dirty="0" smtClean="0">
                <a:solidFill>
                  <a:schemeClr val="tx1"/>
                </a:solidFill>
                <a:cs typeface="Miriam" pitchFamily="2" charset="-79"/>
              </a:endParaRPr>
            </a:p>
          </p:txBody>
        </p:sp>
        <p:sp>
          <p:nvSpPr>
            <p:cNvPr id="7181" name="Text Box 3"/>
            <p:cNvSpPr txBox="1">
              <a:spLocks noChangeArrowheads="1"/>
            </p:cNvSpPr>
            <p:nvPr/>
          </p:nvSpPr>
          <p:spPr bwMode="auto">
            <a:xfrm>
              <a:off x="480" y="864"/>
              <a:ext cx="1227" cy="110"/>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41:</a:t>
              </a:r>
              <a:endParaRPr lang="en-US" altLang="he-IL" b="0" dirty="0"/>
            </a:p>
          </p:txBody>
        </p:sp>
      </p:grpSp>
      <p:sp>
        <p:nvSpPr>
          <p:cNvPr id="7174"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rgbClr val="3333CC"/>
                </a:solidFill>
                <a:cs typeface="David" pitchFamily="2" charset="-79"/>
              </a:rPr>
              <a:t>Pumping, Compression &amp; Pressure reduction</a:t>
            </a:r>
            <a:endParaRPr lang="en-US" altLang="en-US" sz="2000" b="1" dirty="0" smtClean="0">
              <a:solidFill>
                <a:schemeClr val="tx1"/>
              </a:solidFill>
              <a:cs typeface="David" pitchFamily="2" charset="-79"/>
            </a:endParaRPr>
          </a:p>
        </p:txBody>
      </p:sp>
      <p:sp>
        <p:nvSpPr>
          <p:cNvPr id="717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5"/>
          <p:cNvGrpSpPr>
            <a:grpSpLocks/>
          </p:cNvGrpSpPr>
          <p:nvPr/>
        </p:nvGrpSpPr>
        <p:grpSpPr bwMode="auto">
          <a:xfrm>
            <a:off x="762000" y="4267200"/>
            <a:ext cx="7620000" cy="1828800"/>
            <a:chOff x="480" y="864"/>
            <a:chExt cx="4800" cy="816"/>
          </a:xfrm>
        </p:grpSpPr>
        <p:sp>
          <p:nvSpPr>
            <p:cNvPr id="11" name="Rectangle 2"/>
            <p:cNvSpPr>
              <a:spLocks noChangeArrowheads="1"/>
            </p:cNvSpPr>
            <p:nvPr/>
          </p:nvSpPr>
          <p:spPr bwMode="auto">
            <a:xfrm>
              <a:off x="1440" y="864"/>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dirty="0" smtClean="0">
                  <a:solidFill>
                    <a:schemeClr val="tx1"/>
                  </a:solidFill>
                  <a:cs typeface="Miriam" pitchFamily="2" charset="-79"/>
                </a:rPr>
                <a:t>Estimate the theoretical horsepower (</a:t>
              </a:r>
              <a:r>
                <a:rPr lang="en-US" altLang="he-IL" sz="2000" b="0" i="1" dirty="0" err="1" smtClean="0">
                  <a:solidFill>
                    <a:schemeClr val="tx1"/>
                  </a:solidFill>
                  <a:latin typeface="Times New Roman" pitchFamily="18" charset="0"/>
                  <a:cs typeface="Times New Roman" pitchFamily="18" charset="0"/>
                </a:rPr>
                <a:t>THp</a:t>
              </a:r>
              <a:r>
                <a:rPr lang="en-US" altLang="he-IL" sz="2000" b="0" dirty="0" smtClean="0">
                  <a:solidFill>
                    <a:schemeClr val="tx1"/>
                  </a:solidFill>
                  <a:cs typeface="Miriam" pitchFamily="2" charset="-79"/>
                </a:rPr>
                <a:t>) for reducing the pressure a liquid from:</a:t>
              </a:r>
            </a:p>
            <a:p>
              <a:pPr marL="342900" indent="-342900">
                <a:spcBef>
                  <a:spcPct val="20000"/>
                </a:spcBef>
                <a:buFont typeface="Wingdings" pitchFamily="2" charset="2"/>
                <a:buChar char=" "/>
              </a:pPr>
              <a:r>
                <a:rPr lang="en-US" altLang="he-IL" sz="2000" b="0" dirty="0" smtClean="0">
                  <a:solidFill>
                    <a:schemeClr val="tx1"/>
                  </a:solidFill>
                  <a:latin typeface="Times New Roman" pitchFamily="18" charset="0"/>
                  <a:cs typeface="Times New Roman" pitchFamily="18" charset="0"/>
                </a:rPr>
                <a:t>        </a:t>
              </a:r>
              <a:r>
                <a:rPr lang="en-US" altLang="he-IL" sz="2000" b="0" i="1" dirty="0" err="1" smtClean="0">
                  <a:solidFill>
                    <a:schemeClr val="tx1"/>
                  </a:solidFill>
                  <a:latin typeface="Times New Roman" pitchFamily="18" charset="0"/>
                  <a:cs typeface="Times New Roman" pitchFamily="18" charset="0"/>
                </a:rPr>
                <a:t>TH</a:t>
              </a:r>
              <a:r>
                <a:rPr lang="en-US" altLang="he-IL" sz="2000" b="0" i="1" baseline="-25000" dirty="0" err="1" smtClean="0">
                  <a:solidFill>
                    <a:schemeClr val="tx1"/>
                  </a:solidFill>
                  <a:latin typeface="Times New Roman" pitchFamily="18" charset="0"/>
                  <a:cs typeface="Times New Roman" pitchFamily="18" charset="0"/>
                </a:rPr>
                <a:t>p</a:t>
              </a:r>
              <a:r>
                <a:rPr lang="en-US" altLang="he-IL" sz="2000" b="0" dirty="0" smtClean="0">
                  <a:solidFill>
                    <a:schemeClr val="tx1"/>
                  </a:solidFill>
                  <a:latin typeface="Times New Roman" pitchFamily="18" charset="0"/>
                  <a:cs typeface="Times New Roman" pitchFamily="18" charset="0"/>
                </a:rPr>
                <a:t> = (</a:t>
              </a:r>
              <a:r>
                <a:rPr lang="en-US" altLang="he-IL" sz="2000" b="0" dirty="0" err="1" smtClean="0">
                  <a:solidFill>
                    <a:schemeClr val="tx1"/>
                  </a:solidFill>
                  <a:latin typeface="Times New Roman" pitchFamily="18" charset="0"/>
                  <a:cs typeface="Times New Roman" pitchFamily="18" charset="0"/>
                </a:rPr>
                <a:t>gpm</a:t>
              </a:r>
              <a:r>
                <a:rPr lang="en-US" altLang="he-IL" sz="2000" b="0" dirty="0" smtClean="0">
                  <a:solidFill>
                    <a:schemeClr val="tx1"/>
                  </a:solidFill>
                  <a:latin typeface="Times New Roman" pitchFamily="18" charset="0"/>
                  <a:cs typeface="Times New Roman" pitchFamily="18" charset="0"/>
                </a:rPr>
                <a:t>)(pressure decrease, psi)/1,714</a:t>
              </a:r>
            </a:p>
          </p:txBody>
        </p:sp>
        <p:sp>
          <p:nvSpPr>
            <p:cNvPr id="12" name="Text Box 3"/>
            <p:cNvSpPr txBox="1">
              <a:spLocks noChangeArrowheads="1"/>
            </p:cNvSpPr>
            <p:nvPr/>
          </p:nvSpPr>
          <p:spPr bwMode="auto">
            <a:xfrm>
              <a:off x="480" y="864"/>
              <a:ext cx="1227" cy="179"/>
            </a:xfrm>
            <a:prstGeom prst="rect">
              <a:avLst/>
            </a:prstGeom>
            <a:noFill/>
            <a:ln w="9525">
              <a:noFill/>
              <a:miter lim="800000"/>
              <a:headEnd/>
              <a:tailEnd/>
            </a:ln>
          </p:spPr>
          <p:txBody>
            <a:bodyPr wrap="none">
              <a:spAutoFit/>
            </a:bodyPr>
            <a:lstStyle/>
            <a:p>
              <a:r>
                <a:rPr lang="en-US" altLang="he-IL" sz="2000" dirty="0">
                  <a:solidFill>
                    <a:schemeClr val="accent2"/>
                  </a:solidFill>
                </a:rPr>
                <a:t>Heuristic </a:t>
              </a:r>
              <a:r>
                <a:rPr lang="en-US" altLang="he-IL" sz="2000" dirty="0" smtClean="0">
                  <a:solidFill>
                    <a:schemeClr val="accent2"/>
                  </a:solidFill>
                </a:rPr>
                <a:t>42:</a:t>
              </a:r>
              <a:endParaRPr lang="en-US" altLang="he-IL" b="0" dirty="0"/>
            </a:p>
          </p:txBody>
        </p:sp>
      </p:grpSp>
      <p:graphicFrame>
        <p:nvGraphicFramePr>
          <p:cNvPr id="54274" name="Object 2"/>
          <p:cNvGraphicFramePr>
            <a:graphicFrameLocks noChangeAspect="1"/>
          </p:cNvGraphicFramePr>
          <p:nvPr/>
        </p:nvGraphicFramePr>
        <p:xfrm>
          <a:off x="4240212" y="1981200"/>
          <a:ext cx="3532188" cy="865187"/>
        </p:xfrm>
        <a:graphic>
          <a:graphicData uri="http://schemas.openxmlformats.org/presentationml/2006/ole">
            <p:oleObj spid="_x0000_s54274" name="Equation" r:id="rId3" imgW="2286000" imgH="558720" progId="Equation.3">
              <p:embed/>
            </p:oleObj>
          </a:graphicData>
        </a:graphic>
      </p:graphicFrame>
      <p:graphicFrame>
        <p:nvGraphicFramePr>
          <p:cNvPr id="54275" name="Object 3"/>
          <p:cNvGraphicFramePr>
            <a:graphicFrameLocks noChangeAspect="1"/>
          </p:cNvGraphicFramePr>
          <p:nvPr/>
        </p:nvGraphicFramePr>
        <p:xfrm>
          <a:off x="4235450" y="3200400"/>
          <a:ext cx="1403350" cy="838200"/>
        </p:xfrm>
        <a:graphic>
          <a:graphicData uri="http://schemas.openxmlformats.org/presentationml/2006/ole">
            <p:oleObj spid="_x0000_s54275" name="Equation" r:id="rId4" imgW="850680" imgH="507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Effect transition="in" filter="blinds(horizontal)">
                                      <p:cBhvr>
                                        <p:cTn id="11" dur="500"/>
                                        <p:tgtEl>
                                          <p:spTgt spid="54274"/>
                                        </p:tgtEl>
                                      </p:cBhvr>
                                    </p:animEffect>
                                  </p:childTnLst>
                                </p:cTn>
                              </p:par>
                              <p:par>
                                <p:cTn id="12" presetID="3" presetClass="entr" presetSubtype="10" fill="hold" nodeType="withEffect">
                                  <p:stCondLst>
                                    <p:cond delay="0"/>
                                  </p:stCondLst>
                                  <p:childTnLst>
                                    <p:set>
                                      <p:cBhvr>
                                        <p:cTn id="13" dur="1" fill="hold">
                                          <p:stCondLst>
                                            <p:cond delay="0"/>
                                          </p:stCondLst>
                                        </p:cTn>
                                        <p:tgtEl>
                                          <p:spTgt spid="54275"/>
                                        </p:tgtEl>
                                        <p:attrNameLst>
                                          <p:attrName>style.visibility</p:attrName>
                                        </p:attrNameLst>
                                      </p:cBhvr>
                                      <p:to>
                                        <p:strVal val="visible"/>
                                      </p:to>
                                    </p:set>
                                    <p:animEffect transition="in" filter="blinds(horizontal)">
                                      <p:cBhvr>
                                        <p:cTn id="14" dur="500"/>
                                        <p:tgtEl>
                                          <p:spTgt spid="5427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r>
              <a:rPr lang="he-IL" smtClean="0"/>
              <a:t>Heuristics </a:t>
            </a:r>
            <a:endParaRPr lang="en-US" altLang="en-US" smtClean="0"/>
          </a:p>
        </p:txBody>
      </p:sp>
      <p:sp>
        <p:nvSpPr>
          <p:cNvPr id="7172" name="Slide Number Placeholder 5"/>
          <p:cNvSpPr>
            <a:spLocks noGrp="1"/>
          </p:cNvSpPr>
          <p:nvPr>
            <p:ph type="sldNum" sz="quarter" idx="12"/>
          </p:nvPr>
        </p:nvSpPr>
        <p:spPr>
          <a:noFill/>
        </p:spPr>
        <p:txBody>
          <a:bodyPr/>
          <a:lstStyle/>
          <a:p>
            <a:fld id="{A40C5E90-A48C-4030-A416-506C2CA8C903}" type="slidenum">
              <a:rPr lang="ar-SA" altLang="en-US" smtClean="0"/>
              <a:pPr/>
              <a:t>44</a:t>
            </a:fld>
            <a:endParaRPr lang="en-US" altLang="en-US" smtClean="0">
              <a:cs typeface="Times New Roman (Hebrew)" charset="-79"/>
            </a:endParaRPr>
          </a:p>
        </p:txBody>
      </p:sp>
      <p:grpSp>
        <p:nvGrpSpPr>
          <p:cNvPr id="2" name="Group 15"/>
          <p:cNvGrpSpPr>
            <a:grpSpLocks/>
          </p:cNvGrpSpPr>
          <p:nvPr/>
        </p:nvGrpSpPr>
        <p:grpSpPr bwMode="auto">
          <a:xfrm>
            <a:off x="762000" y="1371600"/>
            <a:ext cx="7620000" cy="1295400"/>
            <a:chOff x="480" y="864"/>
            <a:chExt cx="4800" cy="816"/>
          </a:xfrm>
        </p:grpSpPr>
        <p:sp>
          <p:nvSpPr>
            <p:cNvPr id="7180" name="Rectangle 2"/>
            <p:cNvSpPr>
              <a:spLocks noChangeArrowheads="1"/>
            </p:cNvSpPr>
            <p:nvPr/>
          </p:nvSpPr>
          <p:spPr bwMode="auto">
            <a:xfrm>
              <a:off x="1440" y="864"/>
              <a:ext cx="3840" cy="816"/>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To increase the pressure of a stream, pump a liquid rather than compress a gas; unless refrigeration is needed.</a:t>
              </a:r>
            </a:p>
            <a:p>
              <a:pPr marL="342900" indent="-342900">
                <a:spcBef>
                  <a:spcPct val="20000"/>
                </a:spcBef>
                <a:buFont typeface="Wingdings" pitchFamily="2" charset="2"/>
                <a:buChar char="¥"/>
              </a:pPr>
              <a:endParaRPr lang="en-US" altLang="he-IL" sz="2800" b="0" u="sng">
                <a:solidFill>
                  <a:schemeClr val="tx1"/>
                </a:solidFill>
                <a:cs typeface="Miriam" pitchFamily="2" charset="-79"/>
              </a:endParaRPr>
            </a:p>
            <a:p>
              <a:pPr marL="342900" indent="-342900">
                <a:spcBef>
                  <a:spcPct val="20000"/>
                </a:spcBef>
                <a:buFont typeface="Wingdings" pitchFamily="2" charset="2"/>
                <a:buChar char="¥"/>
              </a:pPr>
              <a:endParaRPr lang="en-US" altLang="he-IL" sz="2000" b="0">
                <a:solidFill>
                  <a:schemeClr val="tx1"/>
                </a:solidFill>
                <a:cs typeface="Miriam" pitchFamily="2" charset="-79"/>
              </a:endParaRPr>
            </a:p>
            <a:p>
              <a:pPr marL="342900" indent="-342900">
                <a:spcBef>
                  <a:spcPct val="20000"/>
                </a:spcBef>
                <a:buFont typeface="Wingdings" pitchFamily="2" charset="2"/>
                <a:buChar char="¥"/>
              </a:pPr>
              <a:endParaRPr lang="en-US" altLang="en-US" sz="2800" b="0">
                <a:solidFill>
                  <a:schemeClr val="tx1"/>
                </a:solidFill>
              </a:endParaRPr>
            </a:p>
          </p:txBody>
        </p:sp>
        <p:sp>
          <p:nvSpPr>
            <p:cNvPr id="7181" name="Text Box 3"/>
            <p:cNvSpPr txBox="1">
              <a:spLocks noChangeArrowheads="1"/>
            </p:cNvSpPr>
            <p:nvPr/>
          </p:nvSpPr>
          <p:spPr bwMode="auto">
            <a:xfrm>
              <a:off x="480" y="864"/>
              <a:ext cx="1195" cy="250"/>
            </a:xfrm>
            <a:prstGeom prst="rect">
              <a:avLst/>
            </a:prstGeom>
            <a:noFill/>
            <a:ln w="9525">
              <a:noFill/>
              <a:miter lim="800000"/>
              <a:headEnd/>
              <a:tailEnd/>
            </a:ln>
          </p:spPr>
          <p:txBody>
            <a:bodyPr wrap="none">
              <a:spAutoFit/>
            </a:bodyPr>
            <a:lstStyle/>
            <a:p>
              <a:r>
                <a:rPr lang="en-US" altLang="he-IL" sz="2000">
                  <a:solidFill>
                    <a:schemeClr val="accent2"/>
                  </a:solidFill>
                </a:rPr>
                <a:t>Heuristic 43:</a:t>
              </a:r>
              <a:endParaRPr lang="en-US" altLang="he-IL" b="0"/>
            </a:p>
          </p:txBody>
        </p:sp>
      </p:grpSp>
      <p:sp>
        <p:nvSpPr>
          <p:cNvPr id="7174" name="Rectangle 4"/>
          <p:cNvSpPr>
            <a:spLocks noGrp="1" noChangeArrowheads="1"/>
          </p:cNvSpPr>
          <p:nvPr>
            <p:ph type="title"/>
          </p:nvPr>
        </p:nvSpPr>
        <p:spPr>
          <a:xfrm>
            <a:off x="685800" y="609600"/>
            <a:ext cx="7772400" cy="609600"/>
          </a:xfrm>
          <a:noFill/>
        </p:spPr>
        <p:txBody>
          <a:bodyPr/>
          <a:lstStyle/>
          <a:p>
            <a:r>
              <a:rPr lang="en-US" altLang="he-IL" sz="2200" b="1" dirty="0" smtClean="0">
                <a:solidFill>
                  <a:srgbClr val="3333CC"/>
                </a:solidFill>
                <a:cs typeface="David" pitchFamily="2" charset="-79"/>
              </a:rPr>
              <a:t>Pumping, Compression &amp; Pressure reduction</a:t>
            </a:r>
            <a:endParaRPr lang="en-US" altLang="en-US" sz="2000" b="1" dirty="0" smtClean="0">
              <a:solidFill>
                <a:schemeClr val="tx1"/>
              </a:solidFill>
              <a:cs typeface="David" pitchFamily="2" charset="-79"/>
            </a:endParaRPr>
          </a:p>
        </p:txBody>
      </p:sp>
      <p:sp>
        <p:nvSpPr>
          <p:cNvPr id="717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4"/>
          <p:cNvGrpSpPr>
            <a:grpSpLocks/>
          </p:cNvGrpSpPr>
          <p:nvPr/>
        </p:nvGrpSpPr>
        <p:grpSpPr bwMode="auto">
          <a:xfrm>
            <a:off x="609600" y="2667000"/>
            <a:ext cx="7772400" cy="3276600"/>
            <a:chOff x="384" y="1680"/>
            <a:chExt cx="4896" cy="2064"/>
          </a:xfrm>
        </p:grpSpPr>
        <p:pic>
          <p:nvPicPr>
            <p:cNvPr id="7177" name="Picture 12" descr="pumps"/>
            <p:cNvPicPr>
              <a:picLocks noChangeAspect="1" noChangeArrowheads="1"/>
            </p:cNvPicPr>
            <p:nvPr/>
          </p:nvPicPr>
          <p:blipFill>
            <a:blip r:embed="rId3"/>
            <a:srcRect/>
            <a:stretch>
              <a:fillRect/>
            </a:stretch>
          </p:blipFill>
          <p:spPr bwMode="auto">
            <a:xfrm>
              <a:off x="2592" y="1968"/>
              <a:ext cx="2688" cy="1624"/>
            </a:xfrm>
            <a:prstGeom prst="rect">
              <a:avLst/>
            </a:prstGeom>
            <a:noFill/>
            <a:ln w="9525">
              <a:noFill/>
              <a:miter lim="800000"/>
              <a:headEnd/>
              <a:tailEnd/>
            </a:ln>
          </p:spPr>
        </p:pic>
        <p:graphicFrame>
          <p:nvGraphicFramePr>
            <p:cNvPr id="7170" name="Object 9"/>
            <p:cNvGraphicFramePr>
              <a:graphicFrameLocks noChangeAspect="1"/>
            </p:cNvGraphicFramePr>
            <p:nvPr/>
          </p:nvGraphicFramePr>
          <p:xfrm>
            <a:off x="1248" y="1920"/>
            <a:ext cx="822" cy="333"/>
          </p:xfrm>
          <a:graphic>
            <a:graphicData uri="http://schemas.openxmlformats.org/presentationml/2006/ole">
              <p:oleObj spid="_x0000_s7170" name="Equation" r:id="rId4" imgW="876240" imgH="355320" progId="Equation.3">
                <p:embed/>
              </p:oleObj>
            </a:graphicData>
          </a:graphic>
        </p:graphicFrame>
        <p:sp>
          <p:nvSpPr>
            <p:cNvPr id="7178" name="Rectangle 10"/>
            <p:cNvSpPr>
              <a:spLocks noChangeArrowheads="1"/>
            </p:cNvSpPr>
            <p:nvPr/>
          </p:nvSpPr>
          <p:spPr bwMode="auto">
            <a:xfrm>
              <a:off x="384" y="1680"/>
              <a:ext cx="4512" cy="432"/>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1800" b="0"/>
                <a:t>Since work done by pumping or compressions is given by:</a:t>
              </a:r>
              <a:endParaRPr lang="en-US" altLang="en-US" sz="2400" b="0">
                <a:solidFill>
                  <a:schemeClr val="tx1"/>
                </a:solidFill>
              </a:endParaRPr>
            </a:p>
          </p:txBody>
        </p:sp>
        <p:sp>
          <p:nvSpPr>
            <p:cNvPr id="7179" name="Rectangle 11"/>
            <p:cNvSpPr>
              <a:spLocks noChangeArrowheads="1"/>
            </p:cNvSpPr>
            <p:nvPr/>
          </p:nvSpPr>
          <p:spPr bwMode="auto">
            <a:xfrm>
              <a:off x="384" y="2256"/>
              <a:ext cx="2496" cy="1488"/>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1800" b="0"/>
                <a:t>It follows that it is more efficient to pump a liquid than to compress a gas. Thus, </a:t>
              </a:r>
              <a:r>
                <a:rPr lang="en-US" altLang="he-IL" sz="1800" b="0">
                  <a:solidFill>
                    <a:schemeClr val="tx1"/>
                  </a:solidFill>
                  <a:cs typeface="Miriam" pitchFamily="2" charset="-79"/>
                </a:rPr>
                <a:t>it is almost always preferable to condense a vapor, pump it, and vaporize it, rather than compress it.                 </a:t>
              </a:r>
              <a:r>
                <a:rPr lang="en-US" altLang="he-IL" sz="1800" b="0" u="sng">
                  <a:solidFill>
                    <a:srgbClr val="FF0000"/>
                  </a:solidFill>
                  <a:cs typeface="Miriam" pitchFamily="2" charset="-79"/>
                </a:rPr>
                <a:t>Exception:</a:t>
              </a:r>
              <a:r>
                <a:rPr lang="en-US" altLang="he-IL" sz="1800" b="0">
                  <a:solidFill>
                    <a:srgbClr val="FF0000"/>
                  </a:solidFill>
                  <a:cs typeface="Miriam" pitchFamily="2" charset="-79"/>
                </a:rPr>
                <a:t> if condensation requires refrigeration.</a:t>
              </a:r>
              <a:endParaRPr lang="en-US" altLang="en-US" sz="1800" b="0">
                <a:solidFill>
                  <a:schemeClr val="tx1"/>
                </a:solidFill>
                <a:cs typeface="Miriam"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he-IL" smtClean="0"/>
              <a:t>Heuristics </a:t>
            </a:r>
            <a:endParaRPr lang="en-US" altLang="en-US" smtClean="0"/>
          </a:p>
        </p:txBody>
      </p:sp>
      <p:sp>
        <p:nvSpPr>
          <p:cNvPr id="34819" name="Slide Number Placeholder 5"/>
          <p:cNvSpPr>
            <a:spLocks noGrp="1"/>
          </p:cNvSpPr>
          <p:nvPr>
            <p:ph type="sldNum" sz="quarter" idx="12"/>
          </p:nvPr>
        </p:nvSpPr>
        <p:spPr>
          <a:noFill/>
        </p:spPr>
        <p:txBody>
          <a:bodyPr/>
          <a:lstStyle/>
          <a:p>
            <a:fld id="{902CEC6C-4B98-43CC-B1DB-90CB46A1D71E}" type="slidenum">
              <a:rPr lang="ar-SA" altLang="en-US" smtClean="0"/>
              <a:pPr/>
              <a:t>45</a:t>
            </a:fld>
            <a:endParaRPr lang="en-US" altLang="en-US" smtClean="0">
              <a:cs typeface="Times New Roman (Hebrew)" charset="-79"/>
            </a:endParaRPr>
          </a:p>
        </p:txBody>
      </p:sp>
      <p:sp>
        <p:nvSpPr>
          <p:cNvPr id="34820" name="Rectangle 2"/>
          <p:cNvSpPr>
            <a:spLocks noGrp="1" noChangeArrowheads="1"/>
          </p:cNvSpPr>
          <p:nvPr>
            <p:ph type="title"/>
          </p:nvPr>
        </p:nvSpPr>
        <p:spPr>
          <a:xfrm>
            <a:off x="685800" y="609600"/>
            <a:ext cx="7772400" cy="609600"/>
          </a:xfrm>
        </p:spPr>
        <p:txBody>
          <a:bodyPr/>
          <a:lstStyle/>
          <a:p>
            <a:r>
              <a:rPr lang="en-US" altLang="he-IL" sz="2400" b="1" smtClean="0">
                <a:solidFill>
                  <a:schemeClr val="accent2"/>
                </a:solidFill>
                <a:cs typeface="David" pitchFamily="2" charset="-79"/>
              </a:rPr>
              <a:t>Process Design Heuristics - Summary</a:t>
            </a:r>
            <a:endParaRPr lang="en-US" altLang="en-US" sz="2400" b="1" smtClean="0">
              <a:solidFill>
                <a:schemeClr val="accent2"/>
              </a:solidFill>
              <a:cs typeface="David" pitchFamily="2" charset="-79"/>
            </a:endParaRPr>
          </a:p>
        </p:txBody>
      </p:sp>
      <p:sp>
        <p:nvSpPr>
          <p:cNvPr id="34821" name="AutoShape 4"/>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sp>
        <p:nvSpPr>
          <p:cNvPr id="465928" name="Rectangle 8"/>
          <p:cNvSpPr>
            <a:spLocks noGrp="1" noChangeArrowheads="1"/>
          </p:cNvSpPr>
          <p:nvPr>
            <p:ph type="body" idx="1"/>
          </p:nvPr>
        </p:nvSpPr>
        <p:spPr>
          <a:xfrm>
            <a:off x="914400" y="1524000"/>
            <a:ext cx="7620000" cy="4343400"/>
          </a:xfrm>
          <a:noFill/>
        </p:spPr>
        <p:txBody>
          <a:bodyPr/>
          <a:lstStyle/>
          <a:p>
            <a:r>
              <a:rPr lang="en-US" altLang="he-IL" sz="1800" dirty="0" smtClean="0">
                <a:cs typeface="Miriam" pitchFamily="2" charset="-79"/>
              </a:rPr>
              <a:t>Understand the importance of selecting reaction paths that do not involve toxic or hazardous chemicals, or to reduce their presence by shortening residence times in the process units and avoiding their storage in large quantities.</a:t>
            </a:r>
          </a:p>
          <a:p>
            <a:r>
              <a:rPr lang="en-US" altLang="he-IL" sz="1800" dirty="0" smtClean="0">
                <a:cs typeface="Miriam" pitchFamily="2" charset="-79"/>
              </a:rPr>
              <a:t>Be able to distribute the chemicals in a process </a:t>
            </a:r>
            <a:r>
              <a:rPr lang="en-US" altLang="he-IL" sz="1800" dirty="0" err="1" smtClean="0">
                <a:cs typeface="Miriam" pitchFamily="2" charset="-79"/>
              </a:rPr>
              <a:t>flowsheet</a:t>
            </a:r>
            <a:r>
              <a:rPr lang="en-US" altLang="he-IL" sz="1800" dirty="0" smtClean="0">
                <a:cs typeface="Miriam" pitchFamily="2" charset="-79"/>
              </a:rPr>
              <a:t>, to account for the presence of inert species, to purge species that would otherwise build up to unacceptable concentrations, to achieve a high selectivity to the desired products.</a:t>
            </a:r>
          </a:p>
          <a:p>
            <a:r>
              <a:rPr lang="en-US" altLang="he-IL" sz="1800" dirty="0" smtClean="0">
                <a:cs typeface="Miriam" pitchFamily="2" charset="-79"/>
              </a:rPr>
              <a:t>Be able to apply heuristics in selecting separation processes to separate liquids, vapors, and vapor-liquid mixtures. </a:t>
            </a:r>
          </a:p>
          <a:p>
            <a:r>
              <a:rPr lang="en-US" altLang="he-IL" sz="1800" dirty="0" smtClean="0">
                <a:cs typeface="Miriam" pitchFamily="2" charset="-79"/>
              </a:rPr>
              <a:t>Be able to distribute the chemicals to remove exothermic heats of reaction.</a:t>
            </a:r>
          </a:p>
          <a:p>
            <a:r>
              <a:rPr lang="en-US" altLang="he-IL" sz="1800" dirty="0" smtClean="0">
                <a:cs typeface="Miriam" pitchFamily="2" charset="-79"/>
              </a:rPr>
              <a:t>Understand the advantages of pumping a liquid rather than compressing a vapor.</a:t>
            </a:r>
            <a:endParaRPr lang="en-US" altLang="he-IL" sz="1800" dirty="0" smtClean="0">
              <a:cs typeface="David" pitchFamily="2" charset="-79"/>
            </a:endParaRPr>
          </a:p>
          <a:p>
            <a:endParaRPr lang="en-US" altLang="en-US" sz="1800" dirty="0" smtClean="0">
              <a:cs typeface="David" pitchFamily="2" charset="-79"/>
            </a:endParaRPr>
          </a:p>
        </p:txBody>
      </p:sp>
      <p:sp>
        <p:nvSpPr>
          <p:cNvPr id="465929" name="Text Box 9"/>
          <p:cNvSpPr txBox="1">
            <a:spLocks noChangeArrowheads="1"/>
          </p:cNvSpPr>
          <p:nvPr/>
        </p:nvSpPr>
        <p:spPr bwMode="auto">
          <a:xfrm>
            <a:off x="822325" y="1160463"/>
            <a:ext cx="6817892" cy="400110"/>
          </a:xfrm>
          <a:prstGeom prst="rect">
            <a:avLst/>
          </a:prstGeom>
          <a:noFill/>
          <a:ln w="9525">
            <a:noFill/>
            <a:miter lim="800000"/>
            <a:headEnd/>
            <a:tailEnd/>
          </a:ln>
        </p:spPr>
        <p:txBody>
          <a:bodyPr wrap="none">
            <a:spAutoFit/>
          </a:bodyPr>
          <a:lstStyle/>
          <a:p>
            <a:r>
              <a:rPr lang="en-US" altLang="he-IL" sz="2000" b="0" dirty="0"/>
              <a:t>We have covered </a:t>
            </a:r>
            <a:r>
              <a:rPr lang="en-US" altLang="he-IL" sz="2000" b="0" dirty="0" smtClean="0"/>
              <a:t>43 </a:t>
            </a:r>
            <a:r>
              <a:rPr lang="en-US" altLang="he-IL" sz="2000" b="0" dirty="0"/>
              <a:t>design heuristics, enabling you to:</a:t>
            </a:r>
            <a:endParaRPr lang="en-US" altLang="he-IL" b="0"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5929"/>
                                        </p:tgtEl>
                                        <p:attrNameLst>
                                          <p:attrName>style.visibility</p:attrName>
                                        </p:attrNameLst>
                                      </p:cBhvr>
                                      <p:to>
                                        <p:strVal val="visible"/>
                                      </p:to>
                                    </p:set>
                                    <p:anim calcmode="lin" valueType="num">
                                      <p:cBhvr additive="base">
                                        <p:cTn id="7" dur="500" fill="hold"/>
                                        <p:tgtEl>
                                          <p:spTgt spid="465929"/>
                                        </p:tgtEl>
                                        <p:attrNameLst>
                                          <p:attrName>ppt_x</p:attrName>
                                        </p:attrNameLst>
                                      </p:cBhvr>
                                      <p:tavLst>
                                        <p:tav tm="0">
                                          <p:val>
                                            <p:strVal val="0-#ppt_w/2"/>
                                          </p:val>
                                        </p:tav>
                                        <p:tav tm="100000">
                                          <p:val>
                                            <p:strVal val="#ppt_x"/>
                                          </p:val>
                                        </p:tav>
                                      </p:tavLst>
                                    </p:anim>
                                    <p:anim calcmode="lin" valueType="num">
                                      <p:cBhvr additive="base">
                                        <p:cTn id="8" dur="500" fill="hold"/>
                                        <p:tgtEl>
                                          <p:spTgt spid="4659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65928">
                                            <p:txEl>
                                              <p:pRg st="0" end="0"/>
                                            </p:txEl>
                                          </p:spTgt>
                                        </p:tgtEl>
                                        <p:attrNameLst>
                                          <p:attrName>style.visibility</p:attrName>
                                        </p:attrNameLst>
                                      </p:cBhvr>
                                      <p:to>
                                        <p:strVal val="visible"/>
                                      </p:to>
                                    </p:set>
                                    <p:animEffect transition="in" filter="wipe(left)">
                                      <p:cBhvr>
                                        <p:cTn id="12" dur="500"/>
                                        <p:tgtEl>
                                          <p:spTgt spid="465928">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65928">
                                            <p:txEl>
                                              <p:pRg st="1" end="1"/>
                                            </p:txEl>
                                          </p:spTgt>
                                        </p:tgtEl>
                                        <p:attrNameLst>
                                          <p:attrName>style.visibility</p:attrName>
                                        </p:attrNameLst>
                                      </p:cBhvr>
                                      <p:to>
                                        <p:strVal val="visible"/>
                                      </p:to>
                                    </p:set>
                                    <p:animEffect transition="in" filter="wipe(left)">
                                      <p:cBhvr>
                                        <p:cTn id="16" dur="500"/>
                                        <p:tgtEl>
                                          <p:spTgt spid="465928">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65928">
                                            <p:txEl>
                                              <p:pRg st="2" end="2"/>
                                            </p:txEl>
                                          </p:spTgt>
                                        </p:tgtEl>
                                        <p:attrNameLst>
                                          <p:attrName>style.visibility</p:attrName>
                                        </p:attrNameLst>
                                      </p:cBhvr>
                                      <p:to>
                                        <p:strVal val="visible"/>
                                      </p:to>
                                    </p:set>
                                    <p:animEffect transition="in" filter="wipe(left)">
                                      <p:cBhvr>
                                        <p:cTn id="20" dur="500"/>
                                        <p:tgtEl>
                                          <p:spTgt spid="465928">
                                            <p:txEl>
                                              <p:pRg st="2" end="2"/>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65928">
                                            <p:txEl>
                                              <p:pRg st="3" end="3"/>
                                            </p:txEl>
                                          </p:spTgt>
                                        </p:tgtEl>
                                        <p:attrNameLst>
                                          <p:attrName>style.visibility</p:attrName>
                                        </p:attrNameLst>
                                      </p:cBhvr>
                                      <p:to>
                                        <p:strVal val="visible"/>
                                      </p:to>
                                    </p:set>
                                    <p:animEffect transition="in" filter="wipe(left)">
                                      <p:cBhvr>
                                        <p:cTn id="24" dur="500"/>
                                        <p:tgtEl>
                                          <p:spTgt spid="465928">
                                            <p:txEl>
                                              <p:pRg st="3" end="3"/>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65928">
                                            <p:txEl>
                                              <p:pRg st="4" end="4"/>
                                            </p:txEl>
                                          </p:spTgt>
                                        </p:tgtEl>
                                        <p:attrNameLst>
                                          <p:attrName>style.visibility</p:attrName>
                                        </p:attrNameLst>
                                      </p:cBhvr>
                                      <p:to>
                                        <p:strVal val="visible"/>
                                      </p:to>
                                    </p:set>
                                    <p:animEffect transition="in" filter="wipe(left)">
                                      <p:cBhvr>
                                        <p:cTn id="28" dur="500"/>
                                        <p:tgtEl>
                                          <p:spTgt spid="4659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8" grpId="0" build="p" autoUpdateAnimBg="0" advAuto="0"/>
      <p:bldP spid="4659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he-IL" smtClean="0"/>
              <a:t>Heuristics </a:t>
            </a:r>
            <a:endParaRPr lang="en-US" altLang="en-US"/>
          </a:p>
        </p:txBody>
      </p:sp>
      <p:sp>
        <p:nvSpPr>
          <p:cNvPr id="5" name="Slide Number Placeholder 4"/>
          <p:cNvSpPr>
            <a:spLocks noGrp="1"/>
          </p:cNvSpPr>
          <p:nvPr>
            <p:ph type="sldNum" sz="quarter" idx="12"/>
          </p:nvPr>
        </p:nvSpPr>
        <p:spPr/>
        <p:txBody>
          <a:bodyPr/>
          <a:lstStyle/>
          <a:p>
            <a:pPr>
              <a:defRPr/>
            </a:pPr>
            <a:fld id="{2389F491-9F0A-4ADA-91B6-14036ADA5937}" type="slidenum">
              <a:rPr lang="ar-SA" altLang="en-US" smtClean="0"/>
              <a:pPr>
                <a:defRPr/>
              </a:pPr>
              <a:t>46</a:t>
            </a:fld>
            <a:endParaRPr lang="en-US" altLang="en-US">
              <a:cs typeface="Times New Roman (Hebrew)" charset="-79"/>
            </a:endParaRPr>
          </a:p>
        </p:txBody>
      </p:sp>
      <p:pic>
        <p:nvPicPr>
          <p:cNvPr id="6" name="Picture 1" descr="fig_05_21.jpg"/>
          <p:cNvPicPr>
            <a:picLocks noChangeAspect="1"/>
          </p:cNvPicPr>
          <p:nvPr>
            <p:custDataLst>
              <p:tags r:id="rId1"/>
            </p:custDataLst>
          </p:nvPr>
        </p:nvPicPr>
        <p:blipFill>
          <a:blip r:embed="rId3"/>
          <a:srcRect/>
          <a:stretch>
            <a:fillRect/>
          </a:stretch>
        </p:blipFill>
        <p:spPr bwMode="auto">
          <a:xfrm>
            <a:off x="2438400" y="685800"/>
            <a:ext cx="4318000" cy="5292008"/>
          </a:xfrm>
          <a:prstGeom prst="rect">
            <a:avLst/>
          </a:prstGeom>
          <a:noFill/>
          <a:ln w="9525">
            <a:noFill/>
            <a:miter lim="800000"/>
            <a:headEnd/>
            <a:tailEnd/>
          </a:ln>
        </p:spPr>
      </p:pic>
      <p:sp>
        <p:nvSpPr>
          <p:cNvPr id="7" name="Action Button: Home 6">
            <a:hlinkClick r:id="rId4" action="ppaction://hlinksldjump" highlightClick="1"/>
          </p:cNvPr>
          <p:cNvSpPr/>
          <p:nvPr/>
        </p:nvSpPr>
        <p:spPr bwMode="auto">
          <a:xfrm>
            <a:off x="7772400" y="685800"/>
            <a:ext cx="585216" cy="609600"/>
          </a:xfrm>
          <a:prstGeom prst="actionButtonHom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60000"/>
              </a:spcBef>
              <a:spcAft>
                <a:spcPct val="0"/>
              </a:spcAft>
              <a:buClrTx/>
              <a:buSzTx/>
              <a:buFontTx/>
              <a:buChar char=" "/>
              <a:tabLst/>
            </a:pPr>
            <a:endParaRPr kumimoji="0" lang="en-US" sz="2200" b="1" i="0" u="none" strike="noStrike" cap="none" normalizeH="0" baseline="0" smtClean="0">
              <a:ln>
                <a:noFill/>
              </a:ln>
              <a:solidFill>
                <a:schemeClr val="tx2"/>
              </a:solidFill>
              <a:effectLst/>
              <a:latin typeface="Comic Sans MS" pitchFamily="66" charset="0"/>
              <a:cs typeface="Narkisim"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2053" name="Slide Number Placeholder 5"/>
          <p:cNvSpPr>
            <a:spLocks noGrp="1"/>
          </p:cNvSpPr>
          <p:nvPr>
            <p:ph type="sldNum" sz="quarter" idx="12"/>
          </p:nvPr>
        </p:nvSpPr>
        <p:spPr>
          <a:noFill/>
        </p:spPr>
        <p:txBody>
          <a:bodyPr/>
          <a:lstStyle/>
          <a:p>
            <a:fld id="{15BE78A9-582C-4C8C-B353-CB6BC6CEC499}" type="slidenum">
              <a:rPr lang="ar-SA" altLang="en-US" smtClean="0"/>
              <a:pPr/>
              <a:t>5</a:t>
            </a:fld>
            <a:endParaRPr lang="en-US" altLang="en-US" smtClean="0">
              <a:cs typeface="Times New Roman (Hebrew)" charset="-79"/>
            </a:endParaRPr>
          </a:p>
        </p:txBody>
      </p:sp>
      <p:sp>
        <p:nvSpPr>
          <p:cNvPr id="2054"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Alternatives to the two-step EG process</a:t>
            </a:r>
            <a:endParaRPr lang="en-US" altLang="en-US" sz="2000" b="1" smtClean="0">
              <a:solidFill>
                <a:schemeClr val="tx1"/>
              </a:solidFill>
              <a:cs typeface="David" pitchFamily="2" charset="-79"/>
            </a:endParaRPr>
          </a:p>
        </p:txBody>
      </p:sp>
      <p:sp>
        <p:nvSpPr>
          <p:cNvPr id="2055"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27"/>
          <p:cNvGrpSpPr>
            <a:grpSpLocks/>
          </p:cNvGrpSpPr>
          <p:nvPr/>
        </p:nvGrpSpPr>
        <p:grpSpPr bwMode="auto">
          <a:xfrm>
            <a:off x="1828800" y="2514600"/>
            <a:ext cx="6553200" cy="754063"/>
            <a:chOff x="1152" y="1344"/>
            <a:chExt cx="4128" cy="475"/>
          </a:xfrm>
        </p:grpSpPr>
        <p:sp>
          <p:nvSpPr>
            <p:cNvPr id="2062" name="Text Box 10"/>
            <p:cNvSpPr txBox="1">
              <a:spLocks noChangeArrowheads="1"/>
            </p:cNvSpPr>
            <p:nvPr/>
          </p:nvSpPr>
          <p:spPr bwMode="auto">
            <a:xfrm>
              <a:off x="4665" y="1536"/>
              <a:ext cx="615" cy="250"/>
            </a:xfrm>
            <a:prstGeom prst="rect">
              <a:avLst/>
            </a:prstGeom>
            <a:noFill/>
            <a:ln w="9525">
              <a:noFill/>
              <a:miter lim="800000"/>
              <a:headEnd/>
              <a:tailEnd/>
            </a:ln>
          </p:spPr>
          <p:txBody>
            <a:bodyPr wrap="none">
              <a:spAutoFit/>
            </a:bodyPr>
            <a:lstStyle/>
            <a:p>
              <a:r>
                <a:rPr lang="en-US" altLang="en-US" sz="2000" b="0"/>
                <a:t>(</a:t>
              </a:r>
              <a:r>
                <a:rPr lang="en-US" altLang="he-IL" sz="2000" b="0"/>
                <a:t>R.3)</a:t>
              </a:r>
            </a:p>
          </p:txBody>
        </p:sp>
        <p:graphicFrame>
          <p:nvGraphicFramePr>
            <p:cNvPr id="2051" name="Object 14"/>
            <p:cNvGraphicFramePr>
              <a:graphicFrameLocks noChangeAspect="1"/>
            </p:cNvGraphicFramePr>
            <p:nvPr/>
          </p:nvGraphicFramePr>
          <p:xfrm>
            <a:off x="1152" y="1344"/>
            <a:ext cx="3024" cy="475"/>
          </p:xfrm>
          <a:graphic>
            <a:graphicData uri="http://schemas.openxmlformats.org/presentationml/2006/ole">
              <p:oleObj spid="_x0000_s2051" name="Picture" r:id="rId3" imgW="3244680" imgH="510480" progId="Word.Picture.8">
                <p:embed/>
              </p:oleObj>
            </a:graphicData>
          </a:graphic>
        </p:graphicFrame>
      </p:grpSp>
      <p:sp>
        <p:nvSpPr>
          <p:cNvPr id="486416" name="Rectangle 16"/>
          <p:cNvSpPr>
            <a:spLocks noGrp="1" noChangeArrowheads="1"/>
          </p:cNvSpPr>
          <p:nvPr>
            <p:ph type="body" idx="1"/>
          </p:nvPr>
        </p:nvSpPr>
        <p:spPr>
          <a:xfrm>
            <a:off x="914400" y="1828800"/>
            <a:ext cx="7620000" cy="685800"/>
          </a:xfrm>
        </p:spPr>
        <p:txBody>
          <a:bodyPr/>
          <a:lstStyle/>
          <a:p>
            <a:pPr marL="457200" indent="-457200">
              <a:buClr>
                <a:schemeClr val="accent2"/>
              </a:buClr>
              <a:buFont typeface="+mj-lt"/>
              <a:buAutoNum type="arabicParenR" startAt="2"/>
              <a:defRPr/>
            </a:pPr>
            <a:r>
              <a:rPr lang="en-US" altLang="he-IL" sz="2000" dirty="0" smtClean="0">
                <a:cs typeface="Miriam" pitchFamily="2" charset="-79"/>
              </a:rPr>
              <a:t>Use chlorine and caustic in a single	reaction step, to avoid the intermediate:</a:t>
            </a:r>
            <a:endParaRPr lang="en-US" altLang="he-IL" b="1" dirty="0" smtClean="0">
              <a:latin typeface="Miriam" pitchFamily="2" charset="-79"/>
              <a:cs typeface="Miriam" pitchFamily="2" charset="-79"/>
            </a:endParaRPr>
          </a:p>
          <a:p>
            <a:pPr>
              <a:defRPr/>
            </a:pPr>
            <a:endParaRPr lang="en-US" altLang="en-US" dirty="0" smtClean="0"/>
          </a:p>
        </p:txBody>
      </p:sp>
      <p:sp>
        <p:nvSpPr>
          <p:cNvPr id="486421" name="Rectangle 21"/>
          <p:cNvSpPr>
            <a:spLocks noChangeArrowheads="1"/>
          </p:cNvSpPr>
          <p:nvPr/>
        </p:nvSpPr>
        <p:spPr bwMode="auto">
          <a:xfrm>
            <a:off x="914400" y="3352800"/>
            <a:ext cx="7620000" cy="1295400"/>
          </a:xfrm>
          <a:prstGeom prst="rect">
            <a:avLst/>
          </a:prstGeom>
          <a:noFill/>
          <a:ln w="9525">
            <a:noFill/>
            <a:miter lim="800000"/>
            <a:headEnd/>
            <a:tailEnd/>
          </a:ln>
        </p:spPr>
        <p:txBody>
          <a:bodyPr/>
          <a:lstStyle/>
          <a:p>
            <a:pPr marL="457200" indent="-457200">
              <a:spcBef>
                <a:spcPct val="20000"/>
              </a:spcBef>
              <a:buClr>
                <a:schemeClr val="accent2"/>
              </a:buClr>
              <a:buFont typeface="+mj-lt"/>
              <a:buAutoNum type="arabicParenR" startAt="3"/>
              <a:defRPr/>
            </a:pPr>
            <a:r>
              <a:rPr lang="en-US" altLang="he-IL" sz="2000" b="0" dirty="0">
                <a:solidFill>
                  <a:schemeClr val="tx1"/>
                </a:solidFill>
                <a:cs typeface="Miriam" pitchFamily="2" charset="-79"/>
              </a:rPr>
              <a:t>As ethylene-oxide is formed, react it with carbon dioxide to form ethylene-carbonate, a much less active intermediate that can be stored safely and hydrolyzed,    to form the ethylene-glycol product, as needed:</a:t>
            </a:r>
            <a:r>
              <a:rPr lang="en-US" altLang="he-IL" sz="2800" b="0" dirty="0">
                <a:solidFill>
                  <a:schemeClr val="tx1"/>
                </a:solidFill>
                <a:cs typeface="Miriam" pitchFamily="2" charset="-79"/>
              </a:rPr>
              <a:t> </a:t>
            </a:r>
            <a:endParaRPr lang="en-US" altLang="he-IL" sz="2800" dirty="0">
              <a:solidFill>
                <a:schemeClr val="tx1"/>
              </a:solidFill>
              <a:latin typeface="Miriam" pitchFamily="2" charset="-79"/>
              <a:cs typeface="Miriam" pitchFamily="2" charset="-79"/>
            </a:endParaRPr>
          </a:p>
          <a:p>
            <a:pPr marL="342900" indent="-342900">
              <a:spcBef>
                <a:spcPct val="20000"/>
              </a:spcBef>
              <a:buFont typeface="Wingdings" pitchFamily="2" charset="2"/>
              <a:buChar char="¥"/>
              <a:defRPr/>
            </a:pPr>
            <a:endParaRPr lang="en-US" altLang="en-US" sz="2800" b="0" dirty="0">
              <a:solidFill>
                <a:schemeClr val="tx1"/>
              </a:solidFill>
            </a:endParaRPr>
          </a:p>
        </p:txBody>
      </p:sp>
      <p:grpSp>
        <p:nvGrpSpPr>
          <p:cNvPr id="3" name="Group 26"/>
          <p:cNvGrpSpPr>
            <a:grpSpLocks/>
          </p:cNvGrpSpPr>
          <p:nvPr/>
        </p:nvGrpSpPr>
        <p:grpSpPr bwMode="auto">
          <a:xfrm>
            <a:off x="3124200" y="4724400"/>
            <a:ext cx="5181600" cy="1339850"/>
            <a:chOff x="1968" y="2880"/>
            <a:chExt cx="3264" cy="844"/>
          </a:xfrm>
        </p:grpSpPr>
        <p:sp>
          <p:nvSpPr>
            <p:cNvPr id="2061" name="Text Box 23"/>
            <p:cNvSpPr txBox="1">
              <a:spLocks noChangeArrowheads="1"/>
            </p:cNvSpPr>
            <p:nvPr/>
          </p:nvSpPr>
          <p:spPr bwMode="auto">
            <a:xfrm>
              <a:off x="4617" y="3254"/>
              <a:ext cx="615" cy="250"/>
            </a:xfrm>
            <a:prstGeom prst="rect">
              <a:avLst/>
            </a:prstGeom>
            <a:noFill/>
            <a:ln w="9525">
              <a:noFill/>
              <a:miter lim="800000"/>
              <a:headEnd/>
              <a:tailEnd/>
            </a:ln>
          </p:spPr>
          <p:txBody>
            <a:bodyPr wrap="none">
              <a:spAutoFit/>
            </a:bodyPr>
            <a:lstStyle/>
            <a:p>
              <a:r>
                <a:rPr lang="en-US" altLang="en-US" sz="2000" b="0"/>
                <a:t>(</a:t>
              </a:r>
              <a:r>
                <a:rPr lang="en-US" altLang="he-IL" sz="2000" b="0"/>
                <a:t>R.4)</a:t>
              </a:r>
            </a:p>
          </p:txBody>
        </p:sp>
        <p:graphicFrame>
          <p:nvGraphicFramePr>
            <p:cNvPr id="2050" name="Object 25"/>
            <p:cNvGraphicFramePr>
              <a:graphicFrameLocks noChangeAspect="1"/>
            </p:cNvGraphicFramePr>
            <p:nvPr/>
          </p:nvGraphicFramePr>
          <p:xfrm>
            <a:off x="1968" y="2880"/>
            <a:ext cx="1824" cy="844"/>
          </p:xfrm>
          <a:graphic>
            <a:graphicData uri="http://schemas.openxmlformats.org/presentationml/2006/ole">
              <p:oleObj spid="_x0000_s2050" name="Picture" r:id="rId4" imgW="1843920" imgH="853560" progId="Word.Picture.8">
                <p:embed/>
              </p:oleObj>
            </a:graphicData>
          </a:graphic>
        </p:graphicFrame>
      </p:grpSp>
      <p:sp>
        <p:nvSpPr>
          <p:cNvPr id="15" name="Rectangle 16"/>
          <p:cNvSpPr txBox="1">
            <a:spLocks noChangeArrowheads="1"/>
          </p:cNvSpPr>
          <p:nvPr/>
        </p:nvSpPr>
        <p:spPr bwMode="auto">
          <a:xfrm>
            <a:off x="990600" y="1219200"/>
            <a:ext cx="7620000" cy="685800"/>
          </a:xfrm>
          <a:prstGeom prst="rect">
            <a:avLst/>
          </a:prstGeom>
          <a:noFill/>
          <a:ln w="9525">
            <a:noFill/>
            <a:miter lim="800000"/>
            <a:headEnd/>
            <a:tailEnd/>
          </a:ln>
        </p:spPr>
        <p:txBody>
          <a:bodyPr/>
          <a:lstStyle/>
          <a:p>
            <a:pPr marL="457200" indent="-457200">
              <a:spcBef>
                <a:spcPct val="20000"/>
              </a:spcBef>
              <a:buClr>
                <a:schemeClr val="accent2"/>
              </a:buClr>
              <a:buFont typeface="+mj-lt"/>
              <a:buAutoNum type="arabicParenR"/>
              <a:defRPr/>
            </a:pPr>
            <a:r>
              <a:rPr lang="en-US" altLang="he-IL" sz="2000" b="0" kern="0" dirty="0">
                <a:solidFill>
                  <a:schemeClr val="tx1"/>
                </a:solidFill>
                <a:latin typeface="+mn-lt"/>
                <a:cs typeface="Miriam" pitchFamily="2" charset="-79"/>
              </a:rPr>
              <a:t>Eliminate the storage tanks(s).</a:t>
            </a:r>
            <a:endParaRPr lang="en-US" altLang="he-IL" sz="2800" kern="0" dirty="0">
              <a:solidFill>
                <a:schemeClr val="tx1"/>
              </a:solidFill>
              <a:latin typeface="Miriam" pitchFamily="2" charset="-79"/>
              <a:cs typeface="Miriam" pitchFamily="2" charset="-79"/>
            </a:endParaRPr>
          </a:p>
          <a:p>
            <a:pPr marL="342900" indent="-342900">
              <a:spcBef>
                <a:spcPct val="20000"/>
              </a:spcBef>
              <a:buFont typeface="Wingdings" pitchFamily="2" charset="2"/>
              <a:buChar char="¥"/>
              <a:defRPr/>
            </a:pPr>
            <a:endParaRPr lang="en-US" altLang="en-US" sz="2800" b="0" kern="0" dirty="0">
              <a:solidFill>
                <a:schemeClr val="tx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16">
                                            <p:txEl>
                                              <p:pRg st="0" end="0"/>
                                            </p:txEl>
                                          </p:spTgt>
                                        </p:tgtEl>
                                        <p:attrNameLst>
                                          <p:attrName>style.visibility</p:attrName>
                                        </p:attrNameLst>
                                      </p:cBhvr>
                                      <p:to>
                                        <p:strVal val="visible"/>
                                      </p:to>
                                    </p:set>
                                    <p:animEffect transition="in" filter="wipe(left)">
                                      <p:cBhvr>
                                        <p:cTn id="12" dur="500"/>
                                        <p:tgtEl>
                                          <p:spTgt spid="486416">
                                            <p:txEl>
                                              <p:pRg st="0" end="0"/>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6421"/>
                                        </p:tgtEl>
                                        <p:attrNameLst>
                                          <p:attrName>style.visibility</p:attrName>
                                        </p:attrNameLst>
                                      </p:cBhvr>
                                      <p:to>
                                        <p:strVal val="visible"/>
                                      </p:to>
                                    </p:set>
                                    <p:animEffect transition="in" filter="wipe(left)">
                                      <p:cBhvr>
                                        <p:cTn id="20" dur="500"/>
                                        <p:tgtEl>
                                          <p:spTgt spid="486421"/>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6" grpId="0" build="p" autoUpdateAnimBg="0"/>
      <p:bldP spid="486421" grpId="0" autoUpdateAnimBg="0"/>
      <p:bldP spid="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2291" name="Slide Number Placeholder 5"/>
          <p:cNvSpPr>
            <a:spLocks noGrp="1"/>
          </p:cNvSpPr>
          <p:nvPr>
            <p:ph type="sldNum" sz="quarter" idx="12"/>
          </p:nvPr>
        </p:nvSpPr>
        <p:spPr>
          <a:noFill/>
        </p:spPr>
        <p:txBody>
          <a:bodyPr/>
          <a:lstStyle/>
          <a:p>
            <a:fld id="{20CF01C9-B5D0-459C-B72A-4E44CEF79D20}" type="slidenum">
              <a:rPr lang="ar-SA" altLang="en-US" smtClean="0"/>
              <a:pPr/>
              <a:t>6</a:t>
            </a:fld>
            <a:endParaRPr lang="en-US" altLang="en-US" smtClean="0">
              <a:cs typeface="Times New Roman (Hebrew)" charset="-79"/>
            </a:endParaRPr>
          </a:p>
        </p:txBody>
      </p:sp>
      <p:sp>
        <p:nvSpPr>
          <p:cNvPr id="12292" name="Rectangle 1028"/>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a:t>
            </a:r>
            <a:endParaRPr lang="en-US" altLang="en-US" sz="2000" b="1" smtClean="0">
              <a:solidFill>
                <a:schemeClr val="tx1"/>
              </a:solidFill>
              <a:cs typeface="David" pitchFamily="2" charset="-79"/>
            </a:endParaRPr>
          </a:p>
        </p:txBody>
      </p:sp>
      <p:sp>
        <p:nvSpPr>
          <p:cNvPr id="12293" name="AutoShape 1029"/>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042"/>
          <p:cNvGrpSpPr>
            <a:grpSpLocks/>
          </p:cNvGrpSpPr>
          <p:nvPr/>
        </p:nvGrpSpPr>
        <p:grpSpPr bwMode="auto">
          <a:xfrm>
            <a:off x="838200" y="2727325"/>
            <a:ext cx="7391400" cy="3292475"/>
            <a:chOff x="528" y="1718"/>
            <a:chExt cx="4656" cy="2074"/>
          </a:xfrm>
        </p:grpSpPr>
        <p:sp>
          <p:nvSpPr>
            <p:cNvPr id="12300" name="Text Box 1033"/>
            <p:cNvSpPr txBox="1">
              <a:spLocks noChangeArrowheads="1"/>
            </p:cNvSpPr>
            <p:nvPr/>
          </p:nvSpPr>
          <p:spPr bwMode="auto">
            <a:xfrm>
              <a:off x="528" y="1718"/>
              <a:ext cx="4656" cy="250"/>
            </a:xfrm>
            <a:prstGeom prst="rect">
              <a:avLst/>
            </a:prstGeom>
            <a:noFill/>
            <a:ln w="9525">
              <a:noFill/>
              <a:miter lim="800000"/>
              <a:headEnd/>
              <a:tailEnd/>
            </a:ln>
          </p:spPr>
          <p:txBody>
            <a:bodyPr>
              <a:spAutoFit/>
            </a:bodyPr>
            <a:lstStyle/>
            <a:p>
              <a:r>
                <a:rPr lang="en-US" altLang="he-IL" sz="2000">
                  <a:solidFill>
                    <a:schemeClr val="accent2"/>
                  </a:solidFill>
                </a:rPr>
                <a:t>Example:  </a:t>
              </a:r>
              <a:r>
                <a:rPr lang="en-US" altLang="he-IL" sz="1800" b="0">
                  <a:solidFill>
                    <a:schemeClr val="tx1"/>
                  </a:solidFill>
                </a:rPr>
                <a:t>Consider using excess ethylene in DCE production</a:t>
              </a:r>
              <a:endParaRPr lang="en-US" altLang="he-IL" sz="1800" b="0"/>
            </a:p>
          </p:txBody>
        </p:sp>
        <p:pic>
          <p:nvPicPr>
            <p:cNvPr id="12301" name="Picture 1038" descr="D:\My Documents\Courses\Design and Analysis II\2001\Lectures\Figures\dist2.jpg"/>
            <p:cNvPicPr>
              <a:picLocks noChangeAspect="1" noChangeArrowheads="1"/>
            </p:cNvPicPr>
            <p:nvPr/>
          </p:nvPicPr>
          <p:blipFill>
            <a:blip r:embed="rId2"/>
            <a:srcRect l="2856" r="2856" b="4956"/>
            <a:stretch>
              <a:fillRect/>
            </a:stretch>
          </p:blipFill>
          <p:spPr bwMode="auto">
            <a:xfrm>
              <a:off x="1392" y="1951"/>
              <a:ext cx="3168" cy="1841"/>
            </a:xfrm>
            <a:prstGeom prst="rect">
              <a:avLst/>
            </a:prstGeom>
            <a:noFill/>
            <a:ln w="9525">
              <a:noFill/>
              <a:miter lim="800000"/>
              <a:headEnd/>
              <a:tailEnd/>
            </a:ln>
          </p:spPr>
        </p:pic>
      </p:grpSp>
      <p:grpSp>
        <p:nvGrpSpPr>
          <p:cNvPr id="3" name="Group 1039"/>
          <p:cNvGrpSpPr>
            <a:grpSpLocks/>
          </p:cNvGrpSpPr>
          <p:nvPr/>
        </p:nvGrpSpPr>
        <p:grpSpPr bwMode="auto">
          <a:xfrm>
            <a:off x="1295400" y="3122613"/>
            <a:ext cx="6324600" cy="2973387"/>
            <a:chOff x="1008" y="1967"/>
            <a:chExt cx="3984" cy="1873"/>
          </a:xfrm>
        </p:grpSpPr>
        <p:sp>
          <p:nvSpPr>
            <p:cNvPr id="12298" name="Rectangle 1040"/>
            <p:cNvSpPr>
              <a:spLocks noChangeArrowheads="1"/>
            </p:cNvSpPr>
            <p:nvPr/>
          </p:nvSpPr>
          <p:spPr bwMode="auto">
            <a:xfrm>
              <a:off x="1008" y="1968"/>
              <a:ext cx="3984" cy="1872"/>
            </a:xfrm>
            <a:prstGeom prst="rect">
              <a:avLst/>
            </a:prstGeom>
            <a:noFill/>
            <a:ln w="9525">
              <a:noFill/>
              <a:miter lim="800000"/>
              <a:headEnd/>
              <a:tailEnd/>
            </a:ln>
          </p:spPr>
          <p:txBody>
            <a:bodyPr wrap="none" anchor="ctr"/>
            <a:lstStyle/>
            <a:p>
              <a:endParaRPr lang="en-US"/>
            </a:p>
          </p:txBody>
        </p:sp>
        <p:pic>
          <p:nvPicPr>
            <p:cNvPr id="12299" name="Picture 1041" descr="D:\My Documents\Courses\Design and Analysis II\2001\Lectures\Figures\dist4.jpg"/>
            <p:cNvPicPr>
              <a:picLocks noChangeAspect="1" noChangeArrowheads="1"/>
            </p:cNvPicPr>
            <p:nvPr/>
          </p:nvPicPr>
          <p:blipFill>
            <a:blip r:embed="rId3"/>
            <a:srcRect/>
            <a:stretch>
              <a:fillRect/>
            </a:stretch>
          </p:blipFill>
          <p:spPr bwMode="auto">
            <a:xfrm>
              <a:off x="1296" y="1967"/>
              <a:ext cx="3648" cy="1837"/>
            </a:xfrm>
            <a:prstGeom prst="rect">
              <a:avLst/>
            </a:prstGeom>
            <a:noFill/>
            <a:ln w="9525">
              <a:noFill/>
              <a:miter lim="800000"/>
              <a:headEnd/>
              <a:tailEnd/>
            </a:ln>
          </p:spPr>
        </p:pic>
      </p:grpSp>
      <p:sp>
        <p:nvSpPr>
          <p:cNvPr id="12296" name="Rectangle 1026"/>
          <p:cNvSpPr>
            <a:spLocks noGrp="1" noChangeArrowheads="1"/>
          </p:cNvSpPr>
          <p:nvPr>
            <p:ph type="body" idx="1"/>
          </p:nvPr>
        </p:nvSpPr>
        <p:spPr>
          <a:xfrm>
            <a:off x="2362200" y="1371600"/>
            <a:ext cx="6172200" cy="1295400"/>
          </a:xfrm>
        </p:spPr>
        <p:txBody>
          <a:bodyPr/>
          <a:lstStyle/>
          <a:p>
            <a:pPr>
              <a:buFont typeface="Wingdings" pitchFamily="2" charset="2"/>
              <a:buChar char=" "/>
            </a:pPr>
            <a:r>
              <a:rPr lang="en-US" altLang="he-IL" sz="2000" smtClean="0">
                <a:cs typeface="Miriam" pitchFamily="2" charset="-79"/>
              </a:rPr>
              <a:t>Use an excess of one chemical reactant in a reaction operation to completely consume a valuable, toxic, or hazardous chemical reactant (based on MSDSs).</a:t>
            </a:r>
            <a:r>
              <a:rPr lang="en-US" altLang="he-IL" b="1" smtClean="0">
                <a:latin typeface="Miriam" pitchFamily="2" charset="-79"/>
                <a:cs typeface="Miriam" pitchFamily="2" charset="-79"/>
              </a:rPr>
              <a:t> </a:t>
            </a:r>
          </a:p>
          <a:p>
            <a:endParaRPr lang="en-US" altLang="en-US" smtClean="0"/>
          </a:p>
        </p:txBody>
      </p:sp>
      <p:sp>
        <p:nvSpPr>
          <p:cNvPr id="12297" name="Text Box 1027"/>
          <p:cNvSpPr txBox="1">
            <a:spLocks noChangeArrowheads="1"/>
          </p:cNvSpPr>
          <p:nvPr/>
        </p:nvSpPr>
        <p:spPr bwMode="auto">
          <a:xfrm>
            <a:off x="838200" y="1371600"/>
            <a:ext cx="1828800" cy="396875"/>
          </a:xfrm>
          <a:prstGeom prst="rect">
            <a:avLst/>
          </a:prstGeom>
          <a:noFill/>
          <a:ln w="9525">
            <a:noFill/>
            <a:miter lim="800000"/>
            <a:headEnd/>
            <a:tailEnd/>
          </a:ln>
        </p:spPr>
        <p:txBody>
          <a:bodyPr>
            <a:spAutoFit/>
          </a:bodyPr>
          <a:lstStyle/>
          <a:p>
            <a:r>
              <a:rPr lang="en-US" altLang="he-IL" sz="2000">
                <a:solidFill>
                  <a:schemeClr val="accent2"/>
                </a:solidFill>
              </a:rPr>
              <a:t>Heuristic 2:</a:t>
            </a:r>
            <a:endParaRPr lang="en-US" altLang="he-IL"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3315" name="Slide Number Placeholder 5"/>
          <p:cNvSpPr>
            <a:spLocks noGrp="1"/>
          </p:cNvSpPr>
          <p:nvPr>
            <p:ph type="sldNum" sz="quarter" idx="12"/>
          </p:nvPr>
        </p:nvSpPr>
        <p:spPr>
          <a:noFill/>
        </p:spPr>
        <p:txBody>
          <a:bodyPr/>
          <a:lstStyle/>
          <a:p>
            <a:fld id="{8E4F760F-195C-4F31-B696-A39EBD1F89BF}" type="slidenum">
              <a:rPr lang="ar-SA" altLang="en-US" smtClean="0"/>
              <a:pPr/>
              <a:t>7</a:t>
            </a:fld>
            <a:endParaRPr lang="en-US" altLang="en-US" smtClean="0">
              <a:cs typeface="Times New Roman (Hebrew)" charset="-79"/>
            </a:endParaRPr>
          </a:p>
        </p:txBody>
      </p:sp>
      <p:grpSp>
        <p:nvGrpSpPr>
          <p:cNvPr id="2" name="Group 13"/>
          <p:cNvGrpSpPr>
            <a:grpSpLocks/>
          </p:cNvGrpSpPr>
          <p:nvPr/>
        </p:nvGrpSpPr>
        <p:grpSpPr bwMode="auto">
          <a:xfrm>
            <a:off x="838200" y="3505200"/>
            <a:ext cx="7285038" cy="2555875"/>
            <a:chOff x="528" y="2208"/>
            <a:chExt cx="4589" cy="1610"/>
          </a:xfrm>
        </p:grpSpPr>
        <p:pic>
          <p:nvPicPr>
            <p:cNvPr id="13322" name="Picture 12" descr="D:\My Documents\Courses\Design and Analysis II\2001\Lectures\Figures\inerts_a.jpg"/>
            <p:cNvPicPr>
              <a:picLocks noChangeAspect="1" noChangeArrowheads="1"/>
            </p:cNvPicPr>
            <p:nvPr/>
          </p:nvPicPr>
          <p:blipFill>
            <a:blip r:embed="rId2"/>
            <a:srcRect/>
            <a:stretch>
              <a:fillRect/>
            </a:stretch>
          </p:blipFill>
          <p:spPr bwMode="auto">
            <a:xfrm>
              <a:off x="1104" y="2208"/>
              <a:ext cx="4013" cy="1610"/>
            </a:xfrm>
            <a:prstGeom prst="rect">
              <a:avLst/>
            </a:prstGeom>
            <a:noFill/>
            <a:ln w="9525">
              <a:noFill/>
              <a:miter lim="800000"/>
              <a:headEnd/>
              <a:tailEnd/>
            </a:ln>
          </p:spPr>
        </p:pic>
        <p:sp>
          <p:nvSpPr>
            <p:cNvPr id="13323" name="Text Box 10"/>
            <p:cNvSpPr txBox="1">
              <a:spLocks noChangeArrowheads="1"/>
            </p:cNvSpPr>
            <p:nvPr/>
          </p:nvSpPr>
          <p:spPr bwMode="auto">
            <a:xfrm>
              <a:off x="528" y="2304"/>
              <a:ext cx="963" cy="250"/>
            </a:xfrm>
            <a:prstGeom prst="rect">
              <a:avLst/>
            </a:prstGeom>
            <a:noFill/>
            <a:ln w="9525">
              <a:noFill/>
              <a:miter lim="800000"/>
              <a:headEnd/>
              <a:tailEnd/>
            </a:ln>
          </p:spPr>
          <p:txBody>
            <a:bodyPr wrap="none">
              <a:spAutoFit/>
            </a:bodyPr>
            <a:lstStyle/>
            <a:p>
              <a:r>
                <a:rPr lang="en-US" altLang="he-IL" sz="2000">
                  <a:solidFill>
                    <a:schemeClr val="accent2"/>
                  </a:solidFill>
                </a:rPr>
                <a:t>Example:</a:t>
              </a:r>
              <a:endParaRPr lang="en-US" altLang="he-IL" b="0"/>
            </a:p>
          </p:txBody>
        </p:sp>
      </p:grpSp>
      <p:sp>
        <p:nvSpPr>
          <p:cNvPr id="13317"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400" b="1" smtClean="0">
              <a:solidFill>
                <a:schemeClr val="accent2"/>
              </a:solidFill>
              <a:cs typeface="David" pitchFamily="2" charset="-79"/>
            </a:endParaRPr>
          </a:p>
        </p:txBody>
      </p:sp>
      <p:sp>
        <p:nvSpPr>
          <p:cNvPr id="13318"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4"/>
          <p:cNvGrpSpPr>
            <a:grpSpLocks/>
          </p:cNvGrpSpPr>
          <p:nvPr/>
        </p:nvGrpSpPr>
        <p:grpSpPr bwMode="auto">
          <a:xfrm>
            <a:off x="838200" y="1295400"/>
            <a:ext cx="7391400" cy="2209800"/>
            <a:chOff x="528" y="816"/>
            <a:chExt cx="4656" cy="1392"/>
          </a:xfrm>
        </p:grpSpPr>
        <p:sp>
          <p:nvSpPr>
            <p:cNvPr id="13320" name="Rectangle 6"/>
            <p:cNvSpPr>
              <a:spLocks noChangeArrowheads="1"/>
            </p:cNvSpPr>
            <p:nvPr/>
          </p:nvSpPr>
          <p:spPr bwMode="auto">
            <a:xfrm>
              <a:off x="1584" y="816"/>
              <a:ext cx="3600" cy="1392"/>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US" altLang="he-IL" sz="2000" b="0">
                  <a:solidFill>
                    <a:schemeClr val="tx1"/>
                  </a:solidFill>
                  <a:cs typeface="Miriam" pitchFamily="2" charset="-79"/>
                </a:rPr>
                <a:t>When nearly pure products are required, eliminate inert species before the reaction operations, when the separations are easily accomplished, and when the catalyst is adversely affected by the inert</a:t>
              </a:r>
            </a:p>
            <a:p>
              <a:pPr marL="342900" indent="-342900">
                <a:spcBef>
                  <a:spcPct val="20000"/>
                </a:spcBef>
                <a:buFont typeface="Wingdings" pitchFamily="2" charset="2"/>
                <a:buChar char="¥"/>
              </a:pPr>
              <a:r>
                <a:rPr lang="en-US" altLang="he-IL" sz="2000" b="0" u="sng">
                  <a:solidFill>
                    <a:schemeClr val="tx1"/>
                  </a:solidFill>
                  <a:cs typeface="Miriam" pitchFamily="2" charset="-79"/>
                </a:rPr>
                <a:t>Do not do this</a:t>
              </a:r>
              <a:r>
                <a:rPr lang="en-US" altLang="he-IL" sz="2000" b="0">
                  <a:solidFill>
                    <a:schemeClr val="tx1"/>
                  </a:solidFill>
                  <a:cs typeface="Miriam" pitchFamily="2" charset="-79"/>
                </a:rPr>
                <a:t> when a large exothermic heat of reaction must be removed.</a:t>
              </a:r>
              <a:r>
                <a:rPr lang="en-US" altLang="he-IL" sz="2800">
                  <a:solidFill>
                    <a:schemeClr val="tx1"/>
                  </a:solidFill>
                  <a:latin typeface="Miriam" pitchFamily="2" charset="-79"/>
                  <a:cs typeface="Miriam" pitchFamily="2" charset="-79"/>
                </a:rPr>
                <a:t> </a:t>
              </a:r>
            </a:p>
            <a:p>
              <a:pPr marL="342900" indent="-342900">
                <a:spcBef>
                  <a:spcPct val="20000"/>
                </a:spcBef>
                <a:buFont typeface="Wingdings" pitchFamily="2" charset="2"/>
                <a:buChar char="¥"/>
              </a:pPr>
              <a:endParaRPr lang="en-US" altLang="en-US" sz="2800" b="0">
                <a:solidFill>
                  <a:schemeClr val="tx1"/>
                </a:solidFill>
              </a:endParaRPr>
            </a:p>
          </p:txBody>
        </p:sp>
        <p:sp>
          <p:nvSpPr>
            <p:cNvPr id="13321" name="Text Box 7"/>
            <p:cNvSpPr txBox="1">
              <a:spLocks noChangeArrowheads="1"/>
            </p:cNvSpPr>
            <p:nvPr/>
          </p:nvSpPr>
          <p:spPr bwMode="auto">
            <a:xfrm>
              <a:off x="528" y="816"/>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3:</a:t>
              </a:r>
              <a:endParaRPr lang="en-US" altLang="he-IL" b="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4339" name="Slide Number Placeholder 5"/>
          <p:cNvSpPr>
            <a:spLocks noGrp="1"/>
          </p:cNvSpPr>
          <p:nvPr>
            <p:ph type="sldNum" sz="quarter" idx="12"/>
          </p:nvPr>
        </p:nvSpPr>
        <p:spPr>
          <a:noFill/>
        </p:spPr>
        <p:txBody>
          <a:bodyPr/>
          <a:lstStyle/>
          <a:p>
            <a:fld id="{19E9C9B1-E0F6-4439-8914-C68BE91E680D}" type="slidenum">
              <a:rPr lang="ar-SA" altLang="en-US" smtClean="0"/>
              <a:pPr/>
              <a:t>8</a:t>
            </a:fld>
            <a:endParaRPr lang="en-US" altLang="en-US" smtClean="0">
              <a:cs typeface="Times New Roman (Hebrew)" charset="-79"/>
            </a:endParaRPr>
          </a:p>
        </p:txBody>
      </p:sp>
      <p:sp>
        <p:nvSpPr>
          <p:cNvPr id="14340" name="Rectangle 2"/>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400" b="1" smtClean="0">
              <a:solidFill>
                <a:schemeClr val="accent2"/>
              </a:solidFill>
              <a:cs typeface="David" pitchFamily="2" charset="-79"/>
            </a:endParaRPr>
          </a:p>
        </p:txBody>
      </p:sp>
      <p:sp>
        <p:nvSpPr>
          <p:cNvPr id="14341" name="AutoShape 3"/>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2" name="Group 17"/>
          <p:cNvGrpSpPr>
            <a:grpSpLocks/>
          </p:cNvGrpSpPr>
          <p:nvPr/>
        </p:nvGrpSpPr>
        <p:grpSpPr bwMode="auto">
          <a:xfrm>
            <a:off x="746125" y="1189038"/>
            <a:ext cx="6873875" cy="1706562"/>
            <a:chOff x="470" y="731"/>
            <a:chExt cx="4330" cy="1075"/>
          </a:xfrm>
        </p:grpSpPr>
        <p:pic>
          <p:nvPicPr>
            <p:cNvPr id="14349" name="Picture 14" descr="D:\My Documents\Courses\Design and Analysis II\2001\Lectures\Figures\inerts_b.jpg"/>
            <p:cNvPicPr>
              <a:picLocks noChangeAspect="1" noChangeArrowheads="1"/>
            </p:cNvPicPr>
            <p:nvPr/>
          </p:nvPicPr>
          <p:blipFill>
            <a:blip r:embed="rId2"/>
            <a:srcRect/>
            <a:stretch>
              <a:fillRect/>
            </a:stretch>
          </p:blipFill>
          <p:spPr bwMode="auto">
            <a:xfrm>
              <a:off x="2497" y="731"/>
              <a:ext cx="2303" cy="1075"/>
            </a:xfrm>
            <a:prstGeom prst="rect">
              <a:avLst/>
            </a:prstGeom>
            <a:noFill/>
            <a:ln w="9525">
              <a:noFill/>
              <a:miter lim="800000"/>
              <a:headEnd/>
              <a:tailEnd/>
            </a:ln>
          </p:spPr>
        </p:pic>
        <p:sp>
          <p:nvSpPr>
            <p:cNvPr id="14350" name="Text Box 9"/>
            <p:cNvSpPr txBox="1">
              <a:spLocks noChangeArrowheads="1"/>
            </p:cNvSpPr>
            <p:nvPr/>
          </p:nvSpPr>
          <p:spPr bwMode="auto">
            <a:xfrm>
              <a:off x="470" y="779"/>
              <a:ext cx="1978" cy="577"/>
            </a:xfrm>
            <a:prstGeom prst="rect">
              <a:avLst/>
            </a:prstGeom>
            <a:noFill/>
            <a:ln w="9525">
              <a:noFill/>
              <a:miter lim="800000"/>
              <a:headEnd/>
              <a:tailEnd/>
            </a:ln>
          </p:spPr>
          <p:txBody>
            <a:bodyPr>
              <a:spAutoFit/>
            </a:bodyPr>
            <a:lstStyle/>
            <a:p>
              <a:r>
                <a:rPr lang="en-US" altLang="he-IL" sz="1800" b="0"/>
                <a:t>Need to decide whether to remove inerts before reaction...</a:t>
              </a:r>
            </a:p>
          </p:txBody>
        </p:sp>
      </p:grpSp>
      <p:grpSp>
        <p:nvGrpSpPr>
          <p:cNvPr id="3" name="Group 13"/>
          <p:cNvGrpSpPr>
            <a:grpSpLocks/>
          </p:cNvGrpSpPr>
          <p:nvPr/>
        </p:nvGrpSpPr>
        <p:grpSpPr bwMode="auto">
          <a:xfrm>
            <a:off x="838200" y="5029200"/>
            <a:ext cx="7391400" cy="915988"/>
            <a:chOff x="576" y="3263"/>
            <a:chExt cx="4656" cy="577"/>
          </a:xfrm>
        </p:grpSpPr>
        <p:sp>
          <p:nvSpPr>
            <p:cNvPr id="14347" name="Rectangle 12"/>
            <p:cNvSpPr>
              <a:spLocks noChangeArrowheads="1"/>
            </p:cNvSpPr>
            <p:nvPr/>
          </p:nvSpPr>
          <p:spPr bwMode="auto">
            <a:xfrm>
              <a:off x="624" y="3264"/>
              <a:ext cx="4560"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14348" name="Text Box 11"/>
            <p:cNvSpPr txBox="1">
              <a:spLocks noChangeArrowheads="1"/>
            </p:cNvSpPr>
            <p:nvPr/>
          </p:nvSpPr>
          <p:spPr bwMode="auto">
            <a:xfrm>
              <a:off x="576" y="3263"/>
              <a:ext cx="4656" cy="577"/>
            </a:xfrm>
            <a:prstGeom prst="rect">
              <a:avLst/>
            </a:prstGeom>
            <a:noFill/>
            <a:ln w="9525">
              <a:noFill/>
              <a:miter lim="800000"/>
              <a:headEnd/>
              <a:tailEnd/>
            </a:ln>
          </p:spPr>
          <p:txBody>
            <a:bodyPr>
              <a:spAutoFit/>
            </a:bodyPr>
            <a:lstStyle/>
            <a:p>
              <a:pPr>
                <a:spcBef>
                  <a:spcPct val="0"/>
                </a:spcBef>
              </a:pPr>
              <a:r>
                <a:rPr lang="en-US" altLang="he-IL" sz="1800" b="0">
                  <a:solidFill>
                    <a:schemeClr val="tx1"/>
                  </a:solidFill>
                  <a:cs typeface="Miriam" pitchFamily="2" charset="-79"/>
                </a:rPr>
                <a:t>Clearly, the ease and cost of the separations must be assessed.  This can be accomplished by examining the physical properties upon which the separations are based, and implies the use of simulation</a:t>
              </a:r>
              <a:endParaRPr lang="en-US" altLang="en-US" sz="2400" b="0">
                <a:solidFill>
                  <a:schemeClr val="tx1"/>
                </a:solidFill>
                <a:latin typeface="Times New Roman" pitchFamily="18" charset="0"/>
                <a:cs typeface="Miriam" pitchFamily="2" charset="-79"/>
              </a:endParaRPr>
            </a:p>
          </p:txBody>
        </p:sp>
      </p:grpSp>
      <p:grpSp>
        <p:nvGrpSpPr>
          <p:cNvPr id="4" name="Group 18"/>
          <p:cNvGrpSpPr>
            <a:grpSpLocks/>
          </p:cNvGrpSpPr>
          <p:nvPr/>
        </p:nvGrpSpPr>
        <p:grpSpPr bwMode="auto">
          <a:xfrm>
            <a:off x="685800" y="3163888"/>
            <a:ext cx="6948488" cy="1789112"/>
            <a:chOff x="471" y="1938"/>
            <a:chExt cx="4377" cy="1127"/>
          </a:xfrm>
        </p:grpSpPr>
        <p:sp>
          <p:nvSpPr>
            <p:cNvPr id="14345" name="Text Box 10"/>
            <p:cNvSpPr txBox="1">
              <a:spLocks noChangeArrowheads="1"/>
            </p:cNvSpPr>
            <p:nvPr/>
          </p:nvSpPr>
          <p:spPr bwMode="auto">
            <a:xfrm>
              <a:off x="471" y="2016"/>
              <a:ext cx="1641" cy="231"/>
            </a:xfrm>
            <a:prstGeom prst="rect">
              <a:avLst/>
            </a:prstGeom>
            <a:noFill/>
            <a:ln w="9525">
              <a:noFill/>
              <a:miter lim="800000"/>
              <a:headEnd/>
              <a:tailEnd/>
            </a:ln>
          </p:spPr>
          <p:txBody>
            <a:bodyPr wrap="none">
              <a:spAutoFit/>
            </a:bodyPr>
            <a:lstStyle/>
            <a:p>
              <a:r>
                <a:rPr lang="en-US" altLang="he-IL" sz="1800" b="0"/>
                <a:t>… or after reaction...</a:t>
              </a:r>
            </a:p>
          </p:txBody>
        </p:sp>
        <p:pic>
          <p:nvPicPr>
            <p:cNvPr id="14346" name="Picture 16" descr="D:\My Documents\Courses\Design and Analysis II\2001\Lectures\Figures\inerts_c.jpg"/>
            <p:cNvPicPr>
              <a:picLocks noChangeAspect="1" noChangeArrowheads="1"/>
            </p:cNvPicPr>
            <p:nvPr/>
          </p:nvPicPr>
          <p:blipFill>
            <a:blip r:embed="rId3"/>
            <a:srcRect/>
            <a:stretch>
              <a:fillRect/>
            </a:stretch>
          </p:blipFill>
          <p:spPr bwMode="auto">
            <a:xfrm>
              <a:off x="2545" y="1938"/>
              <a:ext cx="2303" cy="112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he-IL" smtClean="0"/>
              <a:t>Heuristics </a:t>
            </a:r>
            <a:endParaRPr lang="en-US" altLang="en-US" smtClean="0"/>
          </a:p>
        </p:txBody>
      </p:sp>
      <p:sp>
        <p:nvSpPr>
          <p:cNvPr id="15363" name="Slide Number Placeholder 5"/>
          <p:cNvSpPr>
            <a:spLocks noGrp="1"/>
          </p:cNvSpPr>
          <p:nvPr>
            <p:ph type="sldNum" sz="quarter" idx="12"/>
          </p:nvPr>
        </p:nvSpPr>
        <p:spPr>
          <a:noFill/>
        </p:spPr>
        <p:txBody>
          <a:bodyPr/>
          <a:lstStyle/>
          <a:p>
            <a:fld id="{8BCE2358-E526-4006-A222-9C0E49DE321C}" type="slidenum">
              <a:rPr lang="ar-SA" altLang="en-US" smtClean="0"/>
              <a:pPr/>
              <a:t>9</a:t>
            </a:fld>
            <a:endParaRPr lang="en-US" altLang="en-US" smtClean="0">
              <a:cs typeface="Times New Roman (Hebrew)" charset="-79"/>
            </a:endParaRPr>
          </a:p>
        </p:txBody>
      </p:sp>
      <p:grpSp>
        <p:nvGrpSpPr>
          <p:cNvPr id="2" name="Group 15"/>
          <p:cNvGrpSpPr>
            <a:grpSpLocks/>
          </p:cNvGrpSpPr>
          <p:nvPr/>
        </p:nvGrpSpPr>
        <p:grpSpPr bwMode="auto">
          <a:xfrm>
            <a:off x="838200" y="1219200"/>
            <a:ext cx="7467600" cy="2286000"/>
            <a:chOff x="528" y="768"/>
            <a:chExt cx="4704" cy="1440"/>
          </a:xfrm>
        </p:grpSpPr>
        <p:sp>
          <p:nvSpPr>
            <p:cNvPr id="15373" name="Rectangle 2"/>
            <p:cNvSpPr>
              <a:spLocks noChangeArrowheads="1"/>
            </p:cNvSpPr>
            <p:nvPr/>
          </p:nvSpPr>
          <p:spPr bwMode="auto">
            <a:xfrm>
              <a:off x="1392" y="768"/>
              <a:ext cx="3840" cy="1440"/>
            </a:xfrm>
            <a:prstGeom prst="rect">
              <a:avLst/>
            </a:prstGeom>
            <a:noFill/>
            <a:ln w="9525">
              <a:noFill/>
              <a:miter lim="800000"/>
              <a:headEnd/>
              <a:tailEnd/>
            </a:ln>
          </p:spPr>
          <p:txBody>
            <a:bodyPr/>
            <a:lstStyle/>
            <a:p>
              <a:pPr marL="342900" indent="-342900">
                <a:spcBef>
                  <a:spcPct val="20000"/>
                </a:spcBef>
                <a:buFont typeface="Wingdings" pitchFamily="2" charset="2"/>
                <a:buChar char=" "/>
              </a:pPr>
              <a:r>
                <a:rPr lang="en-US" altLang="he-IL" sz="2000" b="0">
                  <a:solidFill>
                    <a:schemeClr val="tx1"/>
                  </a:solidFill>
                  <a:cs typeface="Miriam" pitchFamily="2" charset="-79"/>
                </a:rPr>
                <a:t>Introduce liquid or vapor purge streams to provide exits for species that</a:t>
              </a:r>
            </a:p>
            <a:p>
              <a:pPr marL="742950" lvl="1" indent="-285750">
                <a:spcBef>
                  <a:spcPct val="20000"/>
                </a:spcBef>
                <a:buFontTx/>
                <a:buChar char="–"/>
              </a:pPr>
              <a:r>
                <a:rPr lang="en-US" altLang="he-IL" sz="1800" b="0">
                  <a:solidFill>
                    <a:schemeClr val="tx1"/>
                  </a:solidFill>
                  <a:cs typeface="Miriam" pitchFamily="2" charset="-79"/>
                </a:rPr>
                <a:t>enter the process as impurities in the feed</a:t>
              </a:r>
            </a:p>
            <a:p>
              <a:pPr marL="742950" lvl="1" indent="-285750">
                <a:spcBef>
                  <a:spcPct val="20000"/>
                </a:spcBef>
                <a:buFontTx/>
                <a:buChar char="–"/>
              </a:pPr>
              <a:r>
                <a:rPr lang="en-US" altLang="he-IL" sz="1800" b="0">
                  <a:solidFill>
                    <a:schemeClr val="tx1"/>
                  </a:solidFill>
                  <a:cs typeface="Miriam" pitchFamily="2" charset="-79"/>
                </a:rPr>
                <a:t>produced by irreversible side-reactions</a:t>
              </a:r>
            </a:p>
            <a:p>
              <a:pPr marL="342900" indent="-342900">
                <a:spcBef>
                  <a:spcPct val="20000"/>
                </a:spcBef>
                <a:buFont typeface="Wingdings" pitchFamily="2" charset="2"/>
                <a:buChar char=" "/>
              </a:pPr>
              <a:r>
                <a:rPr lang="en-US" altLang="he-IL" sz="2000" b="0">
                  <a:solidFill>
                    <a:schemeClr val="tx1"/>
                  </a:solidFill>
                  <a:cs typeface="Miriam" pitchFamily="2" charset="-79"/>
                </a:rPr>
                <a:t>when these species are in trace quantities and/or are difficult to separate from the other chemicals.  </a:t>
              </a:r>
              <a:endParaRPr lang="en-US" altLang="en-US" sz="2800" b="0">
                <a:solidFill>
                  <a:schemeClr val="tx1"/>
                </a:solidFill>
              </a:endParaRPr>
            </a:p>
          </p:txBody>
        </p:sp>
        <p:sp>
          <p:nvSpPr>
            <p:cNvPr id="15374" name="Text Box 3"/>
            <p:cNvSpPr txBox="1">
              <a:spLocks noChangeArrowheads="1"/>
            </p:cNvSpPr>
            <p:nvPr/>
          </p:nvSpPr>
          <p:spPr bwMode="auto">
            <a:xfrm>
              <a:off x="528" y="768"/>
              <a:ext cx="1201" cy="250"/>
            </a:xfrm>
            <a:prstGeom prst="rect">
              <a:avLst/>
            </a:prstGeom>
            <a:noFill/>
            <a:ln w="9525">
              <a:noFill/>
              <a:miter lim="800000"/>
              <a:headEnd/>
              <a:tailEnd/>
            </a:ln>
          </p:spPr>
          <p:txBody>
            <a:bodyPr wrap="none">
              <a:spAutoFit/>
            </a:bodyPr>
            <a:lstStyle/>
            <a:p>
              <a:r>
                <a:rPr lang="en-US" altLang="he-IL" sz="2000">
                  <a:solidFill>
                    <a:schemeClr val="accent2"/>
                  </a:solidFill>
                </a:rPr>
                <a:t>Heuristic 4:</a:t>
              </a:r>
              <a:endParaRPr lang="en-US" altLang="he-IL" b="0"/>
            </a:p>
          </p:txBody>
        </p:sp>
      </p:grpSp>
      <p:sp>
        <p:nvSpPr>
          <p:cNvPr id="15365" name="Rectangle 4"/>
          <p:cNvSpPr>
            <a:spLocks noGrp="1" noChangeArrowheads="1"/>
          </p:cNvSpPr>
          <p:nvPr>
            <p:ph type="title"/>
          </p:nvPr>
        </p:nvSpPr>
        <p:spPr>
          <a:xfrm>
            <a:off x="685800" y="609600"/>
            <a:ext cx="7772400" cy="609600"/>
          </a:xfrm>
          <a:noFill/>
        </p:spPr>
        <p:txBody>
          <a:bodyPr/>
          <a:lstStyle/>
          <a:p>
            <a:r>
              <a:rPr lang="en-US" altLang="he-IL" sz="2400" b="1" smtClean="0">
                <a:solidFill>
                  <a:schemeClr val="accent2"/>
                </a:solidFill>
                <a:cs typeface="David" pitchFamily="2" charset="-79"/>
              </a:rPr>
              <a:t>Distribution of Chemicals (Cont’d)</a:t>
            </a:r>
            <a:endParaRPr lang="en-US" altLang="en-US" sz="2000" b="1" smtClean="0">
              <a:solidFill>
                <a:schemeClr val="tx1"/>
              </a:solidFill>
              <a:cs typeface="David" pitchFamily="2" charset="-79"/>
            </a:endParaRPr>
          </a:p>
        </p:txBody>
      </p:sp>
      <p:sp>
        <p:nvSpPr>
          <p:cNvPr id="15366" name="AutoShape 5"/>
          <p:cNvSpPr>
            <a:spLocks noChangeArrowheads="1"/>
          </p:cNvSpPr>
          <p:nvPr/>
        </p:nvSpPr>
        <p:spPr bwMode="auto">
          <a:xfrm>
            <a:off x="1371600" y="685800"/>
            <a:ext cx="6324600" cy="457200"/>
          </a:xfrm>
          <a:prstGeom prst="roundRect">
            <a:avLst>
              <a:gd name="adj" fmla="val 16667"/>
            </a:avLst>
          </a:prstGeom>
          <a:noFill/>
          <a:ln w="9525">
            <a:solidFill>
              <a:srgbClr val="000099"/>
            </a:solidFill>
            <a:round/>
            <a:headEnd/>
            <a:tailEnd/>
          </a:ln>
        </p:spPr>
        <p:txBody>
          <a:bodyPr wrap="none" anchor="ctr"/>
          <a:lstStyle/>
          <a:p>
            <a:endParaRPr lang="en-US"/>
          </a:p>
        </p:txBody>
      </p:sp>
      <p:grpSp>
        <p:nvGrpSpPr>
          <p:cNvPr id="3" name="Group 11"/>
          <p:cNvGrpSpPr>
            <a:grpSpLocks/>
          </p:cNvGrpSpPr>
          <p:nvPr/>
        </p:nvGrpSpPr>
        <p:grpSpPr bwMode="auto">
          <a:xfrm>
            <a:off x="838200" y="3581400"/>
            <a:ext cx="7467600" cy="2319338"/>
            <a:chOff x="528" y="2304"/>
            <a:chExt cx="4704" cy="1461"/>
          </a:xfrm>
        </p:grpSpPr>
        <p:pic>
          <p:nvPicPr>
            <p:cNvPr id="15371" name="Picture 10" descr="D:\My Documents\Courses\Design and Analysis II\2001\Lectures\Figures\nh3.jpg"/>
            <p:cNvPicPr>
              <a:picLocks noChangeAspect="1" noChangeArrowheads="1"/>
            </p:cNvPicPr>
            <p:nvPr/>
          </p:nvPicPr>
          <p:blipFill>
            <a:blip r:embed="rId2"/>
            <a:srcRect/>
            <a:stretch>
              <a:fillRect/>
            </a:stretch>
          </p:blipFill>
          <p:spPr bwMode="auto">
            <a:xfrm>
              <a:off x="1344" y="2481"/>
              <a:ext cx="3888" cy="1284"/>
            </a:xfrm>
            <a:prstGeom prst="rect">
              <a:avLst/>
            </a:prstGeom>
            <a:noFill/>
            <a:ln w="9525">
              <a:noFill/>
              <a:miter lim="800000"/>
              <a:headEnd/>
              <a:tailEnd/>
            </a:ln>
          </p:spPr>
        </p:pic>
        <p:sp>
          <p:nvSpPr>
            <p:cNvPr id="15372" name="Text Box 9"/>
            <p:cNvSpPr txBox="1">
              <a:spLocks noChangeArrowheads="1"/>
            </p:cNvSpPr>
            <p:nvPr/>
          </p:nvSpPr>
          <p:spPr bwMode="auto">
            <a:xfrm>
              <a:off x="528" y="2304"/>
              <a:ext cx="2662" cy="250"/>
            </a:xfrm>
            <a:prstGeom prst="rect">
              <a:avLst/>
            </a:prstGeom>
            <a:noFill/>
            <a:ln w="9525">
              <a:noFill/>
              <a:miter lim="800000"/>
              <a:headEnd/>
              <a:tailEnd/>
            </a:ln>
          </p:spPr>
          <p:txBody>
            <a:bodyPr wrap="none">
              <a:spAutoFit/>
            </a:bodyPr>
            <a:lstStyle/>
            <a:p>
              <a:r>
                <a:rPr lang="en-US" altLang="he-IL" sz="2000">
                  <a:solidFill>
                    <a:schemeClr val="accent2"/>
                  </a:solidFill>
                </a:rPr>
                <a:t>Example:  </a:t>
              </a:r>
              <a:r>
                <a:rPr lang="en-US" altLang="he-IL" sz="2000" b="0">
                  <a:solidFill>
                    <a:schemeClr val="tx1"/>
                  </a:solidFill>
                </a:rPr>
                <a:t>NH3 Synthesis Loop.</a:t>
              </a:r>
              <a:endParaRPr lang="en-US" altLang="he-IL" b="0"/>
            </a:p>
          </p:txBody>
        </p:sp>
      </p:grpSp>
      <p:grpSp>
        <p:nvGrpSpPr>
          <p:cNvPr id="4" name="Group 14"/>
          <p:cNvGrpSpPr>
            <a:grpSpLocks/>
          </p:cNvGrpSpPr>
          <p:nvPr/>
        </p:nvGrpSpPr>
        <p:grpSpPr bwMode="auto">
          <a:xfrm>
            <a:off x="1387475" y="5562600"/>
            <a:ext cx="6918325" cy="457200"/>
            <a:chOff x="576" y="3696"/>
            <a:chExt cx="4358" cy="288"/>
          </a:xfrm>
        </p:grpSpPr>
        <p:sp>
          <p:nvSpPr>
            <p:cNvPr id="15369" name="Rectangle 13"/>
            <p:cNvSpPr>
              <a:spLocks noChangeArrowheads="1"/>
            </p:cNvSpPr>
            <p:nvPr/>
          </p:nvSpPr>
          <p:spPr bwMode="auto">
            <a:xfrm>
              <a:off x="576" y="3696"/>
              <a:ext cx="4320" cy="288"/>
            </a:xfrm>
            <a:prstGeom prst="rect">
              <a:avLst/>
            </a:prstGeom>
            <a:solidFill>
              <a:srgbClr val="FFCC00"/>
            </a:solidFill>
            <a:ln w="28575">
              <a:solidFill>
                <a:schemeClr val="tx1"/>
              </a:solidFill>
              <a:miter lim="800000"/>
              <a:headEnd/>
              <a:tailEnd/>
            </a:ln>
          </p:spPr>
          <p:txBody>
            <a:bodyPr wrap="none" anchor="ctr"/>
            <a:lstStyle/>
            <a:p>
              <a:endParaRPr lang="en-US"/>
            </a:p>
          </p:txBody>
        </p:sp>
        <p:sp>
          <p:nvSpPr>
            <p:cNvPr id="15370" name="Text Box 12"/>
            <p:cNvSpPr txBox="1">
              <a:spLocks noChangeArrowheads="1"/>
            </p:cNvSpPr>
            <p:nvPr/>
          </p:nvSpPr>
          <p:spPr bwMode="auto">
            <a:xfrm>
              <a:off x="624" y="3696"/>
              <a:ext cx="4310" cy="250"/>
            </a:xfrm>
            <a:prstGeom prst="rect">
              <a:avLst/>
            </a:prstGeom>
            <a:noFill/>
            <a:ln w="9525">
              <a:noFill/>
              <a:miter lim="800000"/>
              <a:headEnd/>
              <a:tailEnd/>
            </a:ln>
          </p:spPr>
          <p:txBody>
            <a:bodyPr wrap="none">
              <a:spAutoFit/>
            </a:bodyPr>
            <a:lstStyle/>
            <a:p>
              <a:r>
                <a:rPr lang="en-US" altLang="he-IL" sz="2000" b="0"/>
                <a:t>Note: Purge flow rate selection depends on economics!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mbpca">
  <a:themeElements>
    <a:clrScheme name="mbpc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bpca">
      <a:majorFont>
        <a:latin typeface="Comic Sans MS"/>
        <a:ea typeface=""/>
        <a:cs typeface="Narkisim"/>
      </a:majorFont>
      <a:minorFont>
        <a:latin typeface="Comic Sans MS"/>
        <a:ea typeface=""/>
        <a:cs typeface="Narkisi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60000"/>
          </a:spcBef>
          <a:spcAft>
            <a:spcPct val="0"/>
          </a:spcAft>
          <a:buClrTx/>
          <a:buSzTx/>
          <a:buFontTx/>
          <a:buChar char=" "/>
          <a:tabLst/>
          <a:defRPr kumimoji="0" lang="en-US" sz="2200" b="1" i="0" u="none" strike="noStrike" cap="none" normalizeH="0" baseline="0" smtClean="0">
            <a:ln>
              <a:noFill/>
            </a:ln>
            <a:solidFill>
              <a:schemeClr val="tx2"/>
            </a:solidFill>
            <a:effectLst/>
            <a:latin typeface="Comic Sans MS" pitchFamily="66" charset="0"/>
            <a:cs typeface="Narkisim" pitchFamily="2" charset="-79"/>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60000"/>
          </a:spcBef>
          <a:spcAft>
            <a:spcPct val="0"/>
          </a:spcAft>
          <a:buClrTx/>
          <a:buSzTx/>
          <a:buFontTx/>
          <a:buChar char=" "/>
          <a:tabLst/>
          <a:defRPr kumimoji="0" lang="en-US" sz="2200" b="1" i="0" u="none" strike="noStrike" cap="none" normalizeH="0" baseline="0" smtClean="0">
            <a:ln>
              <a:noFill/>
            </a:ln>
            <a:solidFill>
              <a:schemeClr val="tx2"/>
            </a:solidFill>
            <a:effectLst/>
            <a:latin typeface="Comic Sans MS" pitchFamily="66" charset="0"/>
            <a:cs typeface="Narkisim" pitchFamily="2" charset="-79"/>
          </a:defRPr>
        </a:defPPr>
      </a:lstStyle>
    </a:lnDef>
  </a:objectDefaults>
  <a:extraClrSchemeLst>
    <a:extraClrScheme>
      <a:clrScheme name="mbpc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bpc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bpc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bpc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bpc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bpc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bpc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Office\Templates\mbpca.pot</Template>
  <TotalTime>5788</TotalTime>
  <Words>3899</Words>
  <Application>Microsoft Office PowerPoint</Application>
  <PresentationFormat>On-screen Show (4:3)</PresentationFormat>
  <Paragraphs>362</Paragraphs>
  <Slides>46</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46</vt:i4>
      </vt:variant>
    </vt:vector>
  </HeadingPairs>
  <TitlesOfParts>
    <vt:vector size="59" baseType="lpstr">
      <vt:lpstr>Comic Sans MS</vt:lpstr>
      <vt:lpstr>Narkisim</vt:lpstr>
      <vt:lpstr>Arial</vt:lpstr>
      <vt:lpstr>Wingdings</vt:lpstr>
      <vt:lpstr>Times New Roman</vt:lpstr>
      <vt:lpstr>Times New Roman (Hebrew)</vt:lpstr>
      <vt:lpstr>David</vt:lpstr>
      <vt:lpstr>Miriam</vt:lpstr>
      <vt:lpstr>mbpca</vt:lpstr>
      <vt:lpstr>Microsoft Word Picture</vt:lpstr>
      <vt:lpstr>Microsoft Word Document</vt:lpstr>
      <vt:lpstr>Microsoft Excel Worksheet</vt:lpstr>
      <vt:lpstr>Microsoft Equation 3.0</vt:lpstr>
      <vt:lpstr>  </vt:lpstr>
      <vt:lpstr>Introduction</vt:lpstr>
      <vt:lpstr>Instructional Objectives</vt:lpstr>
      <vt:lpstr>Raw Materials and Chemical Reactions</vt:lpstr>
      <vt:lpstr>Alternatives to the two-step EG process</vt:lpstr>
      <vt:lpstr>Distribution of Chemicals</vt:lpstr>
      <vt:lpstr>Distribution of Chemicals (Cont’d)</vt:lpstr>
      <vt:lpstr>Distribution of Chemicals (Cont’d)</vt:lpstr>
      <vt:lpstr>Distribution of Chemicals (Cont’d)</vt:lpstr>
      <vt:lpstr>Distribution of Chemicals (Cont’d)</vt:lpstr>
      <vt:lpstr>Distribution of Chemicals (Cont’d)</vt:lpstr>
      <vt:lpstr>Distribution of Chemicals (Cont’d)</vt:lpstr>
      <vt:lpstr>Allyl Chloride Manufacture (Cont’d)</vt:lpstr>
      <vt:lpstr>Allyl Chloride Manufacture (Cont’d)</vt:lpstr>
      <vt:lpstr>Distribution of Chemicals (Cont’d)</vt:lpstr>
      <vt:lpstr>MeOAc Manufacture using Reactive Distillation</vt:lpstr>
      <vt:lpstr>Separations</vt:lpstr>
      <vt:lpstr>Separations (Cont’d)</vt:lpstr>
      <vt:lpstr>Separations (Cont’d)</vt:lpstr>
      <vt:lpstr>Separations Involving Solid Particles</vt:lpstr>
      <vt:lpstr>Separations Involving Solid Particles (Cont’d)</vt:lpstr>
      <vt:lpstr>Separations Involving Solid Particles (Cont’d)</vt:lpstr>
      <vt:lpstr>Separations Involving Solid Particles (Cont’d)</vt:lpstr>
      <vt:lpstr>Separations Involving Solid Particles (Cont’d)</vt:lpstr>
      <vt:lpstr>Separations Involving Solid Particles (Cont’d)</vt:lpstr>
      <vt:lpstr>Separations Involving Solid Particles (Cont’d)</vt:lpstr>
      <vt:lpstr>Separations Involving Solid Particles (Cont’d)</vt:lpstr>
      <vt:lpstr>Heat Removal from or Addition to Reactors</vt:lpstr>
      <vt:lpstr>Heat Transfer in Reactors (Cont’d)</vt:lpstr>
      <vt:lpstr>Heat Transfer in Reactors (Cont’d)</vt:lpstr>
      <vt:lpstr>Heat Transfer in Reactors (Cont’d)</vt:lpstr>
      <vt:lpstr>Heat Exchangers and Furnaces</vt:lpstr>
      <vt:lpstr>Heat Exchangers and Furnaces (Cont’d)</vt:lpstr>
      <vt:lpstr>Heat Exchangers and Furnaces (Cont’d)</vt:lpstr>
      <vt:lpstr>Heat Exchangers and Furnaces (Cont’d)</vt:lpstr>
      <vt:lpstr>Heat Exchangers and Furnaces (Cont’d)</vt:lpstr>
      <vt:lpstr>Heat Exchangers and Furnaces (Cont’d)</vt:lpstr>
      <vt:lpstr>Pumping, Compression &amp; Pressure reduction</vt:lpstr>
      <vt:lpstr>Pumping, Compression &amp; Pressure reduction</vt:lpstr>
      <vt:lpstr>Pumping, Compression &amp; Pressure reduction</vt:lpstr>
      <vt:lpstr>Pumping, Compression &amp; Pressure reduction</vt:lpstr>
      <vt:lpstr>Pumping, Compression &amp; Pressure reduction</vt:lpstr>
      <vt:lpstr>Pumping, Compression &amp; Pressure reduction</vt:lpstr>
      <vt:lpstr>Pumping, Compression &amp; Pressure reduction</vt:lpstr>
      <vt:lpstr>Process Design Heuristics - Summary</vt:lpstr>
      <vt:lpstr>Slide 46</vt:lpstr>
    </vt:vector>
  </TitlesOfParts>
  <Company>Technion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Heuristics for Process Synthesis</dc:title>
  <dc:subject>Design and Analysis II, Lecture 3</dc:subject>
  <cp:lastModifiedBy>sr</cp:lastModifiedBy>
  <cp:revision>447</cp:revision>
  <cp:lastPrinted>2000-04-18T12:53:50Z</cp:lastPrinted>
  <dcterms:created xsi:type="dcterms:W3CDTF">1998-11-29T08:15:42Z</dcterms:created>
  <dcterms:modified xsi:type="dcterms:W3CDTF">2013-10-29T11:21:18Z</dcterms:modified>
</cp:coreProperties>
</file>