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74" r:id="rId10"/>
    <p:sldId id="369" r:id="rId11"/>
    <p:sldId id="367" r:id="rId12"/>
    <p:sldId id="368" r:id="rId13"/>
    <p:sldId id="370" r:id="rId14"/>
    <p:sldId id="371" r:id="rId15"/>
    <p:sldId id="372" r:id="rId16"/>
    <p:sldId id="373" r:id="rId17"/>
    <p:sldId id="375" r:id="rId18"/>
    <p:sldId id="376" r:id="rId19"/>
    <p:sldId id="377" r:id="rId20"/>
    <p:sldId id="378" r:id="rId21"/>
    <p:sldId id="379" r:id="rId22"/>
    <p:sldId id="380" r:id="rId23"/>
    <p:sldId id="38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9" autoAdjust="0"/>
  </p:normalViewPr>
  <p:slideViewPr>
    <p:cSldViewPr>
      <p:cViewPr varScale="1">
        <p:scale>
          <a:sx n="91" d="100"/>
          <a:sy n="91" d="100"/>
        </p:scale>
        <p:origin x="55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446018A-D0D5-4B00-8887-9CAADDDB7E19}" type="datetimeFigureOut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370B9CC-D2EF-4503-98F4-85992A46D7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95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16392-18CD-46D6-A7E0-A3F8E32991E9}" type="datetimeFigureOut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E7926-EA19-4AF2-AE19-9F90EBD0CB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39ED-A0FC-4E97-901A-AC2F888E0DA0}" type="datetimeFigureOut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9C919-D6DD-4D80-A2DE-9DAB14B87C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E0366-5546-478F-8E1E-8118C52B9F19}" type="datetimeFigureOut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28DB-98DD-4FA1-9C70-C2A17507EC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3B777-5958-4C20-B2BB-66C2E7FA2802}" type="datetimeFigureOut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42F10-B1F1-407B-AC27-D6BBEEDFE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DBCB-373E-4B82-8A9B-8D12CC459875}" type="datetimeFigureOut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876B0-1223-4768-BEB4-17F9EDE303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04C9F-E8A1-44EB-B0F0-F08449E70914}" type="datetimeFigureOut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13F8D-0A2D-4A41-ABAA-460F83FEDB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01C2-8E39-4991-96DD-97F763AB68A5}" type="datetimeFigureOut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28F22-8BB9-49AD-9F1E-C50800C74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3BAF-1425-4F5A-AB6E-B88B18D5B6EA}" type="datetimeFigureOut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F0F61-7B31-4D32-AF89-3FDA61C6BC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A953E-F1AD-4247-9903-016F7C29AAE4}" type="datetimeFigureOut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4D892-03BF-4D9A-8581-0F8D9E6E54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63AF5-3232-4897-BF21-A813C848EC7F}" type="datetimeFigureOut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61FDF-52AE-4920-A4DF-41BAE4E42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59DF4-5357-4C98-88FA-7560EEDD0CC3}" type="datetimeFigureOut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7279D-5AE6-464E-840D-B83E1FA39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36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A257D7-1FF6-4EB4-8CC9-9DF6C82D1E5C}" type="datetimeFigureOut">
              <a:rPr lang="en-US"/>
              <a:pPr>
                <a:defRPr/>
              </a:pPr>
              <a:t>9/17/2018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AB2445-9DED-4C89-BE08-F63C6A287C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5369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83" r:id="rId2"/>
    <p:sldLayoutId id="2147483992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93" r:id="rId9"/>
    <p:sldLayoutId id="2147483989" r:id="rId10"/>
    <p:sldLayoutId id="21474839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851648" cy="3505200"/>
          </a:xfrm>
        </p:spPr>
        <p:txBody>
          <a:bodyPr anchor="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Introduction to Petrochemical Processes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745" y="4876800"/>
            <a:ext cx="7467600" cy="1752600"/>
          </a:xfrm>
        </p:spPr>
        <p:txBody>
          <a:bodyPr/>
          <a:lstStyle/>
          <a:p>
            <a:pPr marR="0" algn="l" eaLnBrk="1" hangingPunct="1"/>
            <a:r>
              <a:rPr lang="en-US" sz="2400" dirty="0" smtClean="0">
                <a:latin typeface="Calibri" pitchFamily="34" charset="0"/>
              </a:rPr>
              <a:t>Ref</a:t>
            </a:r>
            <a:r>
              <a:rPr lang="en-US" sz="2400" dirty="0" smtClean="0">
                <a:latin typeface="Calibri" pitchFamily="34" charset="0"/>
              </a:rPr>
              <a:t>. 1: </a:t>
            </a:r>
            <a:r>
              <a:rPr lang="en-US" sz="2400" dirty="0" smtClean="0">
                <a:latin typeface="Calibri" pitchFamily="34" charset="0"/>
              </a:rPr>
              <a:t>U. R. </a:t>
            </a:r>
            <a:r>
              <a:rPr lang="en-US" sz="2400" dirty="0" err="1">
                <a:latin typeface="Calibri" pitchFamily="34" charset="0"/>
              </a:rPr>
              <a:t>Chaudhuri</a:t>
            </a:r>
            <a:r>
              <a:rPr lang="en-US" sz="2400" dirty="0">
                <a:latin typeface="Calibri" pitchFamily="34" charset="0"/>
              </a:rPr>
              <a:t>, Fundamentals </a:t>
            </a:r>
            <a:r>
              <a:rPr lang="en-US" sz="2400" dirty="0" smtClean="0">
                <a:latin typeface="Calibri" pitchFamily="34" charset="0"/>
              </a:rPr>
              <a:t>of Petroleum and Petrochemical Engineering</a:t>
            </a:r>
            <a:r>
              <a:rPr lang="en-US" sz="2400" dirty="0">
                <a:latin typeface="Calibri" pitchFamily="34" charset="0"/>
              </a:rPr>
              <a:t>, </a:t>
            </a:r>
            <a:r>
              <a:rPr lang="en-US" sz="2400" dirty="0" smtClean="0">
                <a:latin typeface="Calibri" pitchFamily="34" charset="0"/>
              </a:rPr>
              <a:t>CRC Press, 2011, Chapter 5</a:t>
            </a:r>
            <a:r>
              <a:rPr lang="en-US" sz="2400" dirty="0" smtClean="0">
                <a:latin typeface="Calibri" pitchFamily="34" charset="0"/>
              </a:rPr>
              <a:t>.</a:t>
            </a:r>
          </a:p>
          <a:p>
            <a:pPr marR="0" algn="l" eaLnBrk="1" hangingPunct="1"/>
            <a:r>
              <a:rPr lang="en-US" sz="2400" dirty="0" smtClean="0">
                <a:latin typeface="Calibri" pitchFamily="34" charset="0"/>
              </a:rPr>
              <a:t>Ref. 2: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Jukić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Lecture notes: Production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Olefins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University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Zagreb.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3450"/>
          </a:xfrm>
        </p:spPr>
        <p:txBody>
          <a:bodyPr/>
          <a:lstStyle/>
          <a:p>
            <a:pPr algn="ctr"/>
            <a:r>
              <a:rPr lang="en-US" sz="2800" b="1" dirty="0"/>
              <a:t>Production of </a:t>
            </a:r>
            <a:r>
              <a:rPr lang="en-US" sz="2800" b="1" dirty="0" smtClean="0"/>
              <a:t>Olefins</a:t>
            </a:r>
            <a:br>
              <a:rPr lang="en-US" sz="2800" b="1" dirty="0" smtClean="0"/>
            </a:br>
            <a:r>
              <a:rPr lang="en-US" sz="2800" b="1" dirty="0" smtClean="0"/>
              <a:t>Steam </a:t>
            </a:r>
            <a:r>
              <a:rPr lang="en-US" sz="2800" b="1" dirty="0"/>
              <a:t>Cracking of </a:t>
            </a:r>
            <a:r>
              <a:rPr lang="en-US" sz="2800" b="1" dirty="0" smtClean="0"/>
              <a:t>Hydrocarbons (pyrolysis)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34340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larger availability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naphtha as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to gases,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naphtha cracking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widely accepted for the manufacture of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olefins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Naphtha is a mixture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hydrocarbons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boiling in the range of the lowest boiling component (C5) to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150°C.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suitable boiling range for feedstock naphtha for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olefin production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below 100°C and should have a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paraffin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 of more than 75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Usually, naphtha in the boiling range of 90°C−150°C is catalytically reformed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refinery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either to produce gasoline or aromatics.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Hence, in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refinery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C5−90°C cut is separated in the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distillation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and is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sold to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petrochemical industry.</a:t>
            </a:r>
          </a:p>
        </p:txBody>
      </p:sp>
    </p:spTree>
    <p:extLst>
      <p:ext uri="{BB962C8B-B14F-4D97-AF65-F5344CB8AC3E}">
        <p14:creationId xmlns:p14="http://schemas.microsoft.com/office/powerpoint/2010/main" val="17002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3450"/>
          </a:xfrm>
        </p:spPr>
        <p:txBody>
          <a:bodyPr/>
          <a:lstStyle/>
          <a:p>
            <a:pPr algn="ctr"/>
            <a:r>
              <a:rPr lang="en-US" sz="2800" b="1" dirty="0"/>
              <a:t>Production of </a:t>
            </a:r>
            <a:r>
              <a:rPr lang="en-US" sz="2800" b="1" dirty="0" smtClean="0"/>
              <a:t>Olefins</a:t>
            </a:r>
            <a:br>
              <a:rPr lang="en-US" sz="2800" b="1" dirty="0" smtClean="0"/>
            </a:br>
            <a:r>
              <a:rPr lang="en-US" sz="2800" b="1" dirty="0" smtClean="0"/>
              <a:t>Steam </a:t>
            </a:r>
            <a:r>
              <a:rPr lang="en-US" sz="2800" b="1" dirty="0"/>
              <a:t>Cracking of </a:t>
            </a:r>
            <a:r>
              <a:rPr lang="en-US" sz="2800" b="1" dirty="0" smtClean="0"/>
              <a:t>Hydrocarbons (pyrolysis)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95300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Mainly,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cracking reactions of one or more covalent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C-C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hydrocarbon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 take place,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free radical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mechanism. Consequently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larger number of smaller molecules is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formed. At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of dehydrogenation is going on, by cracking the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C-H bonds.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reactions lead to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α-olefins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formation, the basic products of the process.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62000" y="4191000"/>
            <a:ext cx="7462126" cy="14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3450"/>
          </a:xfrm>
        </p:spPr>
        <p:txBody>
          <a:bodyPr/>
          <a:lstStyle/>
          <a:p>
            <a:pPr algn="ctr"/>
            <a:r>
              <a:rPr lang="en-US" sz="2800" b="1" dirty="0"/>
              <a:t>Production of </a:t>
            </a:r>
            <a:r>
              <a:rPr lang="en-US" sz="2800" b="1" dirty="0" smtClean="0"/>
              <a:t>Olefins</a:t>
            </a:r>
            <a:br>
              <a:rPr lang="en-US" sz="2800" b="1" dirty="0" smtClean="0"/>
            </a:br>
            <a:r>
              <a:rPr lang="en-US" sz="2800" b="1" dirty="0" smtClean="0"/>
              <a:t>Steam </a:t>
            </a:r>
            <a:r>
              <a:rPr lang="en-US" sz="2800" b="1" dirty="0"/>
              <a:t>Cracking of </a:t>
            </a:r>
            <a:r>
              <a:rPr lang="en-US" sz="2800" b="1" dirty="0" smtClean="0"/>
              <a:t>Hydrocarbons (pyrolysis)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95300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reaction is continued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indefinitely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branched and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cyclized heavy hydrocarbons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produced and coke will be generated as the ultimate product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cracking reaction is carried out in a very short residence time, i.e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the feed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passes the heater tubes at very high speed to avoid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undesirable heavy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products and coke. Usually, residence time is maintained at &lt;1 sec in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traditional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cracker furnaces and it is of the order of a few milliseconds in the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 millisecond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furnaces.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coke layer develops inside the tube surface, the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transfer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is rapidly reduced, causing reduced cracking and poor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olefins yield. Steam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introduced with the feed to remove the coke layer on the tube surface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converting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coke into carbon monoxide and hydrogen by water gas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reaction:     C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O(steam) = CO +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6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3450"/>
          </a:xfrm>
        </p:spPr>
        <p:txBody>
          <a:bodyPr/>
          <a:lstStyle/>
          <a:p>
            <a:pPr algn="ctr"/>
            <a:r>
              <a:rPr lang="en-US" sz="2800" b="1" dirty="0"/>
              <a:t>Production of </a:t>
            </a:r>
            <a:r>
              <a:rPr lang="en-US" sz="2800" b="1" dirty="0" smtClean="0"/>
              <a:t>Olefins</a:t>
            </a:r>
            <a:br>
              <a:rPr lang="en-US" sz="2800" b="1" dirty="0" smtClean="0"/>
            </a:br>
            <a:r>
              <a:rPr lang="en-US" sz="2800" b="1" dirty="0" smtClean="0"/>
              <a:t>Steam </a:t>
            </a:r>
            <a:r>
              <a:rPr lang="en-US" sz="2800" b="1" dirty="0"/>
              <a:t>Cracking of </a:t>
            </a:r>
            <a:r>
              <a:rPr lang="en-US" sz="2800" b="1" dirty="0" smtClean="0"/>
              <a:t>Hydrocarbons (pyrolysis)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95300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coke cannot be removed completely by steam and the thickness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grows during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operating period of the furnace.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coke layer reaches the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at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cracking operation shows poor yield, the furnace is taken out of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 and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decoking is carried out with air and steam to remove coke to the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extent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cracker furnace operates cyclically between the cracking and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decoking operations (cyclic time is about 20 days).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Excess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steam may also partially convert some of the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hydrocarbons or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naphtha components to carbon monoxide and hydrogen and reduce the yield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olefins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16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3450"/>
          </a:xfrm>
        </p:spPr>
        <p:txBody>
          <a:bodyPr/>
          <a:lstStyle/>
          <a:p>
            <a:pPr algn="ctr"/>
            <a:r>
              <a:rPr lang="en-US" sz="2800" b="1" dirty="0"/>
              <a:t>Production of </a:t>
            </a:r>
            <a:r>
              <a:rPr lang="en-US" sz="2800" b="1" dirty="0" smtClean="0"/>
              <a:t>Olefins</a:t>
            </a:r>
            <a:br>
              <a:rPr lang="en-US" sz="2800" b="1" dirty="0" smtClean="0"/>
            </a:br>
            <a:r>
              <a:rPr lang="en-US" sz="2800" b="1" dirty="0" smtClean="0"/>
              <a:t>Steam </a:t>
            </a:r>
            <a:r>
              <a:rPr lang="en-US" sz="2800" b="1" dirty="0"/>
              <a:t>Cracking of </a:t>
            </a:r>
            <a:r>
              <a:rPr lang="en-US" sz="2800" b="1" dirty="0" smtClean="0"/>
              <a:t>Hydrocarbons (pyrolysis)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510540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Pyrolysis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(steam cracking) of hydrocarbons results with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products: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ethylene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=CH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propylene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=CH−CH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1-butene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=CH−CH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−CH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2-butene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−CH=CH−CH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isobutene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=C(CH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butadiene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=CH−CH=CH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hydrogen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methane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pyrolysis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gasoline C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Other paraffinic products such as ethane, propane and butanes are separated and recycled to the reactor.</a:t>
            </a:r>
          </a:p>
        </p:txBody>
      </p:sp>
    </p:spTree>
    <p:extLst>
      <p:ext uri="{BB962C8B-B14F-4D97-AF65-F5344CB8AC3E}">
        <p14:creationId xmlns:p14="http://schemas.microsoft.com/office/powerpoint/2010/main" val="423269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3450"/>
          </a:xfrm>
        </p:spPr>
        <p:txBody>
          <a:bodyPr/>
          <a:lstStyle/>
          <a:p>
            <a:pPr algn="ctr"/>
            <a:r>
              <a:rPr lang="en-US" sz="2800" b="1" dirty="0"/>
              <a:t>Production of </a:t>
            </a:r>
            <a:r>
              <a:rPr lang="en-US" sz="2800" b="1" dirty="0" smtClean="0"/>
              <a:t>Olefins</a:t>
            </a:r>
            <a:br>
              <a:rPr lang="en-US" sz="2800" b="1" dirty="0" smtClean="0"/>
            </a:br>
            <a:r>
              <a:rPr lang="en-US" sz="2800" b="1" dirty="0" smtClean="0"/>
              <a:t>Steam </a:t>
            </a:r>
            <a:r>
              <a:rPr lang="en-US" sz="2800" b="1" dirty="0"/>
              <a:t>Cracking of </a:t>
            </a:r>
            <a:r>
              <a:rPr lang="en-US" sz="2800" b="1" dirty="0" smtClean="0"/>
              <a:t>Hydrocarbons (pyrolysis)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7205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 representation of the pyrolysis of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hydrocarbons with steam: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447800" y="1905000"/>
            <a:ext cx="6248400" cy="479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3450"/>
          </a:xfrm>
        </p:spPr>
        <p:txBody>
          <a:bodyPr/>
          <a:lstStyle/>
          <a:p>
            <a:pPr algn="ctr"/>
            <a:r>
              <a:rPr lang="en-US" sz="2800" b="1" dirty="0"/>
              <a:t>Production of </a:t>
            </a:r>
            <a:r>
              <a:rPr lang="en-US" sz="2800" b="1" dirty="0" smtClean="0"/>
              <a:t>Olefins</a:t>
            </a:r>
            <a:br>
              <a:rPr lang="en-US" sz="2800" b="1" dirty="0" smtClean="0"/>
            </a:br>
            <a:r>
              <a:rPr lang="en-US" sz="2800" b="1" dirty="0" smtClean="0"/>
              <a:t>Steam </a:t>
            </a:r>
            <a:r>
              <a:rPr lang="en-US" sz="2800" b="1" dirty="0"/>
              <a:t>Cracking of </a:t>
            </a:r>
            <a:r>
              <a:rPr lang="en-US" sz="2800" b="1" dirty="0" smtClean="0"/>
              <a:t>Hydrocarbons (pyrolysis)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556260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products obtained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pyrolysis reactor depend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 of the feed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hydrocarbon-to-steam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cracking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furnace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residence time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product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yields (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 from pyrolysis of various hydrocarbon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feedstocks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293117"/>
              </p:ext>
            </p:extLst>
          </p:nvPr>
        </p:nvGraphicFramePr>
        <p:xfrm>
          <a:off x="1676400" y="3048000"/>
          <a:ext cx="609600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371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Feedstock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Ethane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Propane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Naphtha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 Oil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Methane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Ethene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25-35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Propene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Butenes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Butadiene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19-29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Fuel Oil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23-31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12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3450"/>
          </a:xfrm>
        </p:spPr>
        <p:txBody>
          <a:bodyPr/>
          <a:lstStyle/>
          <a:p>
            <a:pPr algn="ctr"/>
            <a:r>
              <a:rPr lang="en-US" sz="2800" b="1" dirty="0"/>
              <a:t>Production of </a:t>
            </a:r>
            <a:r>
              <a:rPr lang="en-US" sz="2800" b="1" dirty="0" smtClean="0"/>
              <a:t>Olefins</a:t>
            </a:r>
            <a:br>
              <a:rPr lang="en-US" sz="2800" b="1" dirty="0" smtClean="0"/>
            </a:br>
            <a:r>
              <a:rPr lang="en-US" sz="2800" b="1" dirty="0" smtClean="0"/>
              <a:t>Steam </a:t>
            </a:r>
            <a:r>
              <a:rPr lang="en-US" sz="2800" b="1" dirty="0"/>
              <a:t>Cracking of </a:t>
            </a:r>
            <a:r>
              <a:rPr lang="en-US" sz="2800" b="1" dirty="0" smtClean="0"/>
              <a:t>Hydrocarbons (pyrolysis)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510540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steam cracking units have two main sections:</a:t>
            </a:r>
          </a:p>
          <a:p>
            <a:pPr marL="342900" lvl="0" indent="-3429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AutoNum type="arabicParenR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Pyrolysis reactor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Tubular reactor (furnace)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Fluidized-bed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reactor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AutoNum type="arabicParenR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 section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Stabilizer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</a:t>
            </a:r>
            <a:r>
              <a:rPr lang="en-US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S/CO</a:t>
            </a:r>
            <a:r>
              <a:rPr lang="en-US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Absorber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</a:t>
            </a:r>
            <a:r>
              <a:rPr lang="en-US" sz="1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lash Drum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De-methanizer, De-ethanizer, De-propanizer, De-butanizer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Ethylene Separator, Propylene Separator, Butylene Separator</a:t>
            </a:r>
          </a:p>
        </p:txBody>
      </p:sp>
    </p:spTree>
    <p:extLst>
      <p:ext uri="{BB962C8B-B14F-4D97-AF65-F5344CB8AC3E}">
        <p14:creationId xmlns:p14="http://schemas.microsoft.com/office/powerpoint/2010/main" val="12067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3450"/>
          </a:xfrm>
        </p:spPr>
        <p:txBody>
          <a:bodyPr/>
          <a:lstStyle/>
          <a:p>
            <a:pPr algn="ctr"/>
            <a:r>
              <a:rPr lang="en-US" sz="2800" b="1" dirty="0"/>
              <a:t>Production of </a:t>
            </a:r>
            <a:r>
              <a:rPr lang="en-US" sz="2800" b="1" dirty="0" smtClean="0"/>
              <a:t>Olefins</a:t>
            </a:r>
            <a:br>
              <a:rPr lang="en-US" sz="2800" b="1" dirty="0" smtClean="0"/>
            </a:br>
            <a:r>
              <a:rPr lang="en-US" sz="2800" b="1" dirty="0" smtClean="0"/>
              <a:t>Steam </a:t>
            </a:r>
            <a:r>
              <a:rPr lang="en-US" sz="2800" b="1" dirty="0"/>
              <a:t>Cracking of </a:t>
            </a:r>
            <a:r>
              <a:rPr lang="en-US" sz="2800" b="1" dirty="0" smtClean="0"/>
              <a:t>Hydrocarbons (pyrolysis)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510540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pyrolysis reactor for lower hydrocarbon feeds (ethane, LPG,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Naptha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the tubular reactor (it is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pyrolysis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furnace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344373" y="2590800"/>
            <a:ext cx="645525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2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3450"/>
          </a:xfrm>
        </p:spPr>
        <p:txBody>
          <a:bodyPr/>
          <a:lstStyle/>
          <a:p>
            <a:pPr algn="ctr"/>
            <a:r>
              <a:rPr lang="en-US" sz="2800" b="1" dirty="0"/>
              <a:t>Production of </a:t>
            </a:r>
            <a:r>
              <a:rPr lang="en-US" sz="2800" b="1" dirty="0" smtClean="0"/>
              <a:t>Olefins</a:t>
            </a:r>
            <a:br>
              <a:rPr lang="en-US" sz="2800" b="1" dirty="0" smtClean="0"/>
            </a:br>
            <a:r>
              <a:rPr lang="en-US" sz="2800" b="1" dirty="0" smtClean="0"/>
              <a:t>Steam </a:t>
            </a:r>
            <a:r>
              <a:rPr lang="en-US" sz="2800" b="1" dirty="0"/>
              <a:t>Cracking of </a:t>
            </a:r>
            <a:r>
              <a:rPr lang="en-US" sz="2800" b="1" dirty="0" smtClean="0"/>
              <a:t>Hydrocarbons (pyrolysis)</a:t>
            </a:r>
            <a:endParaRPr lang="en-US" sz="2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1162050"/>
            <a:ext cx="8256270" cy="534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 anchor="t"/>
          <a:lstStyle/>
          <a:p>
            <a:pPr algn="ctr"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DEFINTIONS OF PETROCHEMICALS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09600" y="1377326"/>
            <a:ext cx="80772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Petrochemicals</a:t>
            </a:r>
            <a:r>
              <a:rPr lang="en-US" dirty="0" smtClean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chemicals derived from petroleum products. Examples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petrochemicals 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plastics, rubbers,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paints, solvents, and detergents.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Petroleum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maybe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grouped as (1)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feedstocks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first-generation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petrochemicals), (2)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intermediates (second-generation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petrochemicals), and (3)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products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third-generation petrochemicals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to petrochemicals derived from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non-petroleum sources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not strictly petrochemicals. For example, cellulose, natural rubber,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 resins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ethanol of plant origin are strictly non-petrochemicals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Coal distillation is also a source of varieties of coal chemicals, e.g., benzene,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toluene, xylene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naphthalene.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50DF2-5FCF-47B3-B685-6CBF9D7CE21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3450"/>
          </a:xfrm>
        </p:spPr>
        <p:txBody>
          <a:bodyPr/>
          <a:lstStyle/>
          <a:p>
            <a:pPr algn="ctr"/>
            <a:r>
              <a:rPr lang="en-US" sz="2800" b="1" dirty="0"/>
              <a:t>Production of </a:t>
            </a:r>
            <a:r>
              <a:rPr lang="en-US" sz="2800" b="1" dirty="0" smtClean="0"/>
              <a:t>Olefins</a:t>
            </a:r>
            <a:br>
              <a:rPr lang="en-US" sz="2800" b="1" dirty="0" smtClean="0"/>
            </a:br>
            <a:r>
              <a:rPr lang="en-US" sz="2800" b="1" dirty="0" smtClean="0"/>
              <a:t>Steam </a:t>
            </a:r>
            <a:r>
              <a:rPr lang="en-US" sz="2800" b="1" dirty="0"/>
              <a:t>Cracking of </a:t>
            </a:r>
            <a:r>
              <a:rPr lang="en-US" sz="2800" b="1" dirty="0" smtClean="0"/>
              <a:t>Hydrocarbons (pyrolysis)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8610" y="1295400"/>
            <a:ext cx="5986779" cy="40818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9610" y="5638800"/>
            <a:ext cx="8004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Naphtha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vapor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flows through the inside of the tubes in the furnace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Rows of furnace guns which burn methane to generate heat inside the furnace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 peephole (eyehole)</a:t>
            </a:r>
          </a:p>
        </p:txBody>
      </p:sp>
    </p:spTree>
    <p:extLst>
      <p:ext uri="{BB962C8B-B14F-4D97-AF65-F5344CB8AC3E}">
        <p14:creationId xmlns:p14="http://schemas.microsoft.com/office/powerpoint/2010/main" val="12867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3450"/>
          </a:xfrm>
        </p:spPr>
        <p:txBody>
          <a:bodyPr/>
          <a:lstStyle/>
          <a:p>
            <a:pPr algn="ctr"/>
            <a:r>
              <a:rPr lang="en-US" sz="2800" b="1" dirty="0"/>
              <a:t>Production of </a:t>
            </a:r>
            <a:r>
              <a:rPr lang="en-US" sz="2800" b="1" dirty="0" smtClean="0"/>
              <a:t>Olefins</a:t>
            </a:r>
            <a:br>
              <a:rPr lang="en-US" sz="2800" b="1" dirty="0" smtClean="0"/>
            </a:br>
            <a:r>
              <a:rPr lang="en-US" sz="2800" b="1" dirty="0" smtClean="0"/>
              <a:t>Steam </a:t>
            </a:r>
            <a:r>
              <a:rPr lang="en-US" sz="2800" b="1" dirty="0"/>
              <a:t>Cracking of </a:t>
            </a:r>
            <a:r>
              <a:rPr lang="en-US" sz="2800" b="1" dirty="0" smtClean="0"/>
              <a:t>Hydrocarbons (pyrolysis)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95400"/>
            <a:ext cx="8348089" cy="548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0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3450"/>
          </a:xfrm>
        </p:spPr>
        <p:txBody>
          <a:bodyPr/>
          <a:lstStyle/>
          <a:p>
            <a:pPr algn="ctr"/>
            <a:r>
              <a:rPr lang="en-US" sz="2800" b="1" dirty="0"/>
              <a:t>Production of </a:t>
            </a:r>
            <a:r>
              <a:rPr lang="en-US" sz="2800" b="1" dirty="0" smtClean="0"/>
              <a:t>Olefins</a:t>
            </a:r>
            <a:br>
              <a:rPr lang="en-US" sz="2800" b="1" dirty="0" smtClean="0"/>
            </a:br>
            <a:r>
              <a:rPr lang="en-US" sz="2800" b="1" dirty="0" smtClean="0"/>
              <a:t>Steam </a:t>
            </a:r>
            <a:r>
              <a:rPr lang="en-US" sz="2800" b="1" dirty="0"/>
              <a:t>Cracking of </a:t>
            </a:r>
            <a:r>
              <a:rPr lang="en-US" sz="2800" b="1" dirty="0" smtClean="0"/>
              <a:t>Hydrocarbons (pyrolysis)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275319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810" y="0"/>
            <a:ext cx="9140190" cy="45338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6210" y="4953000"/>
            <a:ext cx="88353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pyrolysis reactor (furnace), 2 - cooling tube heat exchanger, 3 - steam generator, 4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primary fractionator, 5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cooling distillation column, 6 - gas cleaning, 7 - the drying column, 8 - low temperature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cooling, 9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separation of methane and hydrogen, 10 – column for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de-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methanizer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– column for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de-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ethanizer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12 - hydrogenation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acetylene,13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separation of ethylene, 14 – column for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de-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propanizer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15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hydrogenation of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methylacetylene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16 - the separation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propylene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17 - columns for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de-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butanizer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18 - columns for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de-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penthanizer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19 - separation of pyrolysis gasoline</a:t>
            </a:r>
          </a:p>
        </p:txBody>
      </p:sp>
    </p:spTree>
    <p:extLst>
      <p:ext uri="{BB962C8B-B14F-4D97-AF65-F5344CB8AC3E}">
        <p14:creationId xmlns:p14="http://schemas.microsoft.com/office/powerpoint/2010/main" val="136640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04850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DEFINTIONS OF PETROCHEMICALS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510540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Non-hydrocarbons obtained from petroleum, e.g., hydrogen, carbon monoxide,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dioxide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sulfur, and carbon, are also loosely called petrochemicals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Hydrogen, nitrogen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oxides of carbon manufactured from steam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reforming of natural gas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partial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oxidation of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naphtha are also petrochemicals. These are used for production of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methanol, ammonia, urea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melamine, fertilizer, etc.</a:t>
            </a:r>
            <a:endParaRPr lang="en-US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Feedstocks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raw hydrocarbons obtained from crude oil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refining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distillation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thermal and catalytic processes.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 gas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naphtha (from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distillation of crude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oil), are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 raw materials for the manufacture of second-generation petrochemicals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8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04850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DEFINTIONS OF PETROCHEMICALS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7200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Similarly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benzene,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toluene, and xylenes,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obtained by catalytic reforming and catalytic cracking processes,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another raw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for the manufacture of second-generation petrochemicals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Benzene, toluene, xylene, and heavier aromatics are also generated as by-products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petrochemical plants. Thus, the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feedstocks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petrochemical plants are either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directly obtained from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refineries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are further processed to generate them in the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petrochemical plant itself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/>
              <a:t>A list of the major petrochemicals is given in </a:t>
            </a:r>
            <a:r>
              <a:rPr lang="en-US" sz="1800" dirty="0" smtClean="0"/>
              <a:t>the following Table.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381000"/>
            <a:ext cx="7848600" cy="62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8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04850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DEFINTIONS OF PETROCHEMICALS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7200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INTERMEDIATES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cracking of ethane, propane, butane, and naphtha produces cracked gases or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olefins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(ethylene, propylene,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butylenes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acetylene, etc.) and liquids (benzene, toluene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xylene, etc.).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Olefins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starting material (monomers) for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polyolefin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plants.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Olefins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also reacted with other hydrocarbons or non-hydrocarbon chemicals to generate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vinyl chloride, ethylene glycol,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ethylene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oxide, etc., and these are used as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starting materials (monomers) for the manufacture of a variety of polymers.</a:t>
            </a:r>
          </a:p>
        </p:txBody>
      </p:sp>
    </p:spTree>
    <p:extLst>
      <p:ext uri="{BB962C8B-B14F-4D97-AF65-F5344CB8AC3E}">
        <p14:creationId xmlns:p14="http://schemas.microsoft.com/office/powerpoint/2010/main" val="37241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04850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DEFINTIONS OF PETROCHEMICALS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7200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FINISHED PRODUCTS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the above intermediates, a variety of plastics, rubber, </a:t>
            </a:r>
            <a:r>
              <a:rPr lang="en-US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fibre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solvent, paint, etc.,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manufactured.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Polymerization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are carried out for these monomers or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intermediates to various polymers, resinous and liquid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large number of unit operations and processes are involved in a petrochemical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plant. Since catalysts play a major role in the synthesis of petrochemicals, research and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new catalysts is a continuous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endeavor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manufacturers.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reactors used are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tubular, stirred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tank or kettle type. These may be packed bed or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fluidized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bed types, Both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and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numbers of reactors are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3450"/>
          </a:xfrm>
        </p:spPr>
        <p:txBody>
          <a:bodyPr/>
          <a:lstStyle/>
          <a:p>
            <a:pPr algn="ctr"/>
            <a:r>
              <a:rPr lang="en-US" sz="2800" b="1" dirty="0"/>
              <a:t>Production of </a:t>
            </a:r>
            <a:r>
              <a:rPr lang="en-US" sz="2800" b="1" dirty="0" smtClean="0"/>
              <a:t>Olefins</a:t>
            </a:r>
            <a:br>
              <a:rPr lang="en-US" sz="2800" b="1" dirty="0" smtClean="0"/>
            </a:br>
            <a:r>
              <a:rPr lang="en-US" sz="2800" b="1" dirty="0" smtClean="0"/>
              <a:t>Steam </a:t>
            </a:r>
            <a:r>
              <a:rPr lang="en-US" sz="2800" b="1" dirty="0"/>
              <a:t>Cracking of </a:t>
            </a:r>
            <a:r>
              <a:rPr lang="en-US" sz="2800" b="1" dirty="0" smtClean="0"/>
              <a:t>Hydrocarbons (pyrolysis)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25780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Pyrolysis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hydrocarbons is the most important process of petrochemical production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presents the main source for the majority of basic organic industrial raw materials: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olefin (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ethene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propene, isobutene,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butene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butadiene and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aromatic hydrocarbons (BTX = benzene, toluene, xylene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Pyrolysis is non-catalyzed process of thermal decomposition of hydrocarbons.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performed at very high temperatures, 750 - 900 °C,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normal pressure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Olefinic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aromatic hydrocarbons are the starting materials for the vast majority of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(about 75%) organic chemical products. Therefore, pyrolysis of hydrocarbons is a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process of petrochemical and organic chemical industry.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3450"/>
          </a:xfrm>
        </p:spPr>
        <p:txBody>
          <a:bodyPr/>
          <a:lstStyle/>
          <a:p>
            <a:pPr algn="ctr"/>
            <a:r>
              <a:rPr lang="en-US" sz="2800" b="1" dirty="0"/>
              <a:t>Production of </a:t>
            </a:r>
            <a:r>
              <a:rPr lang="en-US" sz="2800" b="1" dirty="0" smtClean="0"/>
              <a:t>Olefins</a:t>
            </a:r>
            <a:br>
              <a:rPr lang="en-US" sz="2800" b="1" dirty="0" smtClean="0"/>
            </a:br>
            <a:r>
              <a:rPr lang="en-US" sz="2800" b="1" dirty="0" smtClean="0"/>
              <a:t>Steam </a:t>
            </a:r>
            <a:r>
              <a:rPr lang="en-US" sz="2800" b="1" dirty="0"/>
              <a:t>Cracking of </a:t>
            </a:r>
            <a:r>
              <a:rPr lang="en-US" sz="2800" b="1" dirty="0" smtClean="0"/>
              <a:t>Hydrocarbons (pyrolysis)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10540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highest yield of ethylene is obtained by the dehydrogenation (pyrolysis) of ethane (80%), but due to insufficient quantity, the other raw materials in the production of olefins usually are: naphtha, propane-butane mixture (LPG), gas oil and natural gas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condensate</a:t>
            </a: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Raw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for steam cracking of hydrocarbons (2002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7146"/>
              </p:ext>
            </p:extLst>
          </p:nvPr>
        </p:nvGraphicFramePr>
        <p:xfrm>
          <a:off x="1257300" y="4000500"/>
          <a:ext cx="6629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95400"/>
                <a:gridCol w="1219200"/>
                <a:gridCol w="1143000"/>
                <a:gridCol w="1143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Europe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World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Refinery gas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Ethane, LPG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Naphtha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 Oil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8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FF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F0000"/>
    </a:hlink>
    <a:folHlink>
      <a:srgbClr val="FF0000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F0000"/>
    </a:hlink>
    <a:folHlink>
      <a:srgbClr val="FF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11154</TotalTime>
  <Words>1574</Words>
  <Application>Microsoft Office PowerPoint</Application>
  <PresentationFormat>On-screen Show (4:3)</PresentationFormat>
  <Paragraphs>198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Constantia</vt:lpstr>
      <vt:lpstr>Times New Roman</vt:lpstr>
      <vt:lpstr>Wingdings 2</vt:lpstr>
      <vt:lpstr>Flow</vt:lpstr>
      <vt:lpstr>Introduction to Petrochemical Processes </vt:lpstr>
      <vt:lpstr>DEFINTIONS OF PETROCHEMICALS</vt:lpstr>
      <vt:lpstr>DEFINTIONS OF PETROCHEMICALS</vt:lpstr>
      <vt:lpstr>DEFINTIONS OF PETROCHEMICALS</vt:lpstr>
      <vt:lpstr>PowerPoint Presentation</vt:lpstr>
      <vt:lpstr>DEFINTIONS OF PETROCHEMICALS</vt:lpstr>
      <vt:lpstr>DEFINTIONS OF PETROCHEMICALS</vt:lpstr>
      <vt:lpstr>Production of Olefins Steam Cracking of Hydrocarbons (pyrolysis)</vt:lpstr>
      <vt:lpstr>Production of Olefins Steam Cracking of Hydrocarbons (pyrolysis)</vt:lpstr>
      <vt:lpstr>Production of Olefins Steam Cracking of Hydrocarbons (pyrolysis)</vt:lpstr>
      <vt:lpstr>Production of Olefins Steam Cracking of Hydrocarbons (pyrolysis)</vt:lpstr>
      <vt:lpstr>Production of Olefins Steam Cracking of Hydrocarbons (pyrolysis)</vt:lpstr>
      <vt:lpstr>Production of Olefins Steam Cracking of Hydrocarbons (pyrolysis)</vt:lpstr>
      <vt:lpstr>Production of Olefins Steam Cracking of Hydrocarbons (pyrolysis)</vt:lpstr>
      <vt:lpstr>Production of Olefins Steam Cracking of Hydrocarbons (pyrolysis)</vt:lpstr>
      <vt:lpstr>Production of Olefins Steam Cracking of Hydrocarbons (pyrolysis)</vt:lpstr>
      <vt:lpstr>Production of Olefins Steam Cracking of Hydrocarbons (pyrolysis)</vt:lpstr>
      <vt:lpstr>Production of Olefins Steam Cracking of Hydrocarbons (pyrolysis)</vt:lpstr>
      <vt:lpstr>Production of Olefins Steam Cracking of Hydrocarbons (pyrolysis)</vt:lpstr>
      <vt:lpstr>Production of Olefins Steam Cracking of Hydrocarbons (pyrolysis)</vt:lpstr>
      <vt:lpstr>Production of Olefins Steam Cracking of Hydrocarbons (pyrolysis)</vt:lpstr>
      <vt:lpstr>Production of Olefins Steam Cracking of Hydrocarbons (pyrolysis)</vt:lpstr>
      <vt:lpstr>PowerPoint Presentation</vt:lpstr>
    </vt:vector>
  </TitlesOfParts>
  <Company>Office07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 Property Methods</dc:title>
  <dc:creator>fanaei</dc:creator>
  <cp:lastModifiedBy>ff</cp:lastModifiedBy>
  <cp:revision>560</cp:revision>
  <dcterms:created xsi:type="dcterms:W3CDTF">2009-02-16T13:11:44Z</dcterms:created>
  <dcterms:modified xsi:type="dcterms:W3CDTF">2018-09-17T13:18:10Z</dcterms:modified>
</cp:coreProperties>
</file>