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80" r:id="rId4"/>
    <p:sldId id="281" r:id="rId5"/>
    <p:sldId id="283" r:id="rId6"/>
    <p:sldId id="284" r:id="rId7"/>
    <p:sldId id="285" r:id="rId8"/>
    <p:sldId id="326" r:id="rId9"/>
    <p:sldId id="286" r:id="rId10"/>
    <p:sldId id="327" r:id="rId11"/>
    <p:sldId id="328" r:id="rId12"/>
    <p:sldId id="287" r:id="rId13"/>
    <p:sldId id="329" r:id="rId14"/>
    <p:sldId id="330" r:id="rId15"/>
    <p:sldId id="331" r:id="rId16"/>
    <p:sldId id="332" r:id="rId17"/>
    <p:sldId id="288" r:id="rId18"/>
    <p:sldId id="289" r:id="rId19"/>
    <p:sldId id="33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6023D-351E-47A0-9441-BB2C15107EB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17C3D-357D-42FD-8CE9-4714E026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2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1A61A-DEE0-481E-9445-CC1A1755A772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C280E61-F53D-4497-86CD-7C3F6001BC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190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75F9D-E98A-4ABB-9A7F-E23F95777098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01414-84F1-4509-B5B8-0A552974CC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82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71400-0099-4319-A08F-2490D8A798A1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BEBB3-91DA-4F62-8DDC-2B6467646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33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FFB1-CAC9-4761-8812-3B218A6FADCD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F8DC9-4123-48B6-A3A2-1EF4BD051F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16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9DF92-EA5E-4FF2-B9CA-EB5FDBE4D16E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9F917BB-281A-43E2-95ED-CE14539F5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276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ACE4-BAD0-48A2-A17A-E2530065DC74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F9AC6-5B34-420A-9ED8-D84BDB190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56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C04E1-D6CB-4560-ABC0-12C702AE0764}" type="datetime1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05D54-8316-4899-951C-39B4B5453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61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8FE08-0C3D-4BEE-BD24-C553F6C8EAC4}" type="datetime1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2B89-22C6-45C3-BEB9-9005BE008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84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942C7-F53B-45B4-B7A8-11A06571D0CE}" type="datetime1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6C03B-4547-415D-827E-D6F642E618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1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F9590-6B4B-4CD6-A819-ACFC8789C975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73CFB-9458-4A9E-9EB1-D9D13ABF73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26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97AED-C433-42CA-80DD-4AF70EE71919}" type="datetime1">
              <a:rPr lang="en-US" smtClean="0"/>
              <a:t>3/2/2018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6C43D741-C2E8-4288-957E-F3F62A0C32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94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691E41-6D51-4BBA-A5E3-0DF207A5F75C}" type="datetime1">
              <a:rPr lang="en-US" smtClean="0"/>
              <a:t>3/2/2018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6DF9B1BA-9ACF-4D81-A1D5-2F40F65978B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851648" cy="182880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 to Petroleum   Refinery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724400"/>
            <a:ext cx="7854950" cy="175260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marR="0" algn="ctr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marR="0" algn="ctr"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Ref: </a:t>
            </a:r>
            <a:r>
              <a:rPr lang="en-US" altLang="en-US" sz="2400" i="1" dirty="0" smtClean="0">
                <a:latin typeface="Calibri" panose="020F0502020204030204" pitchFamily="34" charset="0"/>
              </a:rPr>
              <a:t>M.R. </a:t>
            </a:r>
            <a:r>
              <a:rPr lang="en-US" altLang="en-US" sz="2400" i="1" dirty="0" err="1" smtClean="0">
                <a:latin typeface="Calibri" panose="020F0502020204030204" pitchFamily="34" charset="0"/>
              </a:rPr>
              <a:t>Riazi</a:t>
            </a:r>
            <a:r>
              <a:rPr lang="en-US" altLang="en-US" sz="2400" dirty="0" smtClean="0">
                <a:latin typeface="Calibri" panose="020F0502020204030204" pitchFamily="34" charset="0"/>
              </a:rPr>
              <a:t>, Characterization and Properties of Petroleum Fractions, </a:t>
            </a:r>
            <a:r>
              <a:rPr lang="en-US" altLang="en-US" sz="2400" i="1" dirty="0" smtClean="0">
                <a:latin typeface="Calibri" panose="020F0502020204030204" pitchFamily="34" charset="0"/>
              </a:rPr>
              <a:t>ASTM</a:t>
            </a:r>
            <a:r>
              <a:rPr lang="en-US" altLang="en-US" sz="2400" dirty="0" smtClean="0">
                <a:latin typeface="Calibri" panose="020F0502020204030204" pitchFamily="34" charset="0"/>
              </a:rPr>
              <a:t>, 2005, Chapter 1.1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0E61-F53D-4497-86CD-7C3F6001BC1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dirty="0">
                <a:solidFill>
                  <a:srgbClr val="04617B"/>
                </a:solidFill>
              </a:rPr>
              <a:t>Petroleum Definitions </a:t>
            </a:r>
            <a:r>
              <a:rPr lang="en-US" sz="4500" dirty="0">
                <a:solidFill>
                  <a:srgbClr val="04617B"/>
                </a:solidFill>
              </a:rPr>
              <a:t/>
            </a:r>
            <a:br>
              <a:rPr lang="en-US" sz="4500" dirty="0">
                <a:solidFill>
                  <a:srgbClr val="04617B"/>
                </a:solidFill>
              </a:rPr>
            </a:br>
            <a:r>
              <a:rPr lang="en-US" sz="4000" dirty="0" smtClean="0">
                <a:solidFill>
                  <a:srgbClr val="04617B"/>
                </a:solidFill>
              </a:rPr>
              <a:t>Dry and Wet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437"/>
          </a:xfrm>
        </p:spPr>
        <p:txBody>
          <a:bodyPr/>
          <a:lstStyle/>
          <a:p>
            <a:pPr marL="366713" lvl="1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gas after surface separator, under SC, does not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 any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oil, it is called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 gas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713" lvl="1" indent="0">
              <a:buNone/>
            </a:pPr>
            <a:endParaRPr lang="en-US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713" lvl="1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gas that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production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surface facilities can produce a little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 oil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 gas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713" lvl="1" indent="0">
              <a:buNone/>
            </a:pPr>
            <a:endParaRPr lang="en-US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713" lvl="1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wet does not mean that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gas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wet with water, but refers to the hydrocarbon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liquids that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condense at surface conditions.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36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dirty="0">
                <a:solidFill>
                  <a:srgbClr val="04617B"/>
                </a:solidFill>
              </a:rPr>
              <a:t>Petroleum Definitions </a:t>
            </a:r>
            <a:br>
              <a:rPr lang="en-US" sz="4500" b="1" dirty="0">
                <a:solidFill>
                  <a:srgbClr val="04617B"/>
                </a:solidFill>
              </a:rPr>
            </a:br>
            <a:r>
              <a:rPr lang="en-US" sz="4000" dirty="0">
                <a:solidFill>
                  <a:srgbClr val="04617B"/>
                </a:solidFill>
              </a:rPr>
              <a:t>Crude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437"/>
          </a:xfrm>
        </p:spPr>
        <p:txBody>
          <a:bodyPr/>
          <a:lstStyle/>
          <a:p>
            <a:pPr marL="366713" lvl="1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Reservoir fluids from a producing well are conducted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two-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three-stage separators which reduce the pressure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temperature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stream to atmospheric pressure and temperature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6713" lvl="1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713" lvl="1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liquid leaving the last stage is called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 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 oil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the gas released in various stages is called 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gas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liquid oil after necessary field processing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crude oil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95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Definitions </a:t>
            </a:r>
            <a:br>
              <a:rPr lang="en-US" b="1" dirty="0" smtClean="0"/>
            </a:br>
            <a:r>
              <a:rPr lang="en-US" sz="4400" dirty="0" smtClean="0"/>
              <a:t>Crude Oil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724400"/>
          </a:xfrm>
        </p:spPr>
        <p:txBody>
          <a:bodyPr/>
          <a:lstStyle/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crude oil produced from the atmospheric separator has a composition different from the reservoir fluid from a producing well. Two important characterisitics of a crude that determine its quality are the API gravity (specific gravity) and the sulfur content.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a crude with the API gravity of less than 20-22  is called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heavy crude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with API gravity of greater than 33-40 is called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 crude.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if the sulfur content of a crude is less than 0.5 wt% it is called a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sweet oil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anchor="ctr" anchorCtr="1"/>
          <a:lstStyle/>
          <a:p>
            <a:pPr algn="ctr"/>
            <a:r>
              <a:rPr lang="en-US" sz="4500" b="1" dirty="0">
                <a:solidFill>
                  <a:srgbClr val="04617B"/>
                </a:solidFill>
              </a:rPr>
              <a:t>Petroleum </a:t>
            </a:r>
            <a:r>
              <a:rPr lang="en-US" sz="4500" b="1" dirty="0" smtClean="0">
                <a:solidFill>
                  <a:srgbClr val="04617B"/>
                </a:solidFill>
              </a:rPr>
              <a:t>Refineries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76800"/>
          </a:xfrm>
        </p:spPr>
        <p:txBody>
          <a:bodyPr/>
          <a:lstStyle/>
          <a:p>
            <a:pPr marL="366713" lvl="1" indent="0">
              <a:spcBef>
                <a:spcPts val="0"/>
              </a:spcBef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crude oil produced after necessary field processing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surface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is transferred to a refinery where it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processed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converted into various useful products.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713" lvl="1" indent="0">
              <a:spcBef>
                <a:spcPts val="0"/>
              </a:spcBef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713" lvl="1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Refining processes can be generally divided into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major types: (1) separation, (2)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conversion,</a:t>
            </a:r>
            <a:r>
              <a:rPr lang="fa-I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finishing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a-I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713" lvl="1" indent="0">
              <a:buNone/>
            </a:pPr>
            <a:endParaRPr lang="fa-I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713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is distillation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occurs</a:t>
            </a: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distillation column; compounds are separated based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in their boiling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3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anchor="ctr" anchorCtr="1"/>
          <a:lstStyle/>
          <a:p>
            <a:pPr algn="ctr"/>
            <a:r>
              <a:rPr lang="en-US" sz="4500" b="1" dirty="0">
                <a:solidFill>
                  <a:srgbClr val="04617B"/>
                </a:solidFill>
              </a:rPr>
              <a:t>Petroleum </a:t>
            </a:r>
            <a:r>
              <a:rPr lang="en-US" sz="4500" b="1" dirty="0" smtClean="0">
                <a:solidFill>
                  <a:srgbClr val="04617B"/>
                </a:solidFill>
              </a:rPr>
              <a:t>Refineries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76800"/>
          </a:xfrm>
        </p:spPr>
        <p:txBody>
          <a:bodyPr/>
          <a:lstStyle/>
          <a:p>
            <a:pPr marL="366713" lvl="1" indent="0">
              <a:spcBef>
                <a:spcPts val="0"/>
              </a:spcBef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a-I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consists of chemical changes that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fa-I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hydrocarbons in reactors.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 reaction in modem refineries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a-I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cracking</a:t>
            </a:r>
            <a:r>
              <a:rPr lang="fa-I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(catalytic and thermal)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heavy hydrocarbons are converted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fa-I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lighter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more valuable hydrocarbons.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reactions such as isomerization or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alkylation are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produce high octane number gasoline.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713" lvl="1" indent="0">
              <a:spcBef>
                <a:spcPts val="0"/>
              </a:spcBef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713" lvl="1" indent="0">
              <a:spcBef>
                <a:spcPts val="0"/>
              </a:spcBef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Finishing is 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purification of various product streams by processes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desulfurization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remove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impurities from the product or to stabilize it.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70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Refineries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5105400"/>
          </a:xfrm>
        </p:spPr>
        <p:txBody>
          <a:bodyPr/>
          <a:lstStyle/>
          <a:p>
            <a:pPr indent="0" eaLnBrk="1" hangingPunct="1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desalting process in a refinery, the crude oil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enters the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distillation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column. Hydrocarbons in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crude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oil have boiling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ranging from -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160 </a:t>
            </a:r>
            <a:r>
              <a:rPr lang="en-US" alt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to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 </a:t>
            </a:r>
            <a:r>
              <a:rPr lang="en-US" altLang="en-US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0" eaLnBrk="1" hangingPunct="1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carbon-carbon bond in hydrocarbons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breaks down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temperatures around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350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So,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 having boiling points above 350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(called residuum)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removed from the bottom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atmospheric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distillation column and sent to a vacuum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distillation column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pressure in a vacuum distillation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 is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50-100 mm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5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Fractions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953000"/>
          </a:xfrm>
        </p:spPr>
        <p:txBody>
          <a:bodyPr/>
          <a:lstStyle/>
          <a:p>
            <a:pPr indent="0" eaLnBrk="1" hangingPunct="1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distillation cannot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 separate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compounds, there is no pure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hydrocarbon as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product of a distillation column. A group of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hydrocarbons can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separated through distillation according to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boiling point range. These products are called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petroleum fractions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eaLnBrk="1" hangingPunct="1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fractions from a distillation column have a known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boiling range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except the residuum for which the upper boiling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is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not known. The boiling point of the heaviest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 in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crude oil is not really known, but it is quite high.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00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anchor="ctr" anchorCtr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500" b="1" dirty="0" smtClean="0"/>
              <a:t>Petroleum Fractions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828800"/>
          </a:xfrm>
        </p:spPr>
        <p:txBody>
          <a:bodyPr/>
          <a:lstStyle/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 petroleum fractions produced from distillation columns with their boiling point ranges are given in Table below. These fractions may go through further processes to produce desired products. 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80168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Standards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/>
          <a:lstStyle/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 number of international standard organizations that recommend specific characteristics or standard measuring techniques for various petroleum products. Some of these organizations are as follows: 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ASTM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(American Society for Testing and Materials) in the United States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(International Organization for Standardization), which is at the international level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(Institute of Petroleum) in the United Kingdom 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(American Petroleum Institute) in the United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Standards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/>
          <a:lstStyle/>
          <a:p>
            <a:pPr indent="0" eaLnBrk="1" hangingPunct="1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ASTM is composed of several committees in which the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D-02 committee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responsible for petroleum products and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lubricants, and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reason its test methods for petroleum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are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designated by the prefix D.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the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method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ASTM D 2267 provides a standard procedure to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benzene content of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gasoline. Most standard test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in different countries are very similar in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and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ASTM methods but they are designated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different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codes.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2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Definitions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Petroleum is a complex mixture of hydrocarbons that occur in the sedimentary rocks in the form of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gases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(natural gas),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(crude oil),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semisolids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(bitumen), or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(wax or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asphaltite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underground reservoir that contains hydrocarbons is called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petroleum reservoir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its hydrocarbon contents that can be recovered through a producing well is called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reservoir fluid.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Definitions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/>
              <a:t>Paraffins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/>
          <a:lstStyle/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hydrocarbons are divided into four groups: 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paraffins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olefins,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naphthenes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aromatics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endParaRPr lang="en-US" altLang="en-US" dirty="0" smtClean="0"/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Paraffins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also called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alkanes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have the general formula of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2n+2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where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number of carbon atoms.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Paraffins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usually appear in crude oil and represent up to 20% of crude by volume. Since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paraffins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fully saturated (no double bond), they are stable and remain unchanged over long periods of geological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Definitions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Olefins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/>
          <a:lstStyle/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Olefins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another series of noncyclic hydrocarbons but they are unsaturated and have at least one double bond between carbon-carbon atoms. Compounds with one double bond are called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monoolefins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alkenes.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Monoolefins have a general formula of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endParaRPr lang="en-US" altLang="en-US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Olefins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uncommon in crude oils due to their reactivity with hydrogen that makes them saturated; however, they can be produced in refineries through cracking reactions.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Definitions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400" dirty="0" err="1" smtClean="0"/>
              <a:t>Naphthenes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/>
          <a:lstStyle/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Naphthenes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cycloalkanes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ring or cyclic saturated hydrocarbons with the general formula of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Cyclopentane (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cyclohexane (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and their derivatives such as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-alkylcyclopentanes are normally found in crude oils. 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endParaRPr lang="en-US" altLang="en-US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 studies show that naphthene rings with five and six carbon atoms are the most stable naphthenic hydrocarbons. The content of cycloparaffins in petroleum may vary up to 60%.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Definitions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Aromatics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724400"/>
          </a:xfrm>
        </p:spPr>
        <p:txBody>
          <a:bodyPr/>
          <a:lstStyle/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Aromatics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an important series of hydrocarbons found in almost every petroleum mixture from any part of the world. Aromatics are cyclic but unsaturated hydrocarbons that begin with benzene molecule (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contain carbon-carbon double bonds. 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 common aromatics found in petroleum and crude oils are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benzene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its derivatives with attached methyl, ethyl, propyl, or higher alkyl groups. This series of aromatics is called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alkylbenzenes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general formula of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2n-6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(where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≥ 6).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Definitions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Sulfur Content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/>
          <a:lstStyle/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Sulfur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most important heteroatom in petroleum and it can be found in cyclic as well as noncyclic compounds such </a:t>
            </a:r>
            <a:r>
              <a:rPr lang="pt-B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mercaptanes (</a:t>
            </a:r>
            <a:r>
              <a:rPr lang="pt-BR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R-S-H</a:t>
            </a:r>
            <a:r>
              <a:rPr lang="pt-B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sulfides (</a:t>
            </a:r>
            <a:r>
              <a:rPr lang="pt-BR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R-S-R’</a:t>
            </a:r>
            <a:r>
              <a:rPr lang="pt-B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where </a:t>
            </a:r>
            <a:r>
              <a:rPr lang="pt-BR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R’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alkyl groups. 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Sulfur in natural gas is usually found in the form of hydrogen sulfide (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Some natural gas contain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high as 30% by volume. The amount of sulfur in a crude may vary from 0.05 to 6% by weight.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dirty="0">
                <a:solidFill>
                  <a:srgbClr val="04617B"/>
                </a:solidFill>
              </a:rPr>
              <a:t>Petroleum Definitions </a:t>
            </a:r>
            <a:r>
              <a:rPr lang="en-US" sz="4500" dirty="0">
                <a:solidFill>
                  <a:srgbClr val="04617B"/>
                </a:solidFill>
              </a:rPr>
              <a:t/>
            </a:r>
            <a:br>
              <a:rPr lang="en-US" sz="4500" dirty="0">
                <a:solidFill>
                  <a:srgbClr val="04617B"/>
                </a:solidFill>
              </a:rPr>
            </a:br>
            <a:r>
              <a:rPr lang="en-US" sz="3600" dirty="0"/>
              <a:t>R</a:t>
            </a:r>
            <a:r>
              <a:rPr lang="en-US" sz="3600" dirty="0" smtClean="0"/>
              <a:t>eservoir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5163"/>
            <a:ext cx="7924800" cy="4465637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Reservoir fluid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term used for the mixture of hydrocarbons in the reservoir or the stream leaving a producing well.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factors determine if a reservoir fluid is in the form of gas, liquid, or a mixture of gas and liquid. These factors are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composition of reservoir fluid,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temperature,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pressure.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49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Petroleum Definitions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Gas-to-Oil Ratio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124200"/>
          </a:xfrm>
        </p:spPr>
        <p:txBody>
          <a:bodyPr/>
          <a:lstStyle/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characteristic of a reservoir fluid in addition to specific gravity (or API gravity) is its gas-to-oil ratio (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which represents the amount of gas produced at SC in standard cubic feet (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to the amount of liquid oil produced at the SC in stock tank barrel (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stb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Generally, reservoir fluids are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 oil, volatile oil, gas condensate, wet gas,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dry gas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8375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DC9-4123-48B6-A3A2-1EF4BD051F6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4617B"/>
      </a:hlink>
      <a:folHlink>
        <a:srgbClr val="04617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4617B"/>
    </a:hlink>
    <a:folHlink>
      <a:srgbClr val="04617B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4617B"/>
    </a:hlink>
    <a:folHlink>
      <a:srgbClr val="04617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2316</TotalTime>
  <Words>1461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Flow</vt:lpstr>
      <vt:lpstr>Introduction to Petroleum   Refinery</vt:lpstr>
      <vt:lpstr>Petroleum Definitions </vt:lpstr>
      <vt:lpstr>Petroleum Definitions  Paraffins</vt:lpstr>
      <vt:lpstr>Petroleum Definitions  Olefins</vt:lpstr>
      <vt:lpstr>Petroleum Definitions  Naphthenes</vt:lpstr>
      <vt:lpstr>Petroleum Definitions Aromatics</vt:lpstr>
      <vt:lpstr>Petroleum Definitions  Sulfur Content</vt:lpstr>
      <vt:lpstr>Petroleum Definitions  Reservoir Fluid</vt:lpstr>
      <vt:lpstr>Petroleum Definitions  Gas-to-Oil Ratio</vt:lpstr>
      <vt:lpstr>Petroleum Definitions  Dry and Wet Gases</vt:lpstr>
      <vt:lpstr>Petroleum Definitions  Crude Oil</vt:lpstr>
      <vt:lpstr>Petroleum Definitions  Crude Oil</vt:lpstr>
      <vt:lpstr>Petroleum Refineries </vt:lpstr>
      <vt:lpstr>Petroleum Refineries </vt:lpstr>
      <vt:lpstr>Petroleum Refineries </vt:lpstr>
      <vt:lpstr>Petroleum Fractions </vt:lpstr>
      <vt:lpstr>Petroleum Fractions</vt:lpstr>
      <vt:lpstr>Petroleum Standards  </vt:lpstr>
      <vt:lpstr>Petroleum Standards  </vt:lpstr>
    </vt:vector>
  </TitlesOfParts>
  <Company>Office07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 Property Methods</dc:title>
  <dc:creator>fanaei</dc:creator>
  <cp:lastModifiedBy>ASUS</cp:lastModifiedBy>
  <cp:revision>259</cp:revision>
  <dcterms:created xsi:type="dcterms:W3CDTF">2009-02-16T13:11:44Z</dcterms:created>
  <dcterms:modified xsi:type="dcterms:W3CDTF">2018-03-02T08:24:59Z</dcterms:modified>
</cp:coreProperties>
</file>