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308" r:id="rId3"/>
    <p:sldId id="326" r:id="rId4"/>
    <p:sldId id="327" r:id="rId5"/>
    <p:sldId id="309" r:id="rId6"/>
    <p:sldId id="328" r:id="rId7"/>
    <p:sldId id="310" r:id="rId8"/>
    <p:sldId id="311" r:id="rId9"/>
    <p:sldId id="312" r:id="rId10"/>
    <p:sldId id="313" r:id="rId11"/>
    <p:sldId id="314" r:id="rId12"/>
    <p:sldId id="305" r:id="rId13"/>
    <p:sldId id="329" r:id="rId14"/>
    <p:sldId id="290" r:id="rId15"/>
    <p:sldId id="330" r:id="rId16"/>
    <p:sldId id="299" r:id="rId17"/>
    <p:sldId id="300" r:id="rId18"/>
    <p:sldId id="292" r:id="rId19"/>
    <p:sldId id="293" r:id="rId20"/>
    <p:sldId id="294" r:id="rId21"/>
    <p:sldId id="295" r:id="rId22"/>
    <p:sldId id="296" r:id="rId23"/>
    <p:sldId id="303" r:id="rId24"/>
    <p:sldId id="301" r:id="rId25"/>
    <p:sldId id="304" r:id="rId26"/>
    <p:sldId id="297" r:id="rId27"/>
    <p:sldId id="306" r:id="rId28"/>
    <p:sldId id="307"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9" autoAdjust="0"/>
  </p:normalViewPr>
  <p:slideViewPr>
    <p:cSldViewPr>
      <p:cViewPr varScale="1">
        <p:scale>
          <a:sx n="65" d="100"/>
          <a:sy n="65" d="100"/>
        </p:scale>
        <p:origin x="132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C1A6D3-CE4F-4B8E-8880-05BD2F566F4A}" type="datetimeFigureOut">
              <a:rPr lang="en-US" smtClean="0"/>
              <a:t>3/2/2018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6A68EE-3B0F-4C12-B0C6-D9BE43B35E6A}" type="slidenum">
              <a:rPr lang="en-US" smtClean="0"/>
              <a:t>‹#›</a:t>
            </a:fld>
            <a:endParaRPr lang="en-US"/>
          </a:p>
        </p:txBody>
      </p:sp>
    </p:spTree>
    <p:extLst>
      <p:ext uri="{BB962C8B-B14F-4D97-AF65-F5344CB8AC3E}">
        <p14:creationId xmlns:p14="http://schemas.microsoft.com/office/powerpoint/2010/main" val="1385277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6A68EE-3B0F-4C12-B0C6-D9BE43B35E6A}" type="slidenum">
              <a:rPr lang="en-US" smtClean="0"/>
              <a:t>15</a:t>
            </a:fld>
            <a:endParaRPr lang="en-US"/>
          </a:p>
        </p:txBody>
      </p:sp>
    </p:spTree>
    <p:extLst>
      <p:ext uri="{BB962C8B-B14F-4D97-AF65-F5344CB8AC3E}">
        <p14:creationId xmlns:p14="http://schemas.microsoft.com/office/powerpoint/2010/main" val="33511726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2FDCE7E-447D-4337-8201-A9C7AC7C1E70}" type="datetime1">
              <a:rPr lang="en-US" smtClean="0"/>
              <a:t>3/2/2018</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3C280E61-F53D-4497-86CD-7C3F6001BC11}" type="slidenum">
              <a:rPr lang="en-US" altLang="en-US"/>
              <a:pPr/>
              <a:t>‹#›</a:t>
            </a:fld>
            <a:endParaRPr lang="en-US" altLang="en-US"/>
          </a:p>
        </p:txBody>
      </p:sp>
    </p:spTree>
    <p:extLst>
      <p:ext uri="{BB962C8B-B14F-4D97-AF65-F5344CB8AC3E}">
        <p14:creationId xmlns:p14="http://schemas.microsoft.com/office/powerpoint/2010/main" val="35461907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64644E2-94CB-49FC-8357-099336479542}" type="datetime1">
              <a:rPr lang="en-US" smtClean="0"/>
              <a:t>3/2/2018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17601414-84F1-4509-B5B8-0A552974CCD0}" type="slidenum">
              <a:rPr lang="en-US" altLang="en-US"/>
              <a:pPr/>
              <a:t>‹#›</a:t>
            </a:fld>
            <a:endParaRPr lang="en-US" altLang="en-US"/>
          </a:p>
        </p:txBody>
      </p:sp>
    </p:spTree>
    <p:extLst>
      <p:ext uri="{BB962C8B-B14F-4D97-AF65-F5344CB8AC3E}">
        <p14:creationId xmlns:p14="http://schemas.microsoft.com/office/powerpoint/2010/main" val="734829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10A5D2D-50D8-404A-B530-EECC8EF7D9B5}" type="datetime1">
              <a:rPr lang="en-US" smtClean="0"/>
              <a:t>3/2/2018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86ABEBB3-91DA-4F62-8DDC-2B646764664A}" type="slidenum">
              <a:rPr lang="en-US" altLang="en-US"/>
              <a:pPr/>
              <a:t>‹#›</a:t>
            </a:fld>
            <a:endParaRPr lang="en-US" altLang="en-US"/>
          </a:p>
        </p:txBody>
      </p:sp>
    </p:spTree>
    <p:extLst>
      <p:ext uri="{BB962C8B-B14F-4D97-AF65-F5344CB8AC3E}">
        <p14:creationId xmlns:p14="http://schemas.microsoft.com/office/powerpoint/2010/main" val="81133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46640FB-2E1B-4079-BC19-FBE490D9C487}" type="datetime1">
              <a:rPr lang="en-US" smtClean="0"/>
              <a:t>3/2/2018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B52F8DC9-4123-48B6-A3A2-1EF4BD051F61}" type="slidenum">
              <a:rPr lang="en-US" altLang="en-US"/>
              <a:pPr/>
              <a:t>‹#›</a:t>
            </a:fld>
            <a:endParaRPr lang="en-US" altLang="en-US"/>
          </a:p>
        </p:txBody>
      </p:sp>
    </p:spTree>
    <p:extLst>
      <p:ext uri="{BB962C8B-B14F-4D97-AF65-F5344CB8AC3E}">
        <p14:creationId xmlns:p14="http://schemas.microsoft.com/office/powerpoint/2010/main" val="218816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DCAB3D1-0983-44C8-8CCE-3138A7E87A82}" type="datetime1">
              <a:rPr lang="en-US" smtClean="0"/>
              <a:t>3/2/2018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19F917BB-281A-43E2-95ED-CE14539F5EB9}" type="slidenum">
              <a:rPr lang="en-US" altLang="en-US"/>
              <a:pPr/>
              <a:t>‹#›</a:t>
            </a:fld>
            <a:endParaRPr lang="en-US" altLang="en-US"/>
          </a:p>
        </p:txBody>
      </p:sp>
    </p:spTree>
    <p:extLst>
      <p:ext uri="{BB962C8B-B14F-4D97-AF65-F5344CB8AC3E}">
        <p14:creationId xmlns:p14="http://schemas.microsoft.com/office/powerpoint/2010/main" val="26332763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8C6CF89-ABCA-437E-B35F-DB2002363E76}" type="datetime1">
              <a:rPr lang="en-US" smtClean="0"/>
              <a:t>3/2/2018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724F9AC6-5B34-420A-9ED8-D84BDB190CF6}" type="slidenum">
              <a:rPr lang="en-US" altLang="en-US"/>
              <a:pPr/>
              <a:t>‹#›</a:t>
            </a:fld>
            <a:endParaRPr lang="en-US" altLang="en-US"/>
          </a:p>
        </p:txBody>
      </p:sp>
    </p:spTree>
    <p:extLst>
      <p:ext uri="{BB962C8B-B14F-4D97-AF65-F5344CB8AC3E}">
        <p14:creationId xmlns:p14="http://schemas.microsoft.com/office/powerpoint/2010/main" val="3319565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3142BDD-BBBE-4547-8420-D3C489A8D06F}" type="datetime1">
              <a:rPr lang="en-US" smtClean="0"/>
              <a:t>3/2/2018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BCE05D54-8316-4899-951C-39B4B5453520}" type="slidenum">
              <a:rPr lang="en-US" altLang="en-US"/>
              <a:pPr/>
              <a:t>‹#›</a:t>
            </a:fld>
            <a:endParaRPr lang="en-US" altLang="en-US"/>
          </a:p>
        </p:txBody>
      </p:sp>
    </p:spTree>
    <p:extLst>
      <p:ext uri="{BB962C8B-B14F-4D97-AF65-F5344CB8AC3E}">
        <p14:creationId xmlns:p14="http://schemas.microsoft.com/office/powerpoint/2010/main" val="3942610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909FB59-7838-4292-B870-2C0D1FFC11F5}" type="datetime1">
              <a:rPr lang="en-US" smtClean="0"/>
              <a:t>3/2/2018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D3C02B89-22C6-45C3-BEB9-9005BE00865F}" type="slidenum">
              <a:rPr lang="en-US" altLang="en-US"/>
              <a:pPr/>
              <a:t>‹#›</a:t>
            </a:fld>
            <a:endParaRPr lang="en-US" altLang="en-US"/>
          </a:p>
        </p:txBody>
      </p:sp>
    </p:spTree>
    <p:extLst>
      <p:ext uri="{BB962C8B-B14F-4D97-AF65-F5344CB8AC3E}">
        <p14:creationId xmlns:p14="http://schemas.microsoft.com/office/powerpoint/2010/main" val="201684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8E66739-9A18-43EF-8AD3-9AFA882004D5}" type="datetime1">
              <a:rPr lang="en-US" smtClean="0"/>
              <a:t>3/2/2018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1A46C03B-4547-415D-827E-D6F642E61895}" type="slidenum">
              <a:rPr lang="en-US" altLang="en-US"/>
              <a:pPr/>
              <a:t>‹#›</a:t>
            </a:fld>
            <a:endParaRPr lang="en-US" altLang="en-US"/>
          </a:p>
        </p:txBody>
      </p:sp>
    </p:spTree>
    <p:extLst>
      <p:ext uri="{BB962C8B-B14F-4D97-AF65-F5344CB8AC3E}">
        <p14:creationId xmlns:p14="http://schemas.microsoft.com/office/powerpoint/2010/main" val="6711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3DBD6CB-F28D-498C-8713-C44E7E7589B1}" type="datetime1">
              <a:rPr lang="en-US" smtClean="0"/>
              <a:t>3/2/2018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72873CFB-9458-4A9E-9EB1-D9D13ABF73F0}" type="slidenum">
              <a:rPr lang="en-US" altLang="en-US"/>
              <a:pPr/>
              <a:t>‹#›</a:t>
            </a:fld>
            <a:endParaRPr lang="en-US" altLang="en-US"/>
          </a:p>
        </p:txBody>
      </p:sp>
    </p:spTree>
    <p:extLst>
      <p:ext uri="{BB962C8B-B14F-4D97-AF65-F5344CB8AC3E}">
        <p14:creationId xmlns:p14="http://schemas.microsoft.com/office/powerpoint/2010/main" val="382726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9F094AB-2C67-4ADE-8139-72E2F9BC6C42}" type="datetime1">
              <a:rPr lang="en-US" smtClean="0"/>
              <a:t>3/2/2018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6C43D741-C2E8-4288-957E-F3F62A0C3252}" type="slidenum">
              <a:rPr lang="en-US" altLang="en-US"/>
              <a:pPr/>
              <a:t>‹#›</a:t>
            </a:fld>
            <a:endParaRPr lang="en-US" altLang="en-US"/>
          </a:p>
        </p:txBody>
      </p:sp>
    </p:spTree>
    <p:extLst>
      <p:ext uri="{BB962C8B-B14F-4D97-AF65-F5344CB8AC3E}">
        <p14:creationId xmlns:p14="http://schemas.microsoft.com/office/powerpoint/2010/main" val="2983949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8146D4F9-65E9-4876-9B26-1B85C8B80AE3}" type="datetime1">
              <a:rPr lang="en-US" smtClean="0"/>
              <a:t>3/2/2018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6DF9B1BA-9ACF-4D81-A1D5-2F40F65978BD}" type="slidenum">
              <a:rPr lang="en-US" altLang="en-US"/>
              <a:pPr/>
              <a:t>‹#›</a:t>
            </a:fld>
            <a:endParaRPr lang="en-US" alt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39" r:id="rId1"/>
    <p:sldLayoutId id="2147483731" r:id="rId2"/>
    <p:sldLayoutId id="2147483740" r:id="rId3"/>
    <p:sldLayoutId id="2147483732" r:id="rId4"/>
    <p:sldLayoutId id="2147483733" r:id="rId5"/>
    <p:sldLayoutId id="2147483734" r:id="rId6"/>
    <p:sldLayoutId id="2147483735" r:id="rId7"/>
    <p:sldLayoutId id="2147483736" r:id="rId8"/>
    <p:sldLayoutId id="2147483741" r:id="rId9"/>
    <p:sldLayoutId id="2147483737" r:id="rId10"/>
    <p:sldLayoutId id="2147483738"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0"/>
            <a:ext cx="7851648" cy="1828800"/>
          </a:xfrm>
          <a:ln>
            <a:miter lim="800000"/>
            <a:headEnd/>
            <a:tailEnd/>
          </a:ln>
        </p:spPr>
        <p:txBody>
          <a:bodyPr/>
          <a:lstStyle/>
          <a:p>
            <a:pPr algn="ctr" eaLnBrk="1" fontAlgn="auto" hangingPunct="1">
              <a:spcAft>
                <a:spcPts val="0"/>
              </a:spcAft>
              <a:defRPr/>
            </a:pPr>
            <a:r>
              <a:rPr lang="en-US" dirty="0" smtClean="0"/>
              <a:t>Introduction to Petroleum   Properties</a:t>
            </a:r>
            <a:endParaRPr lang="en-US" dirty="0"/>
          </a:p>
        </p:txBody>
      </p:sp>
      <p:sp>
        <p:nvSpPr>
          <p:cNvPr id="3" name="Subtitle 2"/>
          <p:cNvSpPr>
            <a:spLocks noGrp="1"/>
          </p:cNvSpPr>
          <p:nvPr>
            <p:ph type="subTitle" idx="1"/>
          </p:nvPr>
        </p:nvSpPr>
        <p:spPr>
          <a:xfrm>
            <a:off x="533400" y="4724400"/>
            <a:ext cx="7854950" cy="1752600"/>
          </a:xfrm>
        </p:spPr>
        <p:txBody>
          <a:bodyPr/>
          <a:lstStyle/>
          <a:p>
            <a:pPr marR="0" algn="ctr" eaLnBrk="1" hangingPunct="1">
              <a:lnSpc>
                <a:spcPct val="90000"/>
              </a:lnSpc>
            </a:pPr>
            <a:endParaRPr lang="en-US" altLang="en-US" sz="2400" dirty="0" smtClean="0"/>
          </a:p>
          <a:p>
            <a:pPr marR="0" algn="ctr" eaLnBrk="1" hangingPunct="1">
              <a:lnSpc>
                <a:spcPct val="90000"/>
              </a:lnSpc>
            </a:pPr>
            <a:endParaRPr lang="en-US" altLang="en-US" sz="2400" dirty="0" smtClean="0"/>
          </a:p>
          <a:p>
            <a:pPr marR="0" algn="ctr" eaLnBrk="1" hangingPunct="1"/>
            <a:r>
              <a:rPr lang="en-US" altLang="en-US" sz="2400" dirty="0" smtClean="0">
                <a:latin typeface="Calibri" panose="020F0502020204030204" pitchFamily="34" charset="0"/>
              </a:rPr>
              <a:t>Ref: </a:t>
            </a:r>
            <a:r>
              <a:rPr lang="en-US" altLang="en-US" sz="2400" i="1" dirty="0" smtClean="0">
                <a:latin typeface="Calibri" panose="020F0502020204030204" pitchFamily="34" charset="0"/>
              </a:rPr>
              <a:t>M.R. </a:t>
            </a:r>
            <a:r>
              <a:rPr lang="en-US" altLang="en-US" sz="2400" i="1" dirty="0" err="1" smtClean="0">
                <a:latin typeface="Calibri" panose="020F0502020204030204" pitchFamily="34" charset="0"/>
              </a:rPr>
              <a:t>Riazi</a:t>
            </a:r>
            <a:r>
              <a:rPr lang="en-US" altLang="en-US" sz="2400" dirty="0" smtClean="0">
                <a:latin typeface="Calibri" panose="020F0502020204030204" pitchFamily="34" charset="0"/>
              </a:rPr>
              <a:t>, Characterization and Properties of Petroleum Fractions, </a:t>
            </a:r>
            <a:r>
              <a:rPr lang="en-US" altLang="en-US" sz="2400" i="1" dirty="0" smtClean="0">
                <a:latin typeface="Calibri" panose="020F0502020204030204" pitchFamily="34" charset="0"/>
              </a:rPr>
              <a:t>ASTM</a:t>
            </a:r>
            <a:r>
              <a:rPr lang="en-US" altLang="en-US" sz="2400" dirty="0" smtClean="0">
                <a:latin typeface="Calibri" panose="020F0502020204030204" pitchFamily="34" charset="0"/>
              </a:rPr>
              <a:t>, 2005, Chapters 2 &amp; 3</a:t>
            </a:r>
          </a:p>
        </p:txBody>
      </p:sp>
      <p:sp>
        <p:nvSpPr>
          <p:cNvPr id="4" name="Slide Number Placeholder 3"/>
          <p:cNvSpPr>
            <a:spLocks noGrp="1"/>
          </p:cNvSpPr>
          <p:nvPr>
            <p:ph type="sldNum" sz="quarter" idx="12"/>
          </p:nvPr>
        </p:nvSpPr>
        <p:spPr/>
        <p:txBody>
          <a:bodyPr/>
          <a:lstStyle/>
          <a:p>
            <a:fld id="{3C280E61-F53D-4497-86CD-7C3F6001BC11}" type="slidenum">
              <a:rPr lang="en-US" altLang="en-US" smtClean="0"/>
              <a:pPr/>
              <a:t>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eaLnBrk="1" fontAlgn="auto" hangingPunct="1">
              <a:spcAft>
                <a:spcPts val="0"/>
              </a:spcAft>
              <a:defRPr/>
            </a:pPr>
            <a:r>
              <a:rPr lang="en-US" b="1" dirty="0"/>
              <a:t>Distillation </a:t>
            </a:r>
            <a:r>
              <a:rPr lang="en-US" b="1" dirty="0" smtClean="0"/>
              <a:t>curves</a:t>
            </a:r>
            <a:r>
              <a:rPr lang="en-US" dirty="0" smtClean="0"/>
              <a:t/>
            </a:r>
            <a:br>
              <a:rPr lang="en-US" dirty="0" smtClean="0"/>
            </a:br>
            <a:r>
              <a:rPr lang="en-US" sz="4400" dirty="0" smtClean="0"/>
              <a:t>ASTM D 2887</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305800" cy="4800600"/>
          </a:xfrm>
        </p:spPr>
        <p:txBody>
          <a:bodyPr/>
          <a:lstStyle/>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A distillation curve produced by GC is called a </a:t>
            </a:r>
            <a:r>
              <a:rPr lang="en-US" altLang="en-US" i="1" dirty="0" smtClean="0">
                <a:latin typeface="Times New Roman" panose="02020603050405020304" pitchFamily="18" charset="0"/>
                <a:cs typeface="Times New Roman" panose="02020603050405020304" pitchFamily="18" charset="0"/>
              </a:rPr>
              <a:t>simulated distillation (SD) </a:t>
            </a:r>
            <a:r>
              <a:rPr lang="en-US" altLang="en-US" dirty="0" smtClean="0">
                <a:latin typeface="Times New Roman" panose="02020603050405020304" pitchFamily="18" charset="0"/>
                <a:cs typeface="Times New Roman" panose="02020603050405020304" pitchFamily="18" charset="0"/>
              </a:rPr>
              <a:t>and the method is described in ASTM D 2887 test method. Simulated distillation method is simple, consistent, and reproducible and can represent the boiling range of a petroleum mixture without any ambiguity.</a:t>
            </a:r>
          </a:p>
          <a:p>
            <a:pPr indent="0">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Distillation curves by SD are presented in terms of boiling point versus wt% of mixture vaporized because in gas chromatography composition is measured in terms of wt% or weight fraction. SD curves are very close to actual boiling points shown by TBP curves.</a:t>
            </a: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10</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eaLnBrk="1" fontAlgn="auto" hangingPunct="1">
              <a:spcAft>
                <a:spcPts val="0"/>
              </a:spcAft>
              <a:defRPr/>
            </a:pPr>
            <a:r>
              <a:rPr lang="en-US" b="1" dirty="0"/>
              <a:t>Distillation </a:t>
            </a:r>
            <a:r>
              <a:rPr lang="en-US" b="1" dirty="0" smtClean="0"/>
              <a:t>curves</a:t>
            </a:r>
            <a:r>
              <a:rPr lang="en-US" dirty="0" smtClean="0"/>
              <a:t/>
            </a:r>
            <a:br>
              <a:rPr lang="en-US" dirty="0" smtClean="0"/>
            </a:br>
            <a:r>
              <a:rPr lang="en-US" sz="4400" dirty="0" smtClean="0"/>
              <a:t>ASTM D 1160</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305800" cy="4800600"/>
          </a:xfrm>
        </p:spPr>
        <p:txBody>
          <a:bodyPr/>
          <a:lstStyle/>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For crude oils and products such as heavy gas oils that contain heavy compounds and may undergo a cracking process during vaporization at atmospheric pressure, distillation data are measured at reduced pressures, 1, 2, 10, or 50 mmHg. The experimental procedure is described in ASTM D 1160 test method. </a:t>
            </a:r>
          </a:p>
          <a:p>
            <a:pPr indent="0">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ASTM D 1160 distillation data are measured more accurately than ASTM D 86 since it is conducted at low pressure. For this reason ASTM D 1160 curves are closer to TBP curves at the same pressure base.</a:t>
            </a:r>
          </a:p>
          <a:p>
            <a:pPr indent="0">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11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1" y="381000"/>
            <a:ext cx="8229600" cy="1143000"/>
          </a:xfrm>
        </p:spPr>
        <p:txBody>
          <a:bodyPr anchor="ctr" anchorCtr="0">
            <a:normAutofit/>
          </a:bodyPr>
          <a:lstStyle/>
          <a:p>
            <a:pPr algn="ctr" eaLnBrk="1" fontAlgn="auto" hangingPunct="1">
              <a:spcAft>
                <a:spcPts val="0"/>
              </a:spcAft>
              <a:defRPr/>
            </a:pPr>
            <a:r>
              <a:rPr lang="en-US" sz="4500" b="1" dirty="0" smtClean="0"/>
              <a:t>K UOP</a:t>
            </a:r>
            <a:endParaRPr lang="en-US" sz="45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76400"/>
            <a:ext cx="8305800" cy="5029200"/>
          </a:xfrm>
        </p:spPr>
        <p:txBody>
          <a:bodyPr/>
          <a:lstStyle/>
          <a:p>
            <a:pPr indent="0" eaLnBrk="1" hangingPunct="1">
              <a:buFont typeface="Wingdings 2" panose="05020102010507070707" pitchFamily="18" charset="2"/>
              <a:buNone/>
            </a:pPr>
            <a:r>
              <a:rPr lang="en-US" altLang="en-US" b="1" i="1" dirty="0" smtClean="0">
                <a:latin typeface="Times New Roman" panose="02020603050405020304" pitchFamily="18" charset="0"/>
                <a:cs typeface="Times New Roman" panose="02020603050405020304" pitchFamily="18" charset="0"/>
              </a:rPr>
              <a:t>The Watson characterization factor (K</a:t>
            </a:r>
            <a:r>
              <a:rPr lang="en-US" altLang="en-US" b="1" i="1" baseline="-25000" dirty="0" smtClean="0">
                <a:latin typeface="Times New Roman" panose="02020603050405020304" pitchFamily="18" charset="0"/>
                <a:cs typeface="Times New Roman" panose="02020603050405020304" pitchFamily="18" charset="0"/>
              </a:rPr>
              <a:t>w</a:t>
            </a:r>
            <a:r>
              <a:rPr lang="en-US" altLang="en-US" b="1" i="1"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is one of the oldest characterization factors originally defined by Watson et al. of the Universal Oil Products (UOP) in mid 1930s. For this reason the parameter is sometimes called UOP characterization factor and is defined as</a:t>
            </a:r>
          </a:p>
          <a:p>
            <a:pPr indent="0" eaLnBrk="1" hangingPunct="1">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eaLnBrk="1" hangingPunct="1">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eaLnBrk="1" hangingPunct="1">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eaLnBrk="1" hangingPunct="1">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The naphthenic hydrocarbons have </a:t>
            </a:r>
            <a:r>
              <a:rPr lang="en-US" altLang="en-US" i="1" dirty="0" smtClean="0">
                <a:latin typeface="Times New Roman" panose="02020603050405020304" pitchFamily="18" charset="0"/>
                <a:cs typeface="Times New Roman" panose="02020603050405020304" pitchFamily="18" charset="0"/>
              </a:rPr>
              <a:t>K</a:t>
            </a:r>
            <a:r>
              <a:rPr lang="en-US" altLang="en-US" i="1" baseline="-25000" dirty="0" smtClean="0">
                <a:latin typeface="Times New Roman" panose="02020603050405020304" pitchFamily="18" charset="0"/>
                <a:cs typeface="Times New Roman" panose="02020603050405020304" pitchFamily="18" charset="0"/>
              </a:rPr>
              <a:t>w</a:t>
            </a:r>
            <a:r>
              <a:rPr lang="en-US" altLang="en-US" dirty="0" smtClean="0">
                <a:latin typeface="Times New Roman" panose="02020603050405020304" pitchFamily="18" charset="0"/>
                <a:cs typeface="Times New Roman" panose="02020603050405020304" pitchFamily="18" charset="0"/>
              </a:rPr>
              <a:t> values between paraffinic and aromatic compounds. In general, aromatics have low </a:t>
            </a:r>
            <a:r>
              <a:rPr lang="en-US" altLang="en-US" i="1" dirty="0" smtClean="0">
                <a:latin typeface="Times New Roman" panose="02020603050405020304" pitchFamily="18" charset="0"/>
                <a:cs typeface="Times New Roman" panose="02020603050405020304" pitchFamily="18" charset="0"/>
              </a:rPr>
              <a:t>K</a:t>
            </a:r>
            <a:r>
              <a:rPr lang="en-US" altLang="en-US" i="1" baseline="-25000" dirty="0" smtClean="0">
                <a:latin typeface="Times New Roman" panose="02020603050405020304" pitchFamily="18" charset="0"/>
                <a:cs typeface="Times New Roman" panose="02020603050405020304" pitchFamily="18" charset="0"/>
              </a:rPr>
              <a:t>w</a:t>
            </a:r>
            <a:r>
              <a:rPr lang="en-US" altLang="en-US" dirty="0" smtClean="0">
                <a:latin typeface="Times New Roman" panose="02020603050405020304" pitchFamily="18" charset="0"/>
                <a:cs typeface="Times New Roman" panose="02020603050405020304" pitchFamily="18" charset="0"/>
              </a:rPr>
              <a:t> values while paraffins have high values.</a:t>
            </a:r>
          </a:p>
        </p:txBody>
      </p:sp>
      <p:graphicFrame>
        <p:nvGraphicFramePr>
          <p:cNvPr id="4" name="Object 2"/>
          <p:cNvGraphicFramePr>
            <a:graphicFrameLocks noChangeAspect="1"/>
          </p:cNvGraphicFramePr>
          <p:nvPr>
            <p:extLst>
              <p:ext uri="{D42A27DB-BD31-4B8C-83A1-F6EECF244321}">
                <p14:modId xmlns:p14="http://schemas.microsoft.com/office/powerpoint/2010/main" val="485648128"/>
              </p:ext>
            </p:extLst>
          </p:nvPr>
        </p:nvGraphicFramePr>
        <p:xfrm>
          <a:off x="1143000" y="3962400"/>
          <a:ext cx="6345237" cy="914400"/>
        </p:xfrm>
        <a:graphic>
          <a:graphicData uri="http://schemas.openxmlformats.org/presentationml/2006/ole">
            <mc:AlternateContent xmlns:mc="http://schemas.openxmlformats.org/markup-compatibility/2006">
              <mc:Choice xmlns:v="urn:schemas-microsoft-com:vml" Requires="v">
                <p:oleObj spid="_x0000_s1089" name="Equation" r:id="rId3" imgW="2908080" imgH="419040" progId="Equation.3">
                  <p:embed/>
                </p:oleObj>
              </mc:Choice>
              <mc:Fallback>
                <p:oleObj name="Equation" r:id="rId3" imgW="2908080" imgH="419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962400"/>
                        <a:ext cx="6345237"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B52F8DC9-4123-48B6-A3A2-1EF4BD051F61}" type="slidenum">
              <a:rPr lang="en-US" altLang="en-US" smtClean="0"/>
              <a:pPr/>
              <a:t>12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906" y="457200"/>
            <a:ext cx="8229600" cy="1143000"/>
          </a:xfrm>
        </p:spPr>
        <p:txBody>
          <a:bodyPr anchor="ctr" anchorCtr="0">
            <a:normAutofit/>
          </a:bodyPr>
          <a:lstStyle/>
          <a:p>
            <a:pPr algn="ctr" eaLnBrk="1" fontAlgn="auto" hangingPunct="1">
              <a:spcAft>
                <a:spcPts val="0"/>
              </a:spcAft>
              <a:defRPr/>
            </a:pPr>
            <a:r>
              <a:rPr lang="en-US" sz="4500" b="1" dirty="0" smtClean="0"/>
              <a:t>K UOP</a:t>
            </a:r>
            <a:endParaRPr lang="en-US" sz="4500" b="1" dirty="0">
              <a:latin typeface="Times New Roman" pitchFamily="18" charset="0"/>
              <a:cs typeface="Times New Roman" pitchFamily="18" charset="0"/>
            </a:endParaRPr>
          </a:p>
        </p:txBody>
      </p:sp>
      <p:sp>
        <p:nvSpPr>
          <p:cNvPr id="3" name="Content Placeholder 2"/>
          <p:cNvSpPr>
            <a:spLocks noGrp="1"/>
          </p:cNvSpPr>
          <p:nvPr>
            <p:ph idx="1"/>
          </p:nvPr>
        </p:nvSpPr>
        <p:spPr>
          <a:xfrm>
            <a:off x="443706" y="1981200"/>
            <a:ext cx="8305800" cy="4419600"/>
          </a:xfrm>
        </p:spPr>
        <p:txBody>
          <a:bodyPr/>
          <a:lstStyle/>
          <a:p>
            <a:pPr indent="0" eaLnBrk="1" hangingPunct="1">
              <a:buNone/>
            </a:pPr>
            <a:r>
              <a:rPr lang="en-US" altLang="en-US" dirty="0">
                <a:latin typeface="Times New Roman" panose="02020603050405020304" pitchFamily="18" charset="0"/>
                <a:cs typeface="Times New Roman" panose="02020603050405020304" pitchFamily="18" charset="0"/>
              </a:rPr>
              <a:t>The Watson K was developed </a:t>
            </a:r>
            <a:r>
              <a:rPr lang="en-US" altLang="en-US" dirty="0" smtClean="0">
                <a:latin typeface="Times New Roman" panose="02020603050405020304" pitchFamily="18" charset="0"/>
                <a:cs typeface="Times New Roman" panose="02020603050405020304" pitchFamily="18" charset="0"/>
              </a:rPr>
              <a:t>in 1930s </a:t>
            </a:r>
            <a:r>
              <a:rPr lang="en-US" altLang="en-US" dirty="0">
                <a:latin typeface="Times New Roman" panose="02020603050405020304" pitchFamily="18" charset="0"/>
                <a:cs typeface="Times New Roman" panose="02020603050405020304" pitchFamily="18" charset="0"/>
              </a:rPr>
              <a:t>by using data for the crude and products available </a:t>
            </a:r>
            <a:r>
              <a:rPr lang="en-US" altLang="en-US" dirty="0" smtClean="0">
                <a:latin typeface="Times New Roman" panose="02020603050405020304" pitchFamily="18" charset="0"/>
                <a:cs typeface="Times New Roman" panose="02020603050405020304" pitchFamily="18" charset="0"/>
              </a:rPr>
              <a:t>in that </a:t>
            </a:r>
            <a:r>
              <a:rPr lang="en-US" altLang="en-US" dirty="0">
                <a:latin typeface="Times New Roman" panose="02020603050405020304" pitchFamily="18" charset="0"/>
                <a:cs typeface="Times New Roman" panose="02020603050405020304" pitchFamily="18" charset="0"/>
              </a:rPr>
              <a:t>time. Now the base petroleum stocks in general vary </a:t>
            </a:r>
            <a:r>
              <a:rPr lang="en-US" altLang="en-US" dirty="0" smtClean="0">
                <a:latin typeface="Times New Roman" panose="02020603050405020304" pitchFamily="18" charset="0"/>
                <a:cs typeface="Times New Roman" panose="02020603050405020304" pitchFamily="18" charset="0"/>
              </a:rPr>
              <a:t>significantly from </a:t>
            </a:r>
            <a:r>
              <a:rPr lang="en-US" altLang="en-US" dirty="0">
                <a:latin typeface="Times New Roman" panose="02020603050405020304" pitchFamily="18" charset="0"/>
                <a:cs typeface="Times New Roman" panose="02020603050405020304" pitchFamily="18" charset="0"/>
              </a:rPr>
              <a:t>those of </a:t>
            </a:r>
            <a:r>
              <a:rPr lang="en-US" altLang="en-US" dirty="0" smtClean="0">
                <a:latin typeface="Times New Roman" panose="02020603050405020304" pitchFamily="18" charset="0"/>
                <a:cs typeface="Times New Roman" panose="02020603050405020304" pitchFamily="18" charset="0"/>
              </a:rPr>
              <a:t>1930s. </a:t>
            </a:r>
          </a:p>
          <a:p>
            <a:pPr indent="0" eaLnBrk="1" hangingPunct="1">
              <a:buNone/>
            </a:pPr>
            <a:endParaRPr lang="en-US" altLang="en-US" dirty="0">
              <a:latin typeface="Times New Roman" panose="02020603050405020304" pitchFamily="18" charset="0"/>
              <a:cs typeface="Times New Roman" panose="02020603050405020304" pitchFamily="18" charset="0"/>
            </a:endParaRPr>
          </a:p>
          <a:p>
            <a:pPr indent="0" eaLnBrk="1" hangingPunct="1">
              <a:buNone/>
            </a:pPr>
            <a:r>
              <a:rPr lang="en-US" altLang="en-US" dirty="0" smtClean="0">
                <a:latin typeface="Times New Roman" panose="02020603050405020304" pitchFamily="18" charset="0"/>
                <a:cs typeface="Times New Roman" panose="02020603050405020304" pitchFamily="18" charset="0"/>
              </a:rPr>
              <a:t>However</a:t>
            </a:r>
            <a:r>
              <a:rPr lang="en-US" altLang="en-US" dirty="0">
                <a:latin typeface="Times New Roman" panose="02020603050405020304" pitchFamily="18" charset="0"/>
                <a:cs typeface="Times New Roman" panose="02020603050405020304" pitchFamily="18" charset="0"/>
              </a:rPr>
              <a:t>, because </a:t>
            </a:r>
            <a:r>
              <a:rPr lang="en-US" altLang="en-US" dirty="0" smtClean="0">
                <a:latin typeface="Times New Roman" panose="02020603050405020304" pitchFamily="18" charset="0"/>
                <a:cs typeface="Times New Roman" panose="02020603050405020304" pitchFamily="18" charset="0"/>
              </a:rPr>
              <a:t>it combines </a:t>
            </a:r>
            <a:r>
              <a:rPr lang="en-US" altLang="en-US" dirty="0">
                <a:latin typeface="Times New Roman" panose="02020603050405020304" pitchFamily="18" charset="0"/>
                <a:cs typeface="Times New Roman" panose="02020603050405020304" pitchFamily="18" charset="0"/>
              </a:rPr>
              <a:t>two characterization parameters of boiling </a:t>
            </a:r>
            <a:r>
              <a:rPr lang="en-US" altLang="en-US" dirty="0" smtClean="0">
                <a:latin typeface="Times New Roman" panose="02020603050405020304" pitchFamily="18" charset="0"/>
                <a:cs typeface="Times New Roman" panose="02020603050405020304" pitchFamily="18" charset="0"/>
              </a:rPr>
              <a:t>point and </a:t>
            </a:r>
            <a:r>
              <a:rPr lang="en-US" altLang="en-US" dirty="0">
                <a:latin typeface="Times New Roman" panose="02020603050405020304" pitchFamily="18" charset="0"/>
                <a:cs typeface="Times New Roman" panose="02020603050405020304" pitchFamily="18" charset="0"/>
              </a:rPr>
              <a:t>specific gravity it has been used extensively in the </a:t>
            </a:r>
            <a:r>
              <a:rPr lang="en-US" altLang="en-US" dirty="0" smtClean="0">
                <a:latin typeface="Times New Roman" panose="02020603050405020304" pitchFamily="18" charset="0"/>
                <a:cs typeface="Times New Roman" panose="02020603050405020304" pitchFamily="18" charset="0"/>
              </a:rPr>
              <a:t>development of </a:t>
            </a:r>
            <a:r>
              <a:rPr lang="en-US" altLang="en-US" dirty="0">
                <a:latin typeface="Times New Roman" panose="02020603050405020304" pitchFamily="18" charset="0"/>
                <a:cs typeface="Times New Roman" panose="02020603050405020304" pitchFamily="18" charset="0"/>
              </a:rPr>
              <a:t>many physical properties for hydrocarbons </a:t>
            </a:r>
            <a:r>
              <a:rPr lang="en-US" altLang="en-US" dirty="0" smtClean="0">
                <a:latin typeface="Times New Roman" panose="02020603050405020304" pitchFamily="18" charset="0"/>
                <a:cs typeface="Times New Roman" panose="02020603050405020304" pitchFamily="18" charset="0"/>
              </a:rPr>
              <a:t>and petroleum fractions.</a:t>
            </a: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13</a:t>
            </a:fld>
            <a:endParaRPr lang="en-US" altLang="en-US"/>
          </a:p>
        </p:txBody>
      </p:sp>
    </p:spTree>
    <p:extLst>
      <p:ext uri="{BB962C8B-B14F-4D97-AF65-F5344CB8AC3E}">
        <p14:creationId xmlns:p14="http://schemas.microsoft.com/office/powerpoint/2010/main" val="36756517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16169"/>
            <a:ext cx="8229600" cy="1143000"/>
          </a:xfrm>
        </p:spPr>
        <p:txBody>
          <a:bodyPr anchor="ctr" anchorCtr="0">
            <a:normAutofit/>
          </a:bodyPr>
          <a:lstStyle/>
          <a:p>
            <a:pPr algn="ctr" eaLnBrk="1" fontAlgn="auto" hangingPunct="1">
              <a:spcAft>
                <a:spcPts val="0"/>
              </a:spcAft>
              <a:defRPr/>
            </a:pPr>
            <a:r>
              <a:rPr lang="en-US" sz="4500" b="1" dirty="0" smtClean="0"/>
              <a:t>RVP</a:t>
            </a:r>
            <a:endParaRPr lang="en-US" sz="4500" b="1" dirty="0">
              <a:latin typeface="Times New Roman" pitchFamily="18" charset="0"/>
              <a:cs typeface="Times New Roman" pitchFamily="18" charset="0"/>
            </a:endParaRPr>
          </a:p>
        </p:txBody>
      </p:sp>
      <p:sp>
        <p:nvSpPr>
          <p:cNvPr id="3" name="Content Placeholder 2"/>
          <p:cNvSpPr>
            <a:spLocks noGrp="1"/>
          </p:cNvSpPr>
          <p:nvPr>
            <p:ph idx="1"/>
          </p:nvPr>
        </p:nvSpPr>
        <p:spPr>
          <a:xfrm>
            <a:off x="419100" y="1568500"/>
            <a:ext cx="8458200" cy="5029200"/>
          </a:xfrm>
        </p:spPr>
        <p:txBody>
          <a:bodyPr/>
          <a:lstStyle/>
          <a:p>
            <a:pPr indent="0">
              <a:buNone/>
            </a:pPr>
            <a:r>
              <a:rPr lang="en-US" altLang="en-US" b="1" i="1" dirty="0" smtClean="0">
                <a:latin typeface="Times New Roman" panose="02020603050405020304" pitchFamily="18" charset="0"/>
                <a:cs typeface="Times New Roman" panose="02020603050405020304" pitchFamily="18" charset="0"/>
              </a:rPr>
              <a:t>Reid vapor pressure (RVP) </a:t>
            </a:r>
            <a:r>
              <a:rPr lang="en-US" altLang="en-US" dirty="0" smtClean="0">
                <a:latin typeface="Times New Roman" panose="02020603050405020304" pitchFamily="18" charset="0"/>
                <a:cs typeface="Times New Roman" panose="02020603050405020304" pitchFamily="18" charset="0"/>
              </a:rPr>
              <a:t>is the absolute pressure exerted by a mixture at 37.8 </a:t>
            </a:r>
            <a:r>
              <a:rPr lang="en-US" altLang="en-US" baseline="30000" dirty="0" err="1" smtClean="0">
                <a:latin typeface="Times New Roman" panose="02020603050405020304" pitchFamily="18" charset="0"/>
                <a:cs typeface="Times New Roman" panose="02020603050405020304" pitchFamily="18" charset="0"/>
              </a:rPr>
              <a:t>o</a:t>
            </a:r>
            <a:r>
              <a:rPr lang="en-US" altLang="en-US" dirty="0" err="1" smtClean="0">
                <a:latin typeface="Times New Roman" panose="02020603050405020304" pitchFamily="18" charset="0"/>
                <a:cs typeface="Times New Roman" panose="02020603050405020304" pitchFamily="18" charset="0"/>
              </a:rPr>
              <a:t>C</a:t>
            </a:r>
            <a:r>
              <a:rPr lang="en-US" altLang="en-US" dirty="0" smtClean="0">
                <a:latin typeface="Times New Roman" panose="02020603050405020304" pitchFamily="18" charset="0"/>
                <a:cs typeface="Times New Roman" panose="02020603050405020304" pitchFamily="18" charset="0"/>
              </a:rPr>
              <a:t> (100 </a:t>
            </a:r>
            <a:r>
              <a:rPr lang="en-US" altLang="en-US" baseline="30000" dirty="0" err="1" smtClean="0">
                <a:latin typeface="Times New Roman" panose="02020603050405020304" pitchFamily="18" charset="0"/>
                <a:cs typeface="Times New Roman" panose="02020603050405020304" pitchFamily="18" charset="0"/>
              </a:rPr>
              <a:t>o</a:t>
            </a:r>
            <a:r>
              <a:rPr lang="en-US" altLang="en-US" dirty="0" err="1" smtClean="0">
                <a:latin typeface="Times New Roman" panose="02020603050405020304" pitchFamily="18" charset="0"/>
                <a:cs typeface="Times New Roman" panose="02020603050405020304" pitchFamily="18" charset="0"/>
              </a:rPr>
              <a:t>F</a:t>
            </a:r>
            <a:r>
              <a:rPr lang="en-US" altLang="en-US" i="1" dirty="0" smtClean="0">
                <a:latin typeface="Times New Roman" panose="02020603050405020304" pitchFamily="18" charset="0"/>
                <a:cs typeface="Times New Roman" panose="02020603050405020304" pitchFamily="18" charset="0"/>
              </a:rPr>
              <a:t>)</a:t>
            </a:r>
            <a:r>
              <a:rPr lang="en-US" altLang="en-US" dirty="0" smtClean="0">
                <a:latin typeface="Times New Roman" panose="02020603050405020304" pitchFamily="18" charset="0"/>
                <a:cs typeface="Times New Roman" panose="02020603050405020304" pitchFamily="18" charset="0"/>
              </a:rPr>
              <a:t> at a vapor-to-liquid volume ratio of 4.</a:t>
            </a:r>
            <a:r>
              <a:rPr lang="en-US" altLang="en-US" i="1"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The RVP is one of the important properties of </a:t>
            </a:r>
            <a:r>
              <a:rPr lang="en-US" altLang="en-US" dirty="0" err="1" smtClean="0">
                <a:latin typeface="Times New Roman" panose="02020603050405020304" pitchFamily="18" charset="0"/>
                <a:cs typeface="Times New Roman" panose="02020603050405020304" pitchFamily="18" charset="0"/>
              </a:rPr>
              <a:t>gasolines</a:t>
            </a:r>
            <a:r>
              <a:rPr lang="en-US" altLang="en-US" dirty="0" smtClean="0">
                <a:latin typeface="Times New Roman" panose="02020603050405020304" pitchFamily="18" charset="0"/>
                <a:cs typeface="Times New Roman" panose="02020603050405020304" pitchFamily="18" charset="0"/>
              </a:rPr>
              <a:t> and jet </a:t>
            </a:r>
            <a:r>
              <a:rPr lang="en-US" altLang="en-US" dirty="0">
                <a:latin typeface="Times New Roman" panose="02020603050405020304" pitchFamily="18" charset="0"/>
                <a:cs typeface="Times New Roman" panose="02020603050405020304" pitchFamily="18" charset="0"/>
              </a:rPr>
              <a:t>fuels for </a:t>
            </a:r>
            <a:r>
              <a:rPr lang="en-US" altLang="en-US" dirty="0" smtClean="0">
                <a:latin typeface="Times New Roman" panose="02020603050405020304" pitchFamily="18" charset="0"/>
                <a:cs typeface="Times New Roman" panose="02020603050405020304" pitchFamily="18" charset="0"/>
              </a:rPr>
              <a:t>blending of </a:t>
            </a:r>
            <a:r>
              <a:rPr lang="en-US" altLang="en-US" dirty="0">
                <a:latin typeface="Times New Roman" panose="02020603050405020304" pitchFamily="18" charset="0"/>
                <a:cs typeface="Times New Roman" panose="02020603050405020304" pitchFamily="18" charset="0"/>
              </a:rPr>
              <a:t>products. </a:t>
            </a:r>
            <a:endParaRPr lang="en-US" altLang="en-US"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dirty="0">
              <a:latin typeface="Times New Roman" panose="02020603050405020304" pitchFamily="18" charset="0"/>
              <a:cs typeface="Times New Roman" panose="02020603050405020304" pitchFamily="18" charset="0"/>
            </a:endParaRPr>
          </a:p>
          <a:p>
            <a:pPr indent="0">
              <a:buNone/>
            </a:pPr>
            <a:r>
              <a:rPr lang="en-US" altLang="en-US" dirty="0" smtClean="0">
                <a:latin typeface="Times New Roman" panose="02020603050405020304" pitchFamily="18" charset="0"/>
                <a:cs typeface="Times New Roman" panose="02020603050405020304" pitchFamily="18" charset="0"/>
              </a:rPr>
              <a:t>RVP </a:t>
            </a:r>
            <a:r>
              <a:rPr lang="en-US" altLang="en-US" dirty="0">
                <a:latin typeface="Times New Roman" panose="02020603050405020304" pitchFamily="18" charset="0"/>
                <a:cs typeface="Times New Roman" panose="02020603050405020304" pitchFamily="18" charset="0"/>
              </a:rPr>
              <a:t>is also a useful parameter for </a:t>
            </a:r>
            <a:r>
              <a:rPr lang="en-US" altLang="en-US" dirty="0" smtClean="0">
                <a:latin typeface="Times New Roman" panose="02020603050405020304" pitchFamily="18" charset="0"/>
                <a:cs typeface="Times New Roman" panose="02020603050405020304" pitchFamily="18" charset="0"/>
              </a:rPr>
              <a:t>estimation of </a:t>
            </a:r>
            <a:r>
              <a:rPr lang="en-US" altLang="en-US" dirty="0">
                <a:latin typeface="Times New Roman" panose="02020603050405020304" pitchFamily="18" charset="0"/>
                <a:cs typeface="Times New Roman" panose="02020603050405020304" pitchFamily="18" charset="0"/>
              </a:rPr>
              <a:t>losses from storage tanks during filling or draining</a:t>
            </a:r>
            <a:r>
              <a:rPr lang="en-US" altLang="en-US" dirty="0" smtClean="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The apparatus and </a:t>
            </a:r>
            <a:r>
              <a:rPr lang="en-US" altLang="en-US" dirty="0" smtClean="0">
                <a:latin typeface="Times New Roman" panose="02020603050405020304" pitchFamily="18" charset="0"/>
                <a:cs typeface="Times New Roman" panose="02020603050405020304" pitchFamily="18" charset="0"/>
              </a:rPr>
              <a:t>procedures for </a:t>
            </a:r>
            <a:r>
              <a:rPr lang="en-US" altLang="en-US" dirty="0">
                <a:latin typeface="Times New Roman" panose="02020603050405020304" pitchFamily="18" charset="0"/>
                <a:cs typeface="Times New Roman" panose="02020603050405020304" pitchFamily="18" charset="0"/>
              </a:rPr>
              <a:t>standard measurement of RVP are specified in </a:t>
            </a:r>
            <a:r>
              <a:rPr lang="en-US" altLang="en-US" dirty="0" smtClean="0">
                <a:latin typeface="Times New Roman" panose="02020603050405020304" pitchFamily="18" charset="0"/>
                <a:cs typeface="Times New Roman" panose="02020603050405020304" pitchFamily="18" charset="0"/>
              </a:rPr>
              <a:t>ASTM D 323 </a:t>
            </a:r>
            <a:r>
              <a:rPr lang="en-US" altLang="en-US" dirty="0">
                <a:latin typeface="Times New Roman" panose="02020603050405020304" pitchFamily="18" charset="0"/>
                <a:cs typeface="Times New Roman" panose="02020603050405020304" pitchFamily="18" charset="0"/>
              </a:rPr>
              <a:t>test </a:t>
            </a:r>
            <a:r>
              <a:rPr lang="en-US" altLang="en-US" dirty="0" smtClean="0">
                <a:latin typeface="Times New Roman" panose="02020603050405020304" pitchFamily="18" charset="0"/>
                <a:cs typeface="Times New Roman" panose="02020603050405020304" pitchFamily="18" charset="0"/>
              </a:rPr>
              <a:t>method.</a:t>
            </a:r>
          </a:p>
          <a:p>
            <a:pPr indent="0">
              <a:spcBef>
                <a:spcPts val="0"/>
              </a:spcBef>
              <a:buNone/>
            </a:pPr>
            <a:endParaRPr lang="en-US" altLang="en-US" dirty="0" smtClean="0">
              <a:latin typeface="Times New Roman" panose="02020603050405020304" pitchFamily="18" charset="0"/>
              <a:cs typeface="Times New Roman" panose="02020603050405020304" pitchFamily="18" charset="0"/>
            </a:endParaRPr>
          </a:p>
          <a:p>
            <a:pPr indent="0">
              <a:buNone/>
            </a:pPr>
            <a:r>
              <a:rPr lang="en-US" altLang="en-US" dirty="0">
                <a:latin typeface="Times New Roman" panose="02020603050405020304" pitchFamily="18" charset="0"/>
                <a:cs typeface="Times New Roman" panose="02020603050405020304" pitchFamily="18" charset="0"/>
              </a:rPr>
              <a:t>In general, </a:t>
            </a:r>
            <a:r>
              <a:rPr lang="en-US" altLang="en-US" dirty="0" smtClean="0">
                <a:latin typeface="Times New Roman" panose="02020603050405020304" pitchFamily="18" charset="0"/>
                <a:cs typeface="Times New Roman" panose="02020603050405020304" pitchFamily="18" charset="0"/>
              </a:rPr>
              <a:t>true vapor </a:t>
            </a:r>
            <a:r>
              <a:rPr lang="en-US" altLang="en-US" dirty="0">
                <a:latin typeface="Times New Roman" panose="02020603050405020304" pitchFamily="18" charset="0"/>
                <a:cs typeface="Times New Roman" panose="02020603050405020304" pitchFamily="18" charset="0"/>
              </a:rPr>
              <a:t>pressure is higher than RVP because of light gases </a:t>
            </a:r>
            <a:r>
              <a:rPr lang="en-US" altLang="en-US" dirty="0" smtClean="0">
                <a:latin typeface="Times New Roman" panose="02020603050405020304" pitchFamily="18" charset="0"/>
                <a:cs typeface="Times New Roman" panose="02020603050405020304" pitchFamily="18" charset="0"/>
              </a:rPr>
              <a:t>dissolved in </a:t>
            </a:r>
            <a:r>
              <a:rPr lang="en-US" altLang="en-US" dirty="0">
                <a:latin typeface="Times New Roman" panose="02020603050405020304" pitchFamily="18" charset="0"/>
                <a:cs typeface="Times New Roman" panose="02020603050405020304" pitchFamily="18" charset="0"/>
              </a:rPr>
              <a:t>liquid fuel.</a:t>
            </a:r>
            <a:endParaRPr lang="en-US" alt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14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chor="ctr" anchorCtr="0">
            <a:normAutofit/>
          </a:bodyPr>
          <a:lstStyle/>
          <a:p>
            <a:pPr algn="ctr" eaLnBrk="1" fontAlgn="auto" hangingPunct="1">
              <a:spcAft>
                <a:spcPts val="0"/>
              </a:spcAft>
              <a:defRPr/>
            </a:pPr>
            <a:r>
              <a:rPr lang="en-US" sz="4500" b="1" dirty="0" smtClean="0"/>
              <a:t>Freezing and Melting points</a:t>
            </a:r>
            <a:endParaRPr lang="en-US" sz="45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524000"/>
            <a:ext cx="8458200" cy="5029200"/>
          </a:xfrm>
        </p:spPr>
        <p:txBody>
          <a:bodyPr/>
          <a:lstStyle/>
          <a:p>
            <a:pPr indent="0" eaLnBrk="1" hangingPunct="1">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For a pure compound the </a:t>
            </a:r>
            <a:r>
              <a:rPr lang="en-US" altLang="en-US" b="1" i="1" dirty="0" smtClean="0">
                <a:latin typeface="Times New Roman" panose="02020603050405020304" pitchFamily="18" charset="0"/>
                <a:cs typeface="Times New Roman" panose="02020603050405020304" pitchFamily="18" charset="0"/>
              </a:rPr>
              <a:t>freezing point </a:t>
            </a:r>
            <a:r>
              <a:rPr lang="en-US" altLang="en-US" dirty="0" smtClean="0">
                <a:latin typeface="Times New Roman" panose="02020603050405020304" pitchFamily="18" charset="0"/>
                <a:cs typeface="Times New Roman" panose="02020603050405020304" pitchFamily="18" charset="0"/>
              </a:rPr>
              <a:t>is the temperature at which liquid solidifies at 1 </a:t>
            </a:r>
            <a:r>
              <a:rPr lang="en-US" altLang="en-US" dirty="0" err="1" smtClean="0">
                <a:latin typeface="Times New Roman" panose="02020603050405020304" pitchFamily="18" charset="0"/>
                <a:cs typeface="Times New Roman" panose="02020603050405020304" pitchFamily="18" charset="0"/>
              </a:rPr>
              <a:t>atm</a:t>
            </a:r>
            <a:r>
              <a:rPr lang="en-US" altLang="en-US" dirty="0" smtClean="0">
                <a:latin typeface="Times New Roman" panose="02020603050405020304" pitchFamily="18" charset="0"/>
                <a:cs typeface="Times New Roman" panose="02020603050405020304" pitchFamily="18" charset="0"/>
              </a:rPr>
              <a:t> pressure. Similarly the </a:t>
            </a:r>
            <a:r>
              <a:rPr lang="en-US" altLang="en-US" b="1" i="1" dirty="0" smtClean="0">
                <a:latin typeface="Times New Roman" panose="02020603050405020304" pitchFamily="18" charset="0"/>
                <a:cs typeface="Times New Roman" panose="02020603050405020304" pitchFamily="18" charset="0"/>
              </a:rPr>
              <a:t>melting point </a:t>
            </a:r>
            <a:r>
              <a:rPr lang="en-US" altLang="en-US" dirty="0" smtClean="0">
                <a:latin typeface="Times New Roman" panose="02020603050405020304" pitchFamily="18" charset="0"/>
                <a:cs typeface="Times New Roman" panose="02020603050405020304" pitchFamily="18" charset="0"/>
              </a:rPr>
              <a:t>is the temperature that a solid substance liquefies at 1 </a:t>
            </a:r>
            <a:r>
              <a:rPr lang="en-US" altLang="en-US" i="1" dirty="0" smtClean="0">
                <a:latin typeface="Times New Roman" panose="02020603050405020304" pitchFamily="18" charset="0"/>
                <a:cs typeface="Times New Roman" panose="02020603050405020304" pitchFamily="18" charset="0"/>
              </a:rPr>
              <a:t>atm</a:t>
            </a:r>
            <a:r>
              <a:rPr lang="en-US" altLang="en-US" dirty="0" smtClean="0">
                <a:latin typeface="Times New Roman" panose="02020603050405020304" pitchFamily="18" charset="0"/>
                <a:cs typeface="Times New Roman" panose="02020603050405020304" pitchFamily="18" charset="0"/>
              </a:rPr>
              <a:t>. </a:t>
            </a:r>
          </a:p>
          <a:p>
            <a:pPr indent="0" eaLnBrk="1" hangingPunct="1">
              <a:spcBef>
                <a:spcPts val="0"/>
              </a:spcBef>
              <a:buFont typeface="Wingdings 2" panose="05020102010507070707" pitchFamily="18" charset="2"/>
              <a:buNone/>
            </a:pPr>
            <a:endParaRPr lang="en-US" altLang="en-US" dirty="0">
              <a:latin typeface="Times New Roman" panose="02020603050405020304" pitchFamily="18" charset="0"/>
              <a:cs typeface="Times New Roman" panose="02020603050405020304" pitchFamily="18" charset="0"/>
            </a:endParaRPr>
          </a:p>
          <a:p>
            <a:pPr indent="0" eaLnBrk="1" hangingPunct="1">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A pure substance has the same freezing and melting points; however, for petroleum mixtures, there are ranges of melting and freezing points versus percent of the mixture melted or frozen. </a:t>
            </a:r>
          </a:p>
          <a:p>
            <a:pPr indent="0" eaLnBrk="1" hangingPunct="1">
              <a:spcBef>
                <a:spcPts val="0"/>
              </a:spcBef>
              <a:buFont typeface="Wingdings 2" panose="05020102010507070707" pitchFamily="18" charset="2"/>
              <a:buNone/>
            </a:pPr>
            <a:endParaRPr lang="en-US" altLang="en-US" dirty="0">
              <a:latin typeface="Times New Roman" panose="02020603050405020304" pitchFamily="18" charset="0"/>
              <a:cs typeface="Times New Roman" panose="02020603050405020304" pitchFamily="18" charset="0"/>
            </a:endParaRPr>
          </a:p>
          <a:p>
            <a:pPr indent="0" eaLnBrk="1" hangingPunct="1">
              <a:buNone/>
            </a:pPr>
            <a:r>
              <a:rPr lang="en-US" altLang="en-US" dirty="0">
                <a:latin typeface="Times New Roman" panose="02020603050405020304" pitchFamily="18" charset="0"/>
                <a:cs typeface="Times New Roman" panose="02020603050405020304" pitchFamily="18" charset="0"/>
              </a:rPr>
              <a:t>for </a:t>
            </a:r>
            <a:r>
              <a:rPr lang="en-US" altLang="en-US" dirty="0" smtClean="0">
                <a:latin typeface="Times New Roman" panose="02020603050405020304" pitchFamily="18" charset="0"/>
                <a:cs typeface="Times New Roman" panose="02020603050405020304" pitchFamily="18" charset="0"/>
              </a:rPr>
              <a:t>petroleum mixtures </a:t>
            </a:r>
            <a:r>
              <a:rPr lang="en-US" altLang="en-US" dirty="0">
                <a:latin typeface="Times New Roman" panose="02020603050405020304" pitchFamily="18" charset="0"/>
                <a:cs typeface="Times New Roman" panose="02020603050405020304" pitchFamily="18" charset="0"/>
              </a:rPr>
              <a:t>the initial freezing point is greater than the </a:t>
            </a:r>
            <a:r>
              <a:rPr lang="en-US" altLang="en-US" dirty="0" smtClean="0">
                <a:latin typeface="Times New Roman" panose="02020603050405020304" pitchFamily="18" charset="0"/>
                <a:cs typeface="Times New Roman" panose="02020603050405020304" pitchFamily="18" charset="0"/>
              </a:rPr>
              <a:t>initial melting </a:t>
            </a:r>
            <a:r>
              <a:rPr lang="en-US" altLang="en-US" dirty="0">
                <a:latin typeface="Times New Roman" panose="02020603050405020304" pitchFamily="18" charset="0"/>
                <a:cs typeface="Times New Roman" panose="02020603050405020304" pitchFamily="18" charset="0"/>
              </a:rPr>
              <a:t>point.</a:t>
            </a:r>
            <a:endParaRPr lang="en-US" alt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15</a:t>
            </a:fld>
            <a:endParaRPr lang="en-US" altLang="en-US"/>
          </a:p>
        </p:txBody>
      </p:sp>
    </p:spTree>
    <p:extLst>
      <p:ext uri="{BB962C8B-B14F-4D97-AF65-F5344CB8AC3E}">
        <p14:creationId xmlns:p14="http://schemas.microsoft.com/office/powerpoint/2010/main" val="1393414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t>Pour Point</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524000"/>
            <a:ext cx="8229600" cy="5029200"/>
          </a:xfrm>
        </p:spPr>
        <p:txBody>
          <a:bodyPr/>
          <a:lstStyle/>
          <a:p>
            <a:pPr indent="0">
              <a:buFont typeface="Wingdings 2" panose="05020102010507070707" pitchFamily="18" charset="2"/>
              <a:buNone/>
            </a:pPr>
            <a:r>
              <a:rPr lang="en-US" altLang="en-US" b="1" i="1" dirty="0" smtClean="0">
                <a:latin typeface="Times New Roman" panose="02020603050405020304" pitchFamily="18" charset="0"/>
                <a:cs typeface="Times New Roman" panose="02020603050405020304" pitchFamily="18" charset="0"/>
              </a:rPr>
              <a:t>Pour point </a:t>
            </a:r>
            <a:r>
              <a:rPr lang="en-US" altLang="en-US" dirty="0" smtClean="0">
                <a:latin typeface="Times New Roman" panose="02020603050405020304" pitchFamily="18" charset="0"/>
                <a:cs typeface="Times New Roman" panose="02020603050405020304" pitchFamily="18" charset="0"/>
              </a:rPr>
              <a:t>of a petroleum fraction is the lowest temperature at which the oil will pour or flow when it is cooled without stirring under standard cooling conditions.</a:t>
            </a:r>
          </a:p>
          <a:p>
            <a:pPr indent="0">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Pour point represents the lowest temperature at which an oil can be stored and still capable of flowing under gravity. When temperature is less than pour point of a petroleum product it cannot be stored or transferred through a pipeline. Test procedures for measuring pour points of petroleum fractions are given under ASTM D 97 and ASTM D 5985 methods.</a:t>
            </a: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16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ctr" eaLnBrk="1" fontAlgn="auto" hangingPunct="1">
              <a:spcAft>
                <a:spcPts val="0"/>
              </a:spcAft>
              <a:defRPr/>
            </a:pPr>
            <a:r>
              <a:rPr lang="en-US" b="1" dirty="0" smtClean="0"/>
              <a:t>Cloud Point</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915400" cy="5029200"/>
          </a:xfrm>
        </p:spPr>
        <p:txBody>
          <a:bodyPr/>
          <a:lstStyle/>
          <a:p>
            <a:pPr indent="0">
              <a:buFont typeface="Wingdings 2" panose="05020102010507070707" pitchFamily="18" charset="2"/>
              <a:buNone/>
            </a:pPr>
            <a:r>
              <a:rPr lang="en-US" altLang="en-US" b="1" i="1" dirty="0" smtClean="0">
                <a:latin typeface="Times New Roman" panose="02020603050405020304" pitchFamily="18" charset="0"/>
                <a:cs typeface="Times New Roman" panose="02020603050405020304" pitchFamily="18" charset="0"/>
              </a:rPr>
              <a:t>Cloud point </a:t>
            </a:r>
            <a:r>
              <a:rPr lang="en-US" altLang="en-US" dirty="0" smtClean="0">
                <a:latin typeface="Times New Roman" panose="02020603050405020304" pitchFamily="18" charset="0"/>
                <a:cs typeface="Times New Roman" panose="02020603050405020304" pitchFamily="18" charset="0"/>
              </a:rPr>
              <a:t>is the lowest temperature at which wax crystals begin to form by a gradual cooling under standard conditions. At this temperature the oil becomes cloudy and the first particles of wax crystals are observed. The standard procedure to measure the cloud point is ASTM D 2500.</a:t>
            </a:r>
          </a:p>
          <a:p>
            <a:pPr indent="0">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Low cloud point products are desirable under low-temperature conditions. Wax crystals can plug the fuel system lines and filters, which could lead to stalling aircraft and diesel engines under cold conditions. Cloud points are measured for oils that contain paraffins in the form of wax and therefore for light fractions (naphtha or gasoline) no cloud point data are reported. </a:t>
            </a: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17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t>Petroleum Properties </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382000" cy="5105400"/>
          </a:xfrm>
        </p:spPr>
        <p:txBody>
          <a:bodyPr/>
          <a:lstStyle/>
          <a:p>
            <a:pPr indent="0" eaLnBrk="1" hangingPunct="1">
              <a:buFont typeface="Wingdings 2" panose="05020102010507070707" pitchFamily="18" charset="2"/>
              <a:buNone/>
            </a:pPr>
            <a:r>
              <a:rPr lang="en-US" altLang="en-US" b="1" i="1" smtClean="0">
                <a:latin typeface="Times New Roman" panose="02020603050405020304" pitchFamily="18" charset="0"/>
                <a:cs typeface="Times New Roman" panose="02020603050405020304" pitchFamily="18" charset="0"/>
              </a:rPr>
              <a:t>Flash point</a:t>
            </a:r>
            <a:r>
              <a:rPr lang="en-US" altLang="en-US" i="1" smtClean="0">
                <a:latin typeface="Times New Roman" panose="02020603050405020304" pitchFamily="18" charset="0"/>
                <a:cs typeface="Times New Roman" panose="02020603050405020304" pitchFamily="18" charset="0"/>
              </a:rPr>
              <a:t> </a:t>
            </a:r>
            <a:r>
              <a:rPr lang="en-US" altLang="en-US" smtClean="0">
                <a:latin typeface="Times New Roman" panose="02020603050405020304" pitchFamily="18" charset="0"/>
                <a:cs typeface="Times New Roman" panose="02020603050405020304" pitchFamily="18" charset="0"/>
              </a:rPr>
              <a:t>for a hydrocarbon or a fuel is the minimum temperature at which vapor pressure of the hydrocarbon is sufficient to produce the vapor needed for spontaneous ignition of the hydrocarbon with the air with the presence of an external source, i.e., spark or flame. The standard procedure to measure the Flash point is ASTM D 93.</a:t>
            </a:r>
          </a:p>
          <a:p>
            <a:pPr indent="0" eaLnBrk="1" hangingPunct="1">
              <a:buFont typeface="Wingdings 2" panose="05020102010507070707" pitchFamily="18" charset="2"/>
              <a:buNone/>
            </a:pPr>
            <a:endParaRPr lang="en-US" altLang="en-US" smtClean="0">
              <a:latin typeface="Times New Roman" panose="02020603050405020304" pitchFamily="18" charset="0"/>
              <a:cs typeface="Times New Roman" panose="02020603050405020304" pitchFamily="18" charset="0"/>
            </a:endParaRPr>
          </a:p>
          <a:p>
            <a:pPr indent="0" eaLnBrk="1" hangingPunct="1">
              <a:buFont typeface="Wingdings 2" panose="05020102010507070707" pitchFamily="18" charset="2"/>
              <a:buNone/>
            </a:pPr>
            <a:r>
              <a:rPr lang="en-US" altLang="en-US" smtClean="0">
                <a:latin typeface="Times New Roman" panose="02020603050405020304" pitchFamily="18" charset="0"/>
                <a:cs typeface="Times New Roman" panose="02020603050405020304" pitchFamily="18" charset="0"/>
              </a:rPr>
              <a:t>Flash point is an important parameter for safety considerations, especially during storage and transportation of volatile petroleum products (i.e., LPG, light naphtha, gasoline). The surrounding temperature around a storage tank should always be less than the flash point of the fuel to avoid possibility of ignition.</a:t>
            </a:r>
            <a:endParaRPr lang="en-US" altLang="en-US" i="1"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18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609600"/>
            <a:ext cx="8229600" cy="1143000"/>
          </a:xfrm>
        </p:spPr>
        <p:txBody>
          <a:bodyPr>
            <a:normAutofit fontScale="90000"/>
          </a:bodyPr>
          <a:lstStyle/>
          <a:p>
            <a:pPr algn="ctr" eaLnBrk="1" fontAlgn="auto" hangingPunct="1">
              <a:spcAft>
                <a:spcPts val="0"/>
              </a:spcAft>
              <a:defRPr/>
            </a:pPr>
            <a:r>
              <a:rPr lang="en-US" b="1" dirty="0" smtClean="0"/>
              <a:t>Fire Point &amp; </a:t>
            </a:r>
            <a:r>
              <a:rPr lang="en-US" b="1" dirty="0" err="1" smtClean="0"/>
              <a:t>Autoignition</a:t>
            </a:r>
            <a:r>
              <a:rPr lang="en-US" b="1" dirty="0" smtClean="0"/>
              <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153400" cy="5029200"/>
          </a:xfrm>
        </p:spPr>
        <p:txBody>
          <a:bodyPr/>
          <a:lstStyle/>
          <a:p>
            <a:pPr indent="0" eaLnBrk="1" hangingPunct="1">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Flash point should not be mistaken with </a:t>
            </a:r>
            <a:r>
              <a:rPr lang="en-US" altLang="en-US" b="1" i="1" dirty="0" smtClean="0">
                <a:latin typeface="Times New Roman" panose="02020603050405020304" pitchFamily="18" charset="0"/>
                <a:cs typeface="Times New Roman" panose="02020603050405020304" pitchFamily="18" charset="0"/>
              </a:rPr>
              <a:t>fire point</a:t>
            </a:r>
            <a:r>
              <a:rPr lang="en-US" altLang="en-US" i="1"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which is defined as the minimum temperature at which the hydrocarbon will continue to burn for at least 5 s after being ignited by a flame.</a:t>
            </a:r>
          </a:p>
          <a:p>
            <a:pPr indent="0" eaLnBrk="1" hangingPunct="1">
              <a:buFont typeface="Wingdings 2" panose="05020102010507070707" pitchFamily="18" charset="2"/>
              <a:buNone/>
            </a:pPr>
            <a:endParaRPr lang="en-US" altLang="en-US" b="1" i="1" dirty="0" smtClean="0">
              <a:latin typeface="Times New Roman" panose="02020603050405020304" pitchFamily="18" charset="0"/>
              <a:cs typeface="Times New Roman" panose="02020603050405020304" pitchFamily="18" charset="0"/>
            </a:endParaRPr>
          </a:p>
          <a:p>
            <a:pPr indent="0" eaLnBrk="1" hangingPunct="1">
              <a:buFont typeface="Wingdings 2" panose="05020102010507070707" pitchFamily="18" charset="2"/>
              <a:buNone/>
            </a:pPr>
            <a:r>
              <a:rPr lang="en-US" altLang="en-US" b="1" i="1" dirty="0" err="1" smtClean="0">
                <a:latin typeface="Times New Roman" panose="02020603050405020304" pitchFamily="18" charset="0"/>
                <a:cs typeface="Times New Roman" panose="02020603050405020304" pitchFamily="18" charset="0"/>
              </a:rPr>
              <a:t>Autoignition</a:t>
            </a:r>
            <a:r>
              <a:rPr lang="en-US" altLang="en-US" b="1" i="1" dirty="0" smtClean="0">
                <a:latin typeface="Times New Roman" panose="02020603050405020304" pitchFamily="18" charset="0"/>
                <a:cs typeface="Times New Roman" panose="02020603050405020304" pitchFamily="18" charset="0"/>
              </a:rPr>
              <a:t> temperature</a:t>
            </a:r>
            <a:r>
              <a:rPr lang="en-US" altLang="en-US" dirty="0" smtClean="0">
                <a:latin typeface="Times New Roman" panose="02020603050405020304" pitchFamily="18" charset="0"/>
                <a:cs typeface="Times New Roman" panose="02020603050405020304" pitchFamily="18" charset="0"/>
              </a:rPr>
              <a:t> is the minimum temperature at which hydrocarbon vapor when mixed with air can spontaneously ignite without the presence of any external source. Values of </a:t>
            </a:r>
            <a:r>
              <a:rPr lang="en-US" altLang="en-US" dirty="0" err="1" smtClean="0">
                <a:latin typeface="Times New Roman" panose="02020603050405020304" pitchFamily="18" charset="0"/>
                <a:cs typeface="Times New Roman" panose="02020603050405020304" pitchFamily="18" charset="0"/>
              </a:rPr>
              <a:t>autoignition</a:t>
            </a:r>
            <a:r>
              <a:rPr lang="en-US" altLang="en-US" dirty="0" smtClean="0">
                <a:latin typeface="Times New Roman" panose="02020603050405020304" pitchFamily="18" charset="0"/>
                <a:cs typeface="Times New Roman" panose="02020603050405020304" pitchFamily="18" charset="0"/>
              </a:rPr>
              <a:t> temperature are generally higher than flash point. This is particularly important from a safety point of view when hydrocarbons are compressed</a:t>
            </a:r>
            <a:r>
              <a:rPr lang="en-US" altLang="en-US" dirty="0" smtClean="0"/>
              <a:t>. </a:t>
            </a:r>
            <a:r>
              <a:rPr lang="en-US" altLang="en-US" dirty="0" smtClean="0">
                <a:latin typeface="Times New Roman" panose="02020603050405020304" pitchFamily="18" charset="0"/>
                <a:cs typeface="Times New Roman" panose="02020603050405020304" pitchFamily="18" charset="0"/>
              </a:rPr>
              <a:t>Standard test is ASTM D 2155.</a:t>
            </a:r>
            <a:endParaRPr lang="en-US" altLang="en-US" i="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19</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chor="ctr" anchorCtr="0">
            <a:normAutofit/>
          </a:bodyPr>
          <a:lstStyle/>
          <a:p>
            <a:pPr algn="ctr" eaLnBrk="1" fontAlgn="auto" hangingPunct="1">
              <a:spcAft>
                <a:spcPts val="0"/>
              </a:spcAft>
              <a:defRPr/>
            </a:pPr>
            <a:r>
              <a:rPr lang="en-US" sz="4500" b="1" dirty="0" smtClean="0"/>
              <a:t>Distillation curves</a:t>
            </a:r>
            <a:endParaRPr lang="en-US" sz="45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305800" cy="4648200"/>
          </a:xfrm>
        </p:spPr>
        <p:txBody>
          <a:bodyPr/>
          <a:lstStyle/>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For a crude oil or a petroleum fraction of unknown composition, the boiling point may be presented by a curve of temperature versus </a:t>
            </a:r>
            <a:r>
              <a:rPr lang="en-US" altLang="en-US" dirty="0" err="1" smtClean="0">
                <a:latin typeface="Times New Roman" panose="02020603050405020304" pitchFamily="18" charset="0"/>
                <a:cs typeface="Times New Roman" panose="02020603050405020304" pitchFamily="18" charset="0"/>
              </a:rPr>
              <a:t>vol</a:t>
            </a:r>
            <a:r>
              <a:rPr lang="en-US" altLang="en-US" dirty="0" smtClean="0">
                <a:latin typeface="Times New Roman" panose="02020603050405020304" pitchFamily="18" charset="0"/>
                <a:cs typeface="Times New Roman" panose="02020603050405020304" pitchFamily="18" charset="0"/>
              </a:rPr>
              <a:t>% (or fraction) of mixture vaporized. </a:t>
            </a:r>
          </a:p>
          <a:p>
            <a:pPr indent="0">
              <a:buFont typeface="Wingdings 2" panose="05020102010507070707" pitchFamily="18" charset="2"/>
              <a:buNone/>
            </a:pPr>
            <a:endParaRPr lang="en-US" altLang="en-US" dirty="0">
              <a:latin typeface="Times New Roman" panose="02020603050405020304" pitchFamily="18" charset="0"/>
              <a:cs typeface="Times New Roman" panose="02020603050405020304" pitchFamily="18" charset="0"/>
            </a:endParaRPr>
          </a:p>
          <a:p>
            <a:pPr indent="0">
              <a:buNone/>
            </a:pPr>
            <a:r>
              <a:rPr lang="en-US" altLang="en-US" dirty="0" smtClean="0">
                <a:latin typeface="Times New Roman" panose="02020603050405020304" pitchFamily="18" charset="0"/>
                <a:cs typeface="Times New Roman" panose="02020603050405020304" pitchFamily="18" charset="0"/>
              </a:rPr>
              <a:t>The </a:t>
            </a:r>
            <a:r>
              <a:rPr lang="en-US" altLang="en-US" dirty="0">
                <a:latin typeface="Times New Roman" panose="02020603050405020304" pitchFamily="18" charset="0"/>
                <a:cs typeface="Times New Roman" panose="02020603050405020304" pitchFamily="18" charset="0"/>
              </a:rPr>
              <a:t>boiling point </a:t>
            </a:r>
            <a:r>
              <a:rPr lang="en-US" altLang="en-US" dirty="0" smtClean="0">
                <a:latin typeface="Times New Roman" panose="02020603050405020304" pitchFamily="18" charset="0"/>
                <a:cs typeface="Times New Roman" panose="02020603050405020304" pitchFamily="18" charset="0"/>
              </a:rPr>
              <a:t>of the </a:t>
            </a:r>
            <a:r>
              <a:rPr lang="en-US" altLang="en-US" dirty="0">
                <a:latin typeface="Times New Roman" panose="02020603050405020304" pitchFamily="18" charset="0"/>
                <a:cs typeface="Times New Roman" panose="02020603050405020304" pitchFamily="18" charset="0"/>
              </a:rPr>
              <a:t>lightest component in a petroleum mixture is called </a:t>
            </a:r>
            <a:r>
              <a:rPr lang="en-US" altLang="en-US" i="1" dirty="0" smtClean="0">
                <a:latin typeface="Times New Roman" panose="02020603050405020304" pitchFamily="18" charset="0"/>
                <a:cs typeface="Times New Roman" panose="02020603050405020304" pitchFamily="18" charset="0"/>
              </a:rPr>
              <a:t>initial boiling </a:t>
            </a:r>
            <a:r>
              <a:rPr lang="en-US" altLang="en-US" i="1" dirty="0">
                <a:latin typeface="Times New Roman" panose="02020603050405020304" pitchFamily="18" charset="0"/>
                <a:cs typeface="Times New Roman" panose="02020603050405020304" pitchFamily="18" charset="0"/>
              </a:rPr>
              <a:t>point </a:t>
            </a:r>
            <a:r>
              <a:rPr lang="en-US" altLang="en-US" dirty="0">
                <a:latin typeface="Times New Roman" panose="02020603050405020304" pitchFamily="18" charset="0"/>
                <a:cs typeface="Times New Roman" panose="02020603050405020304" pitchFamily="18" charset="0"/>
              </a:rPr>
              <a:t>(IBP) and the boiling point of the </a:t>
            </a:r>
            <a:r>
              <a:rPr lang="en-US" altLang="en-US" dirty="0" smtClean="0">
                <a:latin typeface="Times New Roman" panose="02020603050405020304" pitchFamily="18" charset="0"/>
                <a:cs typeface="Times New Roman" panose="02020603050405020304" pitchFamily="18" charset="0"/>
              </a:rPr>
              <a:t>heaviest compound </a:t>
            </a:r>
            <a:r>
              <a:rPr lang="en-US" altLang="en-US" dirty="0">
                <a:latin typeface="Times New Roman" panose="02020603050405020304" pitchFamily="18" charset="0"/>
                <a:cs typeface="Times New Roman" panose="02020603050405020304" pitchFamily="18" charset="0"/>
              </a:rPr>
              <a:t>is called the </a:t>
            </a:r>
            <a:r>
              <a:rPr lang="en-US" altLang="en-US" i="1" dirty="0">
                <a:latin typeface="Times New Roman" panose="02020603050405020304" pitchFamily="18" charset="0"/>
                <a:cs typeface="Times New Roman" panose="02020603050405020304" pitchFamily="18" charset="0"/>
              </a:rPr>
              <a:t>final boiling point</a:t>
            </a:r>
            <a:r>
              <a:rPr lang="en-US" altLang="en-US" dirty="0">
                <a:latin typeface="Times New Roman" panose="02020603050405020304" pitchFamily="18" charset="0"/>
                <a:cs typeface="Times New Roman" panose="02020603050405020304" pitchFamily="18" charset="0"/>
              </a:rPr>
              <a:t> (FBP). In some </a:t>
            </a:r>
            <a:r>
              <a:rPr lang="en-US" altLang="en-US" dirty="0" smtClean="0">
                <a:latin typeface="Times New Roman" panose="02020603050405020304" pitchFamily="18" charset="0"/>
                <a:cs typeface="Times New Roman" panose="02020603050405020304" pitchFamily="18" charset="0"/>
              </a:rPr>
              <a:t>references the </a:t>
            </a:r>
            <a:r>
              <a:rPr lang="en-US" altLang="en-US" dirty="0">
                <a:latin typeface="Times New Roman" panose="02020603050405020304" pitchFamily="18" charset="0"/>
                <a:cs typeface="Times New Roman" panose="02020603050405020304" pitchFamily="18" charset="0"/>
              </a:rPr>
              <a:t>FBP is also called the end point.</a:t>
            </a:r>
            <a:endParaRPr lang="en-US" alt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t>Flammability Range</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153400" cy="4572000"/>
          </a:xfrm>
        </p:spPr>
        <p:txBody>
          <a:bodyPr/>
          <a:lstStyle/>
          <a:p>
            <a:pPr indent="0" eaLnBrk="1" hangingPunct="1">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To have a combustion, three elements are required: fuel (hydrocarbon vapor), oxygen (i.e., air), and a spark to initiate the combustion. One important parameter to have a good combustion is the ratio of air to hydrocarbon fuel. The combustion does not occur if there is too much air (little fuel) or too little air (too much fuel). This suggests that combustion occurs when hydrocarbon concentration in the air is within a certain range. This range is called </a:t>
            </a:r>
            <a:r>
              <a:rPr lang="en-US" altLang="en-US" b="1" i="1" dirty="0" smtClean="0">
                <a:latin typeface="Times New Roman" panose="02020603050405020304" pitchFamily="18" charset="0"/>
                <a:cs typeface="Times New Roman" panose="02020603050405020304" pitchFamily="18" charset="0"/>
              </a:rPr>
              <a:t>flammability range </a:t>
            </a:r>
            <a:r>
              <a:rPr lang="en-US" altLang="en-US" dirty="0" smtClean="0">
                <a:latin typeface="Times New Roman" panose="02020603050405020304" pitchFamily="18" charset="0"/>
                <a:cs typeface="Times New Roman" panose="02020603050405020304" pitchFamily="18" charset="0"/>
              </a:rPr>
              <a:t>and is usually expressed in terms of lower and upper volume percent in the mixture of hydrocarbon vapor and air.</a:t>
            </a:r>
            <a:endParaRPr lang="en-US" altLang="en-US" i="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20</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t>Octane Number</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447800"/>
            <a:ext cx="8077200" cy="5029200"/>
          </a:xfrm>
        </p:spPr>
        <p:txBody>
          <a:bodyPr/>
          <a:lstStyle/>
          <a:p>
            <a:pPr indent="0">
              <a:buFont typeface="Wingdings 2" panose="05020102010507070707" pitchFamily="18" charset="2"/>
              <a:buNone/>
            </a:pPr>
            <a:r>
              <a:rPr lang="en-US" altLang="en-US" b="1" i="1" dirty="0" smtClean="0">
                <a:latin typeface="Times New Roman" panose="02020603050405020304" pitchFamily="18" charset="0"/>
                <a:cs typeface="Times New Roman" panose="02020603050405020304" pitchFamily="18" charset="0"/>
              </a:rPr>
              <a:t>Octane number </a:t>
            </a:r>
            <a:r>
              <a:rPr lang="en-US" altLang="en-US" dirty="0" smtClean="0">
                <a:latin typeface="Times New Roman" panose="02020603050405020304" pitchFamily="18" charset="0"/>
                <a:cs typeface="Times New Roman" panose="02020603050405020304" pitchFamily="18" charset="0"/>
              </a:rPr>
              <a:t>is a parameter defined to characterize antiknock characteristic of a fuel (gasoline and jet fuel) for spark ignition engines. Octane number is a measure of fuel's ability to resist auto-ignition during compression and prior to ignition. Higher octane number fuels have better engine performance.</a:t>
            </a:r>
          </a:p>
          <a:p>
            <a:pPr indent="0" eaLnBrk="1" hangingPunct="1">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eaLnBrk="1" hangingPunct="1">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The octane number of a fuel is measured based on two reference hydrocarbons of </a:t>
            </a:r>
            <a:r>
              <a:rPr lang="en-US" altLang="en-US" i="1" dirty="0" smtClean="0">
                <a:latin typeface="Times New Roman" panose="02020603050405020304" pitchFamily="18" charset="0"/>
                <a:cs typeface="Times New Roman" panose="02020603050405020304" pitchFamily="18" charset="0"/>
              </a:rPr>
              <a:t>n</a:t>
            </a:r>
            <a:r>
              <a:rPr lang="en-US" altLang="en-US" dirty="0" smtClean="0">
                <a:latin typeface="Times New Roman" panose="02020603050405020304" pitchFamily="18" charset="0"/>
                <a:cs typeface="Times New Roman" panose="02020603050405020304" pitchFamily="18" charset="0"/>
              </a:rPr>
              <a:t>-heptane with an assigned octane number of zero and isooctane (2,2,4-trimethylpentane)</a:t>
            </a:r>
            <a:r>
              <a:rPr lang="en-US" altLang="en-US" i="1"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with assigned octane number of 100.</a:t>
            </a:r>
            <a:endParaRPr lang="en-US" altLang="en-US" i="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21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t>Octane Number</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447800"/>
            <a:ext cx="8305800" cy="5029200"/>
          </a:xfrm>
        </p:spPr>
        <p:txBody>
          <a:bodyPr/>
          <a:lstStyle/>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There are two methods of measuring octane number of a fuel in the laboratory; </a:t>
            </a:r>
            <a:r>
              <a:rPr lang="en-US" altLang="en-US" b="1" i="1" dirty="0" smtClean="0">
                <a:latin typeface="Times New Roman" panose="02020603050405020304" pitchFamily="18" charset="0"/>
                <a:cs typeface="Times New Roman" panose="02020603050405020304" pitchFamily="18" charset="0"/>
              </a:rPr>
              <a:t>motor octane number (MON)</a:t>
            </a:r>
            <a:r>
              <a:rPr lang="en-US" altLang="en-US" i="1"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and</a:t>
            </a:r>
            <a:r>
              <a:rPr lang="en-US" altLang="en-US" b="1" i="1" dirty="0" smtClean="0">
                <a:latin typeface="Times New Roman" panose="02020603050405020304" pitchFamily="18" charset="0"/>
                <a:cs typeface="Times New Roman" panose="02020603050405020304" pitchFamily="18" charset="0"/>
              </a:rPr>
              <a:t> research octane number (RON)</a:t>
            </a:r>
            <a:r>
              <a:rPr lang="en-US" altLang="en-US" i="1"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The</a:t>
            </a:r>
            <a:r>
              <a:rPr lang="en-US" altLang="en-US" i="1"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MON</a:t>
            </a:r>
            <a:r>
              <a:rPr lang="en-US" altLang="en-US" i="1"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is indicative of high-speed performance (900 rpm) and is measured under heavy road conditions (ASTM D 357). The RON is indicative of normal road performance under low engine speed (600 rpm) city driving conditions (ASTM D 908). The arithmetic average value of RON and MON is known as </a:t>
            </a:r>
            <a:r>
              <a:rPr lang="en-US" altLang="en-US" b="1" i="1" dirty="0" smtClean="0">
                <a:latin typeface="Times New Roman" panose="02020603050405020304" pitchFamily="18" charset="0"/>
                <a:cs typeface="Times New Roman" panose="02020603050405020304" pitchFamily="18" charset="0"/>
              </a:rPr>
              <a:t>posted octane number (PON).</a:t>
            </a:r>
          </a:p>
          <a:p>
            <a:pPr indent="0" eaLnBrk="1" hangingPunct="1">
              <a:buFont typeface="Wingdings 2" panose="05020102010507070707" pitchFamily="18" charset="2"/>
              <a:buNone/>
            </a:pPr>
            <a:endParaRPr lang="en-US" altLang="en-US" i="1"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dirty="0" err="1" smtClean="0">
                <a:latin typeface="Times New Roman" panose="02020603050405020304" pitchFamily="18" charset="0"/>
                <a:cs typeface="Times New Roman" panose="02020603050405020304" pitchFamily="18" charset="0"/>
              </a:rPr>
              <a:t>Isoparaffins</a:t>
            </a:r>
            <a:r>
              <a:rPr lang="en-US" altLang="en-US" dirty="0" smtClean="0">
                <a:latin typeface="Times New Roman" panose="02020603050405020304" pitchFamily="18" charset="0"/>
                <a:cs typeface="Times New Roman" panose="02020603050405020304" pitchFamily="18" charset="0"/>
              </a:rPr>
              <a:t> and aromatics have high octane numbers while n-</a:t>
            </a:r>
            <a:r>
              <a:rPr lang="en-US" altLang="en-US" dirty="0" err="1" smtClean="0">
                <a:latin typeface="Times New Roman" panose="02020603050405020304" pitchFamily="18" charset="0"/>
                <a:cs typeface="Times New Roman" panose="02020603050405020304" pitchFamily="18" charset="0"/>
              </a:rPr>
              <a:t>paraffins</a:t>
            </a:r>
            <a:r>
              <a:rPr lang="en-US" altLang="en-US" dirty="0" smtClean="0">
                <a:latin typeface="Times New Roman" panose="02020603050405020304" pitchFamily="18" charset="0"/>
                <a:cs typeface="Times New Roman" panose="02020603050405020304" pitchFamily="18" charset="0"/>
              </a:rPr>
              <a:t> and olefins have low octane numbers. </a:t>
            </a:r>
            <a:endParaRPr lang="en-US" altLang="en-US" i="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22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t>Octane Number</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95400"/>
            <a:ext cx="8305800" cy="3429000"/>
          </a:xfrm>
        </p:spPr>
        <p:txBody>
          <a:bodyPr/>
          <a:lstStyle/>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Generally there are three kinds of </a:t>
            </a:r>
            <a:r>
              <a:rPr lang="en-US" altLang="en-US" dirty="0" err="1" smtClean="0">
                <a:latin typeface="Times New Roman" panose="02020603050405020304" pitchFamily="18" charset="0"/>
                <a:cs typeface="Times New Roman" panose="02020603050405020304" pitchFamily="18" charset="0"/>
              </a:rPr>
              <a:t>gasolines</a:t>
            </a:r>
            <a:r>
              <a:rPr lang="en-US" altLang="en-US" dirty="0" smtClean="0">
                <a:latin typeface="Times New Roman" panose="02020603050405020304" pitchFamily="18" charset="0"/>
                <a:cs typeface="Times New Roman" panose="02020603050405020304" pitchFamily="18" charset="0"/>
              </a:rPr>
              <a:t>: regular, intermediate, and premium with PON of 87, 90, and 93, respectively. Improving the octane number of fuel would result in reducing power loss of the engine, improving fuel economy, and a reduction in environmental pollutants and engine damage. There are a number of additives that can improve octane number of gasoline or jet fuels. These additives are tetra-ethyl lead (TEL), alcohols, and ethers.</a:t>
            </a:r>
          </a:p>
          <a:p>
            <a:pPr indent="0">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p:txBody>
      </p:sp>
      <p:pic>
        <p:nvPicPr>
          <p:cNvPr id="58372" name="Picture 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81200" y="4724400"/>
            <a:ext cx="515302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B52F8DC9-4123-48B6-A3A2-1EF4BD051F61}" type="slidenum">
              <a:rPr lang="en-US" altLang="en-US" smtClean="0"/>
              <a:pPr/>
              <a:t>23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8372"/>
                                        </p:tgtEl>
                                        <p:attrNameLst>
                                          <p:attrName>style.visibility</p:attrName>
                                        </p:attrNameLst>
                                      </p:cBhvr>
                                      <p:to>
                                        <p:strVal val="visible"/>
                                      </p:to>
                                    </p:set>
                                    <p:animEffect transition="in" filter="blinds(horizontal)">
                                      <p:cBhvr>
                                        <p:cTn id="12"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err="1" smtClean="0"/>
              <a:t>Cetane</a:t>
            </a:r>
            <a:r>
              <a:rPr lang="en-US" b="1" dirty="0" smtClean="0"/>
              <a:t> Number</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371600"/>
            <a:ext cx="8077200" cy="5181600"/>
          </a:xfrm>
        </p:spPr>
        <p:txBody>
          <a:bodyPr/>
          <a:lstStyle/>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For diesel engines, the fuel must have a characteristic that favors auto-ignition. The ignition delay period can be evaluated by the fuel characterization factor called </a:t>
            </a:r>
            <a:r>
              <a:rPr lang="en-US" altLang="en-US" b="1" i="1" dirty="0" err="1" smtClean="0">
                <a:latin typeface="Times New Roman" panose="02020603050405020304" pitchFamily="18" charset="0"/>
                <a:cs typeface="Times New Roman" panose="02020603050405020304" pitchFamily="18" charset="0"/>
              </a:rPr>
              <a:t>cetane</a:t>
            </a:r>
            <a:r>
              <a:rPr lang="en-US" altLang="en-US" b="1" i="1" dirty="0" smtClean="0">
                <a:latin typeface="Times New Roman" panose="02020603050405020304" pitchFamily="18" charset="0"/>
                <a:cs typeface="Times New Roman" panose="02020603050405020304" pitchFamily="18" charset="0"/>
              </a:rPr>
              <a:t> number (CN). </a:t>
            </a:r>
            <a:r>
              <a:rPr lang="en-US" altLang="en-US" dirty="0" smtClean="0">
                <a:latin typeface="Times New Roman" panose="02020603050405020304" pitchFamily="18" charset="0"/>
                <a:cs typeface="Times New Roman" panose="02020603050405020304" pitchFamily="18" charset="0"/>
              </a:rPr>
              <a:t>The shorter the ignition delay period the higher CN value.</a:t>
            </a:r>
            <a:endParaRPr lang="en-US" altLang="en-US" i="1"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The </a:t>
            </a:r>
            <a:r>
              <a:rPr lang="en-US" altLang="en-US" dirty="0" err="1" smtClean="0">
                <a:latin typeface="Times New Roman" panose="02020603050405020304" pitchFamily="18" charset="0"/>
                <a:cs typeface="Times New Roman" panose="02020603050405020304" pitchFamily="18" charset="0"/>
              </a:rPr>
              <a:t>cetane</a:t>
            </a:r>
            <a:r>
              <a:rPr lang="en-US" altLang="en-US" dirty="0" smtClean="0">
                <a:latin typeface="Times New Roman" panose="02020603050405020304" pitchFamily="18" charset="0"/>
                <a:cs typeface="Times New Roman" panose="02020603050405020304" pitchFamily="18" charset="0"/>
              </a:rPr>
              <a:t> number is defined as:</a:t>
            </a:r>
            <a:endParaRPr lang="en-US" altLang="en-US" b="1" i="1" dirty="0" smtClean="0">
              <a:latin typeface="Times New Roman" panose="02020603050405020304" pitchFamily="18" charset="0"/>
              <a:cs typeface="Times New Roman" panose="02020603050405020304" pitchFamily="18" charset="0"/>
            </a:endParaRPr>
          </a:p>
          <a:p>
            <a:pPr indent="0" algn="ctr">
              <a:buFont typeface="Wingdings 2" panose="05020102010507070707" pitchFamily="18" charset="2"/>
              <a:buNone/>
            </a:pPr>
            <a:r>
              <a:rPr lang="en-US" altLang="en-US" i="1" dirty="0" smtClean="0">
                <a:latin typeface="Times New Roman" panose="02020603050405020304" pitchFamily="18" charset="0"/>
                <a:cs typeface="Times New Roman" panose="02020603050405020304" pitchFamily="18" charset="0"/>
              </a:rPr>
              <a:t>CN</a:t>
            </a:r>
            <a:r>
              <a:rPr lang="en-US" altLang="en-US" dirty="0" smtClean="0">
                <a:latin typeface="Times New Roman" panose="02020603050405020304" pitchFamily="18" charset="0"/>
                <a:cs typeface="Times New Roman" panose="02020603050405020304" pitchFamily="18" charset="0"/>
              </a:rPr>
              <a:t> = </a:t>
            </a:r>
            <a:r>
              <a:rPr lang="en-US" altLang="en-US" dirty="0" err="1" smtClean="0">
                <a:latin typeface="Times New Roman" panose="02020603050405020304" pitchFamily="18" charset="0"/>
                <a:cs typeface="Times New Roman" panose="02020603050405020304" pitchFamily="18" charset="0"/>
              </a:rPr>
              <a:t>vol</a:t>
            </a:r>
            <a:r>
              <a:rPr lang="en-US" altLang="en-US" dirty="0" smtClean="0">
                <a:latin typeface="Times New Roman" panose="02020603050405020304" pitchFamily="18" charset="0"/>
                <a:cs typeface="Times New Roman" panose="02020603050405020304" pitchFamily="18" charset="0"/>
              </a:rPr>
              <a:t>% </a:t>
            </a:r>
            <a:r>
              <a:rPr lang="en-US" altLang="en-US" i="1" dirty="0" smtClean="0">
                <a:latin typeface="Times New Roman" panose="02020603050405020304" pitchFamily="18" charset="0"/>
                <a:cs typeface="Times New Roman" panose="02020603050405020304" pitchFamily="18" charset="0"/>
              </a:rPr>
              <a:t>n-</a:t>
            </a:r>
            <a:r>
              <a:rPr lang="en-US" altLang="en-US" i="1" dirty="0" err="1" smtClean="0">
                <a:latin typeface="Times New Roman" panose="02020603050405020304" pitchFamily="18" charset="0"/>
                <a:cs typeface="Times New Roman" panose="02020603050405020304" pitchFamily="18" charset="0"/>
              </a:rPr>
              <a:t>cetane</a:t>
            </a:r>
            <a:r>
              <a:rPr lang="en-US" altLang="en-US" dirty="0" smtClean="0">
                <a:latin typeface="Times New Roman" panose="02020603050405020304" pitchFamily="18" charset="0"/>
                <a:cs typeface="Times New Roman" panose="02020603050405020304" pitchFamily="18" charset="0"/>
              </a:rPr>
              <a:t> + 0.15(vo1% </a:t>
            </a:r>
            <a:r>
              <a:rPr lang="en-US" altLang="en-US" i="1" dirty="0" smtClean="0">
                <a:latin typeface="Times New Roman" panose="02020603050405020304" pitchFamily="18" charset="0"/>
                <a:cs typeface="Times New Roman" panose="02020603050405020304" pitchFamily="18" charset="0"/>
              </a:rPr>
              <a:t>HMN</a:t>
            </a:r>
            <a:r>
              <a:rPr lang="en-US" altLang="en-US" dirty="0" smtClean="0">
                <a:latin typeface="Times New Roman" panose="02020603050405020304" pitchFamily="18" charset="0"/>
                <a:cs typeface="Times New Roman" panose="02020603050405020304" pitchFamily="18" charset="0"/>
              </a:rPr>
              <a:t>)</a:t>
            </a:r>
            <a:endParaRPr lang="en-US" altLang="en-US" b="1"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Where </a:t>
            </a:r>
            <a:r>
              <a:rPr lang="en-US" altLang="en-US" i="1" dirty="0" smtClean="0">
                <a:latin typeface="Times New Roman" panose="02020603050405020304" pitchFamily="18" charset="0"/>
                <a:cs typeface="Times New Roman" panose="02020603050405020304" pitchFamily="18" charset="0"/>
              </a:rPr>
              <a:t>n-</a:t>
            </a:r>
            <a:r>
              <a:rPr lang="en-US" altLang="en-US" i="1" dirty="0" err="1" smtClean="0">
                <a:latin typeface="Times New Roman" panose="02020603050405020304" pitchFamily="18" charset="0"/>
                <a:cs typeface="Times New Roman" panose="02020603050405020304" pitchFamily="18" charset="0"/>
              </a:rPr>
              <a:t>cetane</a:t>
            </a:r>
            <a:r>
              <a:rPr lang="en-US" altLang="en-US" dirty="0" smtClean="0">
                <a:latin typeface="Times New Roman" panose="02020603050405020304" pitchFamily="18" charset="0"/>
                <a:cs typeface="Times New Roman" panose="02020603050405020304" pitchFamily="18" charset="0"/>
              </a:rPr>
              <a:t> (n-C</a:t>
            </a:r>
            <a:r>
              <a:rPr lang="en-US" altLang="en-US" baseline="-25000" dirty="0" smtClean="0">
                <a:latin typeface="Times New Roman" panose="02020603050405020304" pitchFamily="18" charset="0"/>
                <a:cs typeface="Times New Roman" panose="02020603050405020304" pitchFamily="18" charset="0"/>
              </a:rPr>
              <a:t>16</a:t>
            </a:r>
            <a:r>
              <a:rPr lang="en-US" altLang="en-US" dirty="0" smtClean="0">
                <a:latin typeface="Times New Roman" panose="02020603050405020304" pitchFamily="18" charset="0"/>
                <a:cs typeface="Times New Roman" panose="02020603050405020304" pitchFamily="18" charset="0"/>
              </a:rPr>
              <a:t>H</a:t>
            </a:r>
            <a:r>
              <a:rPr lang="en-US" altLang="en-US" baseline="-25000" dirty="0" smtClean="0">
                <a:latin typeface="Times New Roman" panose="02020603050405020304" pitchFamily="18" charset="0"/>
                <a:cs typeface="Times New Roman" panose="02020603050405020304" pitchFamily="18" charset="0"/>
              </a:rPr>
              <a:t>34</a:t>
            </a:r>
            <a:r>
              <a:rPr lang="en-US" altLang="en-US" dirty="0" smtClean="0">
                <a:latin typeface="Times New Roman" panose="02020603050405020304" pitchFamily="18" charset="0"/>
                <a:cs typeface="Times New Roman" panose="02020603050405020304" pitchFamily="18" charset="0"/>
              </a:rPr>
              <a:t>) has a CN of 100, and  </a:t>
            </a:r>
            <a:r>
              <a:rPr lang="en-US" altLang="en-US" i="1" dirty="0" err="1" smtClean="0">
                <a:latin typeface="Times New Roman" panose="02020603050405020304" pitchFamily="18" charset="0"/>
                <a:cs typeface="Times New Roman" panose="02020603050405020304" pitchFamily="18" charset="0"/>
              </a:rPr>
              <a:t>heptamethylnonane</a:t>
            </a:r>
            <a:r>
              <a:rPr lang="en-US" altLang="en-US" dirty="0" smtClean="0">
                <a:latin typeface="Times New Roman" panose="02020603050405020304" pitchFamily="18" charset="0"/>
                <a:cs typeface="Times New Roman" panose="02020603050405020304" pitchFamily="18" charset="0"/>
              </a:rPr>
              <a:t> (HMN) has a CN of 15. The </a:t>
            </a:r>
            <a:r>
              <a:rPr lang="en-US" altLang="en-US" dirty="0" err="1" smtClean="0">
                <a:latin typeface="Times New Roman" panose="02020603050405020304" pitchFamily="18" charset="0"/>
                <a:cs typeface="Times New Roman" panose="02020603050405020304" pitchFamily="18" charset="0"/>
              </a:rPr>
              <a:t>cetane</a:t>
            </a:r>
            <a:r>
              <a:rPr lang="en-US" altLang="en-US" dirty="0" smtClean="0">
                <a:latin typeface="Times New Roman" panose="02020603050405020304" pitchFamily="18" charset="0"/>
                <a:cs typeface="Times New Roman" panose="02020603050405020304" pitchFamily="18" charset="0"/>
              </a:rPr>
              <a:t> number of a diesel fuel can be measured by the ASTM D 613 test method.</a:t>
            </a: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24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err="1" smtClean="0"/>
              <a:t>Cetane</a:t>
            </a:r>
            <a:r>
              <a:rPr lang="en-US" b="1" dirty="0" smtClean="0"/>
              <a:t> Number</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371600"/>
            <a:ext cx="8305800" cy="5029200"/>
          </a:xfrm>
        </p:spPr>
        <p:txBody>
          <a:bodyPr/>
          <a:lstStyle/>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Higher </a:t>
            </a:r>
            <a:r>
              <a:rPr lang="en-US" altLang="en-US" dirty="0" err="1" smtClean="0">
                <a:latin typeface="Times New Roman" panose="02020603050405020304" pitchFamily="18" charset="0"/>
                <a:cs typeface="Times New Roman" panose="02020603050405020304" pitchFamily="18" charset="0"/>
              </a:rPr>
              <a:t>cetane</a:t>
            </a:r>
            <a:r>
              <a:rPr lang="en-US" altLang="en-US" dirty="0" smtClean="0">
                <a:latin typeface="Times New Roman" panose="02020603050405020304" pitchFamily="18" charset="0"/>
                <a:cs typeface="Times New Roman" panose="02020603050405020304" pitchFamily="18" charset="0"/>
              </a:rPr>
              <a:t> number fuels reduce combustion noise and permit improved control of combustion resulting in increased engine efficiency and power output. Higher </a:t>
            </a:r>
            <a:r>
              <a:rPr lang="en-US" altLang="en-US" dirty="0" err="1" smtClean="0">
                <a:latin typeface="Times New Roman" panose="02020603050405020304" pitchFamily="18" charset="0"/>
                <a:cs typeface="Times New Roman" panose="02020603050405020304" pitchFamily="18" charset="0"/>
              </a:rPr>
              <a:t>cetane</a:t>
            </a:r>
            <a:r>
              <a:rPr lang="en-US" altLang="en-US" dirty="0" smtClean="0">
                <a:latin typeface="Times New Roman" panose="02020603050405020304" pitchFamily="18" charset="0"/>
                <a:cs typeface="Times New Roman" panose="02020603050405020304" pitchFamily="18" charset="0"/>
              </a:rPr>
              <a:t> number fuels tend to result in easier starting and faster warm-up in cold weather and can cause reduction in air pollution. </a:t>
            </a:r>
          </a:p>
          <a:p>
            <a:pPr indent="0">
              <a:buFont typeface="Wingdings 2" panose="05020102010507070707" pitchFamily="18" charset="2"/>
              <a:buNone/>
            </a:pPr>
            <a:endParaRPr lang="en-US" altLang="en-US" i="1"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The product distributed in France and Europe have CN in the range of 48-55. In the United States and Canada the </a:t>
            </a:r>
            <a:r>
              <a:rPr lang="en-US" altLang="en-US" dirty="0" err="1" smtClean="0">
                <a:latin typeface="Times New Roman" panose="02020603050405020304" pitchFamily="18" charset="0"/>
                <a:cs typeface="Times New Roman" panose="02020603050405020304" pitchFamily="18" charset="0"/>
              </a:rPr>
              <a:t>cetane</a:t>
            </a:r>
            <a:r>
              <a:rPr lang="en-US" altLang="en-US" dirty="0" smtClean="0">
                <a:latin typeface="Times New Roman" panose="02020603050405020304" pitchFamily="18" charset="0"/>
                <a:cs typeface="Times New Roman" panose="02020603050405020304" pitchFamily="18" charset="0"/>
              </a:rPr>
              <a:t> number of diesel fuels are most often less than 50. </a:t>
            </a:r>
            <a:r>
              <a:rPr lang="en-US" altLang="en-US" dirty="0" err="1" smtClean="0">
                <a:latin typeface="Times New Roman" panose="02020603050405020304" pitchFamily="18" charset="0"/>
                <a:cs typeface="Times New Roman" panose="02020603050405020304" pitchFamily="18" charset="0"/>
              </a:rPr>
              <a:t>Cetane</a:t>
            </a:r>
            <a:r>
              <a:rPr lang="en-US" altLang="en-US" dirty="0" smtClean="0">
                <a:latin typeface="Times New Roman" panose="02020603050405020304" pitchFamily="18" charset="0"/>
                <a:cs typeface="Times New Roman" panose="02020603050405020304" pitchFamily="18" charset="0"/>
              </a:rPr>
              <a:t> number of diesel fuels can be improved by adding additives such as 2-ethyl-hexyl nitrate or other types of alkyl nitrates.</a:t>
            </a:r>
            <a:endParaRPr lang="en-US" altLang="en-US" i="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25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t>Aniline Point</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447800"/>
            <a:ext cx="8305800" cy="5029200"/>
          </a:xfrm>
        </p:spPr>
        <p:txBody>
          <a:bodyPr/>
          <a:lstStyle/>
          <a:p>
            <a:pPr indent="0" eaLnBrk="1" hangingPunct="1">
              <a:buFont typeface="Wingdings 2" panose="05020102010507070707" pitchFamily="18" charset="2"/>
              <a:buNone/>
            </a:pPr>
            <a:r>
              <a:rPr lang="en-US" altLang="en-US" b="1" i="1" dirty="0" smtClean="0">
                <a:latin typeface="Times New Roman" panose="02020603050405020304" pitchFamily="18" charset="0"/>
                <a:cs typeface="Times New Roman" panose="02020603050405020304" pitchFamily="18" charset="0"/>
              </a:rPr>
              <a:t>Aniline point </a:t>
            </a:r>
            <a:r>
              <a:rPr lang="en-US" altLang="en-US" dirty="0" smtClean="0">
                <a:latin typeface="Times New Roman" panose="02020603050405020304" pitchFamily="18" charset="0"/>
                <a:cs typeface="Times New Roman" panose="02020603050405020304" pitchFamily="18" charset="0"/>
              </a:rPr>
              <a:t>for a hydrocarbon or a petroleum fraction is defined as the minimum temperature at which equal volumes of liquid hydrocarbon and aniline are miscible.</a:t>
            </a:r>
          </a:p>
          <a:p>
            <a:pPr indent="0" eaLnBrk="1" hangingPunct="1">
              <a:buFont typeface="Wingdings 2" panose="05020102010507070707" pitchFamily="18" charset="2"/>
              <a:buNone/>
            </a:pPr>
            <a:endParaRPr lang="en-US" altLang="en-US" i="1" dirty="0" smtClean="0">
              <a:latin typeface="Times New Roman" panose="02020603050405020304" pitchFamily="18" charset="0"/>
              <a:cs typeface="Times New Roman" panose="02020603050405020304" pitchFamily="18" charset="0"/>
            </a:endParaRPr>
          </a:p>
          <a:p>
            <a:pPr indent="0" eaLnBrk="1" hangingPunct="1">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The aniline point is important in characterization of petroleum fractions and analysis of molecular type. The aniline point is also used as a characterization parameter for the ignition quality of diesel fuels. It is measured by the ASTM D 611 test method. Aromatics have very low aniline points in comparison with paraffins, since aniline itself is an aromatic compound (C</a:t>
            </a:r>
            <a:r>
              <a:rPr lang="en-US" altLang="en-US" baseline="-25000" dirty="0" smtClean="0">
                <a:latin typeface="Times New Roman" panose="02020603050405020304" pitchFamily="18" charset="0"/>
                <a:cs typeface="Times New Roman" panose="02020603050405020304" pitchFamily="18" charset="0"/>
              </a:rPr>
              <a:t>6</a:t>
            </a:r>
            <a:r>
              <a:rPr lang="en-US" altLang="en-US" dirty="0" smtClean="0">
                <a:latin typeface="Times New Roman" panose="02020603050405020304" pitchFamily="18" charset="0"/>
                <a:cs typeface="Times New Roman" panose="02020603050405020304" pitchFamily="18" charset="0"/>
              </a:rPr>
              <a:t>H</a:t>
            </a:r>
            <a:r>
              <a:rPr lang="en-US" altLang="en-US" baseline="-25000" dirty="0" smtClean="0">
                <a:latin typeface="Times New Roman" panose="02020603050405020304" pitchFamily="18" charset="0"/>
                <a:cs typeface="Times New Roman" panose="02020603050405020304" pitchFamily="18" charset="0"/>
              </a:rPr>
              <a:t>5</a:t>
            </a:r>
            <a:r>
              <a:rPr lang="en-US" altLang="en-US" dirty="0" smtClean="0">
                <a:latin typeface="Times New Roman" panose="02020603050405020304" pitchFamily="18" charset="0"/>
                <a:cs typeface="Times New Roman" panose="02020603050405020304" pitchFamily="18" charset="0"/>
              </a:rPr>
              <a:t>-NH</a:t>
            </a:r>
            <a:r>
              <a:rPr lang="en-US" altLang="en-US" baseline="-25000" dirty="0" smtClean="0">
                <a:latin typeface="Times New Roman" panose="02020603050405020304" pitchFamily="18" charset="0"/>
                <a:cs typeface="Times New Roman" panose="02020603050405020304" pitchFamily="18" charset="0"/>
              </a:rPr>
              <a:t>2</a:t>
            </a:r>
            <a:r>
              <a:rPr lang="en-US" altLang="en-US" dirty="0" smtClean="0">
                <a:latin typeface="Times New Roman" panose="02020603050405020304" pitchFamily="18" charset="0"/>
                <a:cs typeface="Times New Roman" panose="02020603050405020304" pitchFamily="18" charset="0"/>
              </a:rPr>
              <a:t>) and it has better miscibility with aromatic hydrocarbons. </a:t>
            </a:r>
            <a:endParaRPr lang="en-US" altLang="en-US" i="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26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t>Carbon Residue</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447800"/>
            <a:ext cx="8153400" cy="5029200"/>
          </a:xfrm>
        </p:spPr>
        <p:txBody>
          <a:bodyPr/>
          <a:lstStyle/>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When a petroleum fraction is vaporized in the absence of air at atmospheric pressure, the nonvolatile compounds have a carbonaceous residue known as </a:t>
            </a:r>
            <a:r>
              <a:rPr lang="en-US" altLang="en-US" b="1" i="1" dirty="0" smtClean="0">
                <a:latin typeface="Times New Roman" panose="02020603050405020304" pitchFamily="18" charset="0"/>
                <a:cs typeface="Times New Roman" panose="02020603050405020304" pitchFamily="18" charset="0"/>
              </a:rPr>
              <a:t>carbon residue (CR)</a:t>
            </a:r>
            <a:r>
              <a:rPr lang="en-US" altLang="en-US" dirty="0" smtClean="0">
                <a:latin typeface="Times New Roman" panose="02020603050405020304" pitchFamily="18" charset="0"/>
                <a:cs typeface="Times New Roman" panose="02020603050405020304" pitchFamily="18" charset="0"/>
              </a:rPr>
              <a:t>. Therefore, heavier fractions with more aromatic contents have higher carbon residues while volatile and light fractions such as </a:t>
            </a:r>
            <a:r>
              <a:rPr lang="en-US" altLang="en-US" dirty="0" err="1" smtClean="0">
                <a:latin typeface="Times New Roman" panose="02020603050405020304" pitchFamily="18" charset="0"/>
                <a:cs typeface="Times New Roman" panose="02020603050405020304" pitchFamily="18" charset="0"/>
              </a:rPr>
              <a:t>naphthas</a:t>
            </a:r>
            <a:r>
              <a:rPr lang="en-US" altLang="en-US" dirty="0" smtClean="0">
                <a:latin typeface="Times New Roman" panose="02020603050405020304" pitchFamily="18" charset="0"/>
                <a:cs typeface="Times New Roman" panose="02020603050405020304" pitchFamily="18" charset="0"/>
              </a:rPr>
              <a:t> and </a:t>
            </a:r>
            <a:r>
              <a:rPr lang="en-US" altLang="en-US" dirty="0" err="1" smtClean="0">
                <a:latin typeface="Times New Roman" panose="02020603050405020304" pitchFamily="18" charset="0"/>
                <a:cs typeface="Times New Roman" panose="02020603050405020304" pitchFamily="18" charset="0"/>
              </a:rPr>
              <a:t>gasolines</a:t>
            </a:r>
            <a:r>
              <a:rPr lang="en-US" altLang="en-US" dirty="0" smtClean="0">
                <a:latin typeface="Times New Roman" panose="02020603050405020304" pitchFamily="18" charset="0"/>
                <a:cs typeface="Times New Roman" panose="02020603050405020304" pitchFamily="18" charset="0"/>
              </a:rPr>
              <a:t> have no carbon residues. </a:t>
            </a:r>
          </a:p>
          <a:p>
            <a:pPr indent="0">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There are three different test methods to measure carbon residues, </a:t>
            </a:r>
            <a:r>
              <a:rPr lang="en-US" altLang="en-US" i="1" dirty="0" err="1" smtClean="0">
                <a:latin typeface="Times New Roman" panose="02020603050405020304" pitchFamily="18" charset="0"/>
                <a:cs typeface="Times New Roman" panose="02020603050405020304" pitchFamily="18" charset="0"/>
              </a:rPr>
              <a:t>Ramsbottom</a:t>
            </a:r>
            <a:r>
              <a:rPr lang="en-US" altLang="en-US" dirty="0" smtClean="0">
                <a:latin typeface="Times New Roman" panose="02020603050405020304" pitchFamily="18" charset="0"/>
                <a:cs typeface="Times New Roman" panose="02020603050405020304" pitchFamily="18" charset="0"/>
              </a:rPr>
              <a:t> (ASTM D 524), the </a:t>
            </a:r>
            <a:r>
              <a:rPr lang="en-US" altLang="en-US" i="1" dirty="0" err="1" smtClean="0">
                <a:latin typeface="Times New Roman" panose="02020603050405020304" pitchFamily="18" charset="0"/>
                <a:cs typeface="Times New Roman" panose="02020603050405020304" pitchFamily="18" charset="0"/>
              </a:rPr>
              <a:t>Conradson</a:t>
            </a:r>
            <a:r>
              <a:rPr lang="en-US" altLang="en-US" i="1"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(ASTM D 189) and </a:t>
            </a:r>
            <a:r>
              <a:rPr lang="en-US" altLang="en-US" i="1" dirty="0" err="1" smtClean="0">
                <a:latin typeface="Times New Roman" panose="02020603050405020304" pitchFamily="18" charset="0"/>
                <a:cs typeface="Times New Roman" panose="02020603050405020304" pitchFamily="18" charset="0"/>
              </a:rPr>
              <a:t>microcarbon</a:t>
            </a:r>
            <a:r>
              <a:rPr lang="en-US" altLang="en-US" i="1"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(ASTM D 4530).  In most cases carbon residues are reported in </a:t>
            </a:r>
            <a:r>
              <a:rPr lang="en-US" altLang="en-US" dirty="0" err="1" smtClean="0">
                <a:latin typeface="Times New Roman" panose="02020603050405020304" pitchFamily="18" charset="0"/>
                <a:cs typeface="Times New Roman" panose="02020603050405020304" pitchFamily="18" charset="0"/>
              </a:rPr>
              <a:t>wt</a:t>
            </a:r>
            <a:r>
              <a:rPr lang="en-US" altLang="en-US" dirty="0" smtClean="0">
                <a:latin typeface="Times New Roman" panose="02020603050405020304" pitchFamily="18" charset="0"/>
                <a:cs typeface="Times New Roman" panose="02020603050405020304" pitchFamily="18" charset="0"/>
              </a:rPr>
              <a:t>%.</a:t>
            </a:r>
            <a:endParaRPr lang="en-US" altLang="en-US" i="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27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t>Smoke Point</a:t>
            </a:r>
            <a:br>
              <a:rPr lang="en-US" b="1" dirty="0" smtClean="0"/>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447800"/>
            <a:ext cx="8153400" cy="5029200"/>
          </a:xfrm>
        </p:spPr>
        <p:txBody>
          <a:bodyPr/>
          <a:lstStyle/>
          <a:p>
            <a:pPr indent="0">
              <a:buFont typeface="Wingdings 2" panose="05020102010507070707" pitchFamily="18" charset="2"/>
              <a:buNone/>
            </a:pPr>
            <a:r>
              <a:rPr lang="en-US" altLang="en-US" b="1" dirty="0" smtClean="0">
                <a:latin typeface="Times New Roman" panose="02020603050405020304" pitchFamily="18" charset="0"/>
                <a:cs typeface="Times New Roman" panose="02020603050405020304" pitchFamily="18" charset="0"/>
              </a:rPr>
              <a:t>The smoke point (SP) </a:t>
            </a:r>
            <a:r>
              <a:rPr lang="en-US" altLang="en-US" dirty="0" smtClean="0">
                <a:latin typeface="Times New Roman" panose="02020603050405020304" pitchFamily="18" charset="0"/>
                <a:cs typeface="Times New Roman" panose="02020603050405020304" pitchFamily="18" charset="0"/>
              </a:rPr>
              <a:t>is a maximum flame height at which a fuel can be burned in a standard wick-fed lamp without smoking. It is expressed in millimeters and a high smoke point indicates a fuel with low smoke-producing tendency. Measurement of smoke point is described under ASTM D 1322.</a:t>
            </a:r>
          </a:p>
          <a:p>
            <a:pPr indent="0">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i="1" dirty="0" smtClean="0">
                <a:latin typeface="Times New Roman" panose="02020603050405020304" pitchFamily="18" charset="0"/>
                <a:cs typeface="Times New Roman" panose="02020603050405020304" pitchFamily="18" charset="0"/>
              </a:rPr>
              <a:t>Smoke point </a:t>
            </a:r>
            <a:r>
              <a:rPr lang="en-US" altLang="en-US" dirty="0" smtClean="0">
                <a:latin typeface="Times New Roman" panose="02020603050405020304" pitchFamily="18" charset="0"/>
                <a:cs typeface="Times New Roman" panose="02020603050405020304" pitchFamily="18" charset="0"/>
              </a:rPr>
              <a:t>is a characteristic of aviation turbine fuels and </a:t>
            </a:r>
            <a:r>
              <a:rPr lang="en-US" altLang="en-US" dirty="0" err="1" smtClean="0">
                <a:latin typeface="Times New Roman" panose="02020603050405020304" pitchFamily="18" charset="0"/>
                <a:cs typeface="Times New Roman" panose="02020603050405020304" pitchFamily="18" charset="0"/>
              </a:rPr>
              <a:t>kerosenes</a:t>
            </a:r>
            <a:r>
              <a:rPr lang="en-US" altLang="en-US" dirty="0" smtClean="0">
                <a:latin typeface="Times New Roman" panose="02020603050405020304" pitchFamily="18" charset="0"/>
                <a:cs typeface="Times New Roman" panose="02020603050405020304" pitchFamily="18" charset="0"/>
              </a:rPr>
              <a:t> and indicates the tendency of a fuel to burn with a smoky flame. </a:t>
            </a:r>
            <a:r>
              <a:rPr lang="en-US" altLang="en-US" smtClean="0">
                <a:latin typeface="Times New Roman" panose="02020603050405020304" pitchFamily="18" charset="0"/>
                <a:cs typeface="Times New Roman" panose="02020603050405020304" pitchFamily="18" charset="0"/>
              </a:rPr>
              <a:t>Higher amount of aromatics in a fuel causes a smoky characteristic for the flame and energy loss due to thermal radiation. </a:t>
            </a:r>
          </a:p>
          <a:p>
            <a:pPr indent="0">
              <a:buFont typeface="Wingdings 2" panose="05020102010507070707" pitchFamily="18" charset="2"/>
              <a:buNone/>
            </a:pPr>
            <a:endParaRPr lang="en-US" altLang="en-US" i="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28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chor="ctr" anchorCtr="0">
            <a:normAutofit/>
          </a:bodyPr>
          <a:lstStyle/>
          <a:p>
            <a:pPr algn="ctr" eaLnBrk="1" fontAlgn="auto" hangingPunct="1">
              <a:spcAft>
                <a:spcPts val="0"/>
              </a:spcAft>
              <a:defRPr/>
            </a:pPr>
            <a:r>
              <a:rPr lang="en-US" sz="4500" b="1" dirty="0" smtClean="0"/>
              <a:t>Distillation curves</a:t>
            </a:r>
            <a:endParaRPr lang="en-US" sz="45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34886"/>
            <a:ext cx="8305800" cy="5029200"/>
          </a:xfrm>
        </p:spPr>
        <p:txBody>
          <a:bodyPr/>
          <a:lstStyle/>
          <a:p>
            <a:pPr indent="0">
              <a:buNone/>
            </a:pPr>
            <a:r>
              <a:rPr lang="en-US" altLang="en-US" dirty="0" smtClean="0">
                <a:latin typeface="Times New Roman" panose="02020603050405020304" pitchFamily="18" charset="0"/>
                <a:cs typeface="Times New Roman" panose="02020603050405020304" pitchFamily="18" charset="0"/>
              </a:rPr>
              <a:t>The difference between </a:t>
            </a:r>
            <a:r>
              <a:rPr lang="en-US" altLang="en-US" dirty="0">
                <a:latin typeface="Times New Roman" panose="02020603050405020304" pitchFamily="18" charset="0"/>
                <a:cs typeface="Times New Roman" panose="02020603050405020304" pitchFamily="18" charset="0"/>
              </a:rPr>
              <a:t>FBP and IBP is called </a:t>
            </a:r>
            <a:r>
              <a:rPr lang="en-US" altLang="en-US" i="1" dirty="0">
                <a:latin typeface="Times New Roman" panose="02020603050405020304" pitchFamily="18" charset="0"/>
                <a:cs typeface="Times New Roman" panose="02020603050405020304" pitchFamily="18" charset="0"/>
              </a:rPr>
              <a:t>boiling point range</a:t>
            </a:r>
            <a:r>
              <a:rPr lang="en-US" altLang="en-US" dirty="0">
                <a:latin typeface="Times New Roman" panose="02020603050405020304" pitchFamily="18" charset="0"/>
                <a:cs typeface="Times New Roman" panose="02020603050405020304" pitchFamily="18" charset="0"/>
              </a:rPr>
              <a:t> or </a:t>
            </a:r>
            <a:r>
              <a:rPr lang="en-US" altLang="en-US" dirty="0" smtClean="0">
                <a:latin typeface="Times New Roman" panose="02020603050405020304" pitchFamily="18" charset="0"/>
                <a:cs typeface="Times New Roman" panose="02020603050405020304" pitchFamily="18" charset="0"/>
              </a:rPr>
              <a:t>simply </a:t>
            </a:r>
            <a:r>
              <a:rPr lang="en-US" altLang="en-US" i="1" dirty="0" smtClean="0">
                <a:latin typeface="Times New Roman" panose="02020603050405020304" pitchFamily="18" charset="0"/>
                <a:cs typeface="Times New Roman" panose="02020603050405020304" pitchFamily="18" charset="0"/>
              </a:rPr>
              <a:t>boiling </a:t>
            </a:r>
            <a:r>
              <a:rPr lang="en-US" altLang="en-US" i="1" dirty="0">
                <a:latin typeface="Times New Roman" panose="02020603050405020304" pitchFamily="18" charset="0"/>
                <a:cs typeface="Times New Roman" panose="02020603050405020304" pitchFamily="18" charset="0"/>
              </a:rPr>
              <a:t>range</a:t>
            </a:r>
            <a:r>
              <a:rPr lang="en-US" altLang="en-US" dirty="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Petroleum </a:t>
            </a:r>
            <a:r>
              <a:rPr lang="en-US" altLang="en-US" dirty="0">
                <a:latin typeface="Times New Roman" panose="02020603050405020304" pitchFamily="18" charset="0"/>
                <a:cs typeface="Times New Roman" panose="02020603050405020304" pitchFamily="18" charset="0"/>
              </a:rPr>
              <a:t>fractions </a:t>
            </a:r>
            <a:r>
              <a:rPr lang="en-US" altLang="en-US" dirty="0" smtClean="0">
                <a:latin typeface="Times New Roman" panose="02020603050405020304" pitchFamily="18" charset="0"/>
                <a:cs typeface="Times New Roman" panose="02020603050405020304" pitchFamily="18" charset="0"/>
              </a:rPr>
              <a:t>with </a:t>
            </a:r>
            <a:r>
              <a:rPr lang="en-US" altLang="en-US" dirty="0">
                <a:latin typeface="Times New Roman" panose="02020603050405020304" pitchFamily="18" charset="0"/>
                <a:cs typeface="Times New Roman" panose="02020603050405020304" pitchFamily="18" charset="0"/>
              </a:rPr>
              <a:t>wider boiling range contain more </a:t>
            </a:r>
            <a:r>
              <a:rPr lang="en-US" altLang="en-US" dirty="0" smtClean="0">
                <a:latin typeface="Times New Roman" panose="02020603050405020304" pitchFamily="18" charset="0"/>
                <a:cs typeface="Times New Roman" panose="02020603050405020304" pitchFamily="18" charset="0"/>
              </a:rPr>
              <a:t>compounds than </a:t>
            </a:r>
            <a:r>
              <a:rPr lang="en-US" altLang="en-US" dirty="0">
                <a:latin typeface="Times New Roman" panose="02020603050405020304" pitchFamily="18" charset="0"/>
                <a:cs typeface="Times New Roman" panose="02020603050405020304" pitchFamily="18" charset="0"/>
              </a:rPr>
              <a:t>fractions </a:t>
            </a:r>
            <a:r>
              <a:rPr lang="en-US" altLang="en-US" dirty="0" smtClean="0">
                <a:latin typeface="Times New Roman" panose="02020603050405020304" pitchFamily="18" charset="0"/>
                <a:cs typeface="Times New Roman" panose="02020603050405020304" pitchFamily="18" charset="0"/>
              </a:rPr>
              <a:t>with narrower </a:t>
            </a:r>
            <a:r>
              <a:rPr lang="en-US" altLang="en-US" dirty="0">
                <a:latin typeface="Times New Roman" panose="02020603050405020304" pitchFamily="18" charset="0"/>
                <a:cs typeface="Times New Roman" panose="02020603050405020304" pitchFamily="18" charset="0"/>
              </a:rPr>
              <a:t>boiling range</a:t>
            </a:r>
            <a:r>
              <a:rPr lang="en-US" altLang="en-US" dirty="0" smtClean="0">
                <a:latin typeface="Times New Roman" panose="02020603050405020304" pitchFamily="18" charset="0"/>
                <a:cs typeface="Times New Roman" panose="02020603050405020304" pitchFamily="18" charset="0"/>
              </a:rPr>
              <a:t>.</a:t>
            </a:r>
          </a:p>
          <a:p>
            <a:pPr indent="0">
              <a:buNone/>
            </a:pPr>
            <a:endParaRPr lang="en-US" altLang="en-US" dirty="0">
              <a:latin typeface="Times New Roman" panose="02020603050405020304" pitchFamily="18" charset="0"/>
              <a:cs typeface="Times New Roman" panose="02020603050405020304" pitchFamily="18" charset="0"/>
            </a:endParaRPr>
          </a:p>
          <a:p>
            <a:pPr indent="0">
              <a:buNone/>
            </a:pPr>
            <a:r>
              <a:rPr lang="en-US" altLang="en-US" dirty="0" smtClean="0">
                <a:latin typeface="Times New Roman" panose="02020603050405020304" pitchFamily="18" charset="0"/>
                <a:cs typeface="Times New Roman" panose="02020603050405020304" pitchFamily="18" charset="0"/>
              </a:rPr>
              <a:t>Crude </a:t>
            </a:r>
            <a:r>
              <a:rPr lang="en-US" altLang="en-US" dirty="0">
                <a:latin typeface="Times New Roman" panose="02020603050405020304" pitchFamily="18" charset="0"/>
                <a:cs typeface="Times New Roman" panose="02020603050405020304" pitchFamily="18" charset="0"/>
              </a:rPr>
              <a:t>oils have boiling ranges of more </a:t>
            </a:r>
            <a:r>
              <a:rPr lang="en-US" altLang="en-US" dirty="0" smtClean="0">
                <a:latin typeface="Times New Roman" panose="02020603050405020304" pitchFamily="18" charset="0"/>
                <a:cs typeface="Times New Roman" panose="02020603050405020304" pitchFamily="18" charset="0"/>
              </a:rPr>
              <a:t>than 550 </a:t>
            </a:r>
            <a:r>
              <a:rPr lang="en-US" altLang="en-US" baseline="30000" dirty="0" err="1" smtClean="0">
                <a:latin typeface="Times New Roman" panose="02020603050405020304" pitchFamily="18" charset="0"/>
                <a:cs typeface="Times New Roman" panose="02020603050405020304" pitchFamily="18" charset="0"/>
              </a:rPr>
              <a:t>o</a:t>
            </a:r>
            <a:r>
              <a:rPr lang="en-US" altLang="en-US" dirty="0" err="1" smtClean="0">
                <a:latin typeface="Times New Roman" panose="02020603050405020304" pitchFamily="18" charset="0"/>
                <a:cs typeface="Times New Roman" panose="02020603050405020304" pitchFamily="18" charset="0"/>
              </a:rPr>
              <a:t>C</a:t>
            </a:r>
            <a:r>
              <a:rPr lang="en-US" altLang="en-US" dirty="0" smtClean="0">
                <a:latin typeface="Times New Roman" panose="02020603050405020304" pitchFamily="18" charset="0"/>
                <a:cs typeface="Times New Roman" panose="02020603050405020304" pitchFamily="18" charset="0"/>
              </a:rPr>
              <a:t> but </a:t>
            </a:r>
            <a:r>
              <a:rPr lang="en-US" altLang="en-US" dirty="0">
                <a:latin typeface="Times New Roman" panose="02020603050405020304" pitchFamily="18" charset="0"/>
                <a:cs typeface="Times New Roman" panose="02020603050405020304" pitchFamily="18" charset="0"/>
              </a:rPr>
              <a:t>the FBPs are not accurate. For </a:t>
            </a:r>
            <a:r>
              <a:rPr lang="en-US" altLang="en-US" dirty="0" smtClean="0">
                <a:latin typeface="Times New Roman" panose="02020603050405020304" pitchFamily="18" charset="0"/>
                <a:cs typeface="Times New Roman" panose="02020603050405020304" pitchFamily="18" charset="0"/>
              </a:rPr>
              <a:t>heavy residues </a:t>
            </a:r>
            <a:r>
              <a:rPr lang="en-US" altLang="en-US" dirty="0">
                <a:latin typeface="Times New Roman" panose="02020603050405020304" pitchFamily="18" charset="0"/>
                <a:cs typeface="Times New Roman" panose="02020603050405020304" pitchFamily="18" charset="0"/>
              </a:rPr>
              <a:t>and crude oils the FBPs may be very large or </a:t>
            </a:r>
            <a:r>
              <a:rPr lang="en-US" altLang="en-US" dirty="0" smtClean="0">
                <a:latin typeface="Times New Roman" panose="02020603050405020304" pitchFamily="18" charset="0"/>
                <a:cs typeface="Times New Roman" panose="02020603050405020304" pitchFamily="18" charset="0"/>
              </a:rPr>
              <a:t>even infinite </a:t>
            </a:r>
            <a:r>
              <a:rPr lang="en-US" altLang="en-US" dirty="0">
                <a:latin typeface="Times New Roman" panose="02020603050405020304" pitchFamily="18" charset="0"/>
                <a:cs typeface="Times New Roman" panose="02020603050405020304" pitchFamily="18" charset="0"/>
              </a:rPr>
              <a:t>as the heaviest components may never vaporize </a:t>
            </a:r>
            <a:r>
              <a:rPr lang="en-US" altLang="en-US" dirty="0" smtClean="0">
                <a:latin typeface="Times New Roman" panose="02020603050405020304" pitchFamily="18" charset="0"/>
                <a:cs typeface="Times New Roman" panose="02020603050405020304" pitchFamily="18" charset="0"/>
              </a:rPr>
              <a:t>at all</a:t>
            </a:r>
            <a:r>
              <a:rPr lang="en-US" altLang="en-US" dirty="0">
                <a:latin typeface="Times New Roman" panose="02020603050405020304" pitchFamily="18" charset="0"/>
                <a:cs typeface="Times New Roman" panose="02020603050405020304" pitchFamily="18" charset="0"/>
              </a:rPr>
              <a:t>. </a:t>
            </a:r>
            <a:endParaRPr lang="en-US" altLang="en-US" dirty="0" smtClean="0">
              <a:latin typeface="Times New Roman" panose="02020603050405020304" pitchFamily="18" charset="0"/>
              <a:cs typeface="Times New Roman" panose="02020603050405020304" pitchFamily="18" charset="0"/>
            </a:endParaRPr>
          </a:p>
          <a:p>
            <a:pPr indent="0">
              <a:buNone/>
            </a:pPr>
            <a:endParaRPr lang="en-US" altLang="en-US" dirty="0">
              <a:latin typeface="Times New Roman" panose="02020603050405020304" pitchFamily="18" charset="0"/>
              <a:cs typeface="Times New Roman" panose="02020603050405020304" pitchFamily="18" charset="0"/>
            </a:endParaRPr>
          </a:p>
          <a:p>
            <a:pPr indent="0">
              <a:buNone/>
            </a:pPr>
            <a:r>
              <a:rPr lang="en-US" altLang="en-US" dirty="0" smtClean="0">
                <a:latin typeface="Times New Roman" panose="02020603050405020304" pitchFamily="18" charset="0"/>
                <a:cs typeface="Times New Roman" panose="02020603050405020304" pitchFamily="18" charset="0"/>
              </a:rPr>
              <a:t>Generally</a:t>
            </a:r>
            <a:r>
              <a:rPr lang="en-US" altLang="en-US" dirty="0">
                <a:latin typeface="Times New Roman" panose="02020603050405020304" pitchFamily="18" charset="0"/>
                <a:cs typeface="Times New Roman" panose="02020603050405020304" pitchFamily="18" charset="0"/>
              </a:rPr>
              <a:t>, values reported as the IBP and FBP are </a:t>
            </a:r>
            <a:r>
              <a:rPr lang="en-US" altLang="en-US" dirty="0" smtClean="0">
                <a:latin typeface="Times New Roman" panose="02020603050405020304" pitchFamily="18" charset="0"/>
                <a:cs typeface="Times New Roman" panose="02020603050405020304" pitchFamily="18" charset="0"/>
              </a:rPr>
              <a:t>less reliable </a:t>
            </a:r>
            <a:r>
              <a:rPr lang="en-US" altLang="en-US" dirty="0">
                <a:latin typeface="Times New Roman" panose="02020603050405020304" pitchFamily="18" charset="0"/>
                <a:cs typeface="Times New Roman" panose="02020603050405020304" pitchFamily="18" charset="0"/>
              </a:rPr>
              <a:t>than other points.</a:t>
            </a:r>
            <a:endParaRPr lang="en-US" alt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3</a:t>
            </a:fld>
            <a:endParaRPr lang="en-US" altLang="en-US"/>
          </a:p>
        </p:txBody>
      </p:sp>
    </p:spTree>
    <p:extLst>
      <p:ext uri="{BB962C8B-B14F-4D97-AF65-F5344CB8AC3E}">
        <p14:creationId xmlns:p14="http://schemas.microsoft.com/office/powerpoint/2010/main" val="386324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chor="ctr" anchorCtr="0">
            <a:normAutofit/>
          </a:bodyPr>
          <a:lstStyle/>
          <a:p>
            <a:pPr algn="ctr" eaLnBrk="1" fontAlgn="auto" hangingPunct="1">
              <a:spcAft>
                <a:spcPts val="0"/>
              </a:spcAft>
              <a:defRPr/>
            </a:pPr>
            <a:r>
              <a:rPr lang="en-US" sz="4500" b="1" dirty="0" smtClean="0"/>
              <a:t>Distillation curves</a:t>
            </a:r>
            <a:endParaRPr lang="en-US" sz="45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305800" cy="4648200"/>
          </a:xfrm>
        </p:spPr>
        <p:txBody>
          <a:bodyPr/>
          <a:lstStyle/>
          <a:p>
            <a:pPr indent="0">
              <a:buNone/>
            </a:pPr>
            <a:r>
              <a:rPr lang="en-US" altLang="en-US" dirty="0">
                <a:latin typeface="Times New Roman" panose="02020603050405020304" pitchFamily="18" charset="0"/>
                <a:cs typeface="Times New Roman" panose="02020603050405020304" pitchFamily="18" charset="0"/>
              </a:rPr>
              <a:t>There are several methods of </a:t>
            </a:r>
            <a:r>
              <a:rPr lang="en-US" altLang="en-US" dirty="0" smtClean="0">
                <a:latin typeface="Times New Roman" panose="02020603050405020304" pitchFamily="18" charset="0"/>
                <a:cs typeface="Times New Roman" panose="02020603050405020304" pitchFamily="18" charset="0"/>
              </a:rPr>
              <a:t>measuring and </a:t>
            </a:r>
            <a:r>
              <a:rPr lang="en-US" altLang="en-US" dirty="0">
                <a:latin typeface="Times New Roman" panose="02020603050405020304" pitchFamily="18" charset="0"/>
                <a:cs typeface="Times New Roman" panose="02020603050405020304" pitchFamily="18" charset="0"/>
              </a:rPr>
              <a:t>reporting boiling </a:t>
            </a:r>
            <a:r>
              <a:rPr lang="en-US" altLang="en-US" dirty="0" smtClean="0">
                <a:latin typeface="Times New Roman" panose="02020603050405020304" pitchFamily="18" charset="0"/>
                <a:cs typeface="Times New Roman" panose="02020603050405020304" pitchFamily="18" charset="0"/>
              </a:rPr>
              <a:t>points (distillation curves) </a:t>
            </a:r>
            <a:r>
              <a:rPr lang="en-US" altLang="en-US" dirty="0">
                <a:latin typeface="Times New Roman" panose="02020603050405020304" pitchFamily="18" charset="0"/>
                <a:cs typeface="Times New Roman" panose="02020603050405020304" pitchFamily="18" charset="0"/>
              </a:rPr>
              <a:t>of </a:t>
            </a:r>
            <a:r>
              <a:rPr lang="en-US" altLang="en-US" dirty="0" smtClean="0">
                <a:latin typeface="Times New Roman" panose="02020603050405020304" pitchFamily="18" charset="0"/>
                <a:cs typeface="Times New Roman" panose="02020603050405020304" pitchFamily="18" charset="0"/>
              </a:rPr>
              <a:t>crude oil and petroleum fractions. Some of these methods are:</a:t>
            </a:r>
          </a:p>
          <a:p>
            <a:pPr indent="0">
              <a:buNone/>
            </a:pPr>
            <a:endParaRPr lang="en-US" altLang="en-US" dirty="0">
              <a:latin typeface="Times New Roman" panose="02020603050405020304" pitchFamily="18" charset="0"/>
              <a:cs typeface="Times New Roman" panose="02020603050405020304" pitchFamily="18" charset="0"/>
            </a:endParaRPr>
          </a:p>
          <a:p>
            <a:pPr indent="0">
              <a:buNone/>
            </a:pPr>
            <a:r>
              <a:rPr lang="en-US" altLang="en-US" dirty="0" smtClean="0">
                <a:latin typeface="Times New Roman" panose="02020603050405020304" pitchFamily="18" charset="0"/>
                <a:cs typeface="Times New Roman" panose="02020603050405020304" pitchFamily="18" charset="0"/>
              </a:rPr>
              <a:t>1- ASTM D 86</a:t>
            </a:r>
          </a:p>
          <a:p>
            <a:pPr indent="0">
              <a:buNone/>
            </a:pPr>
            <a:r>
              <a:rPr lang="en-US" altLang="en-US" dirty="0" smtClean="0">
                <a:latin typeface="Times New Roman" panose="02020603050405020304" pitchFamily="18" charset="0"/>
                <a:cs typeface="Times New Roman" panose="02020603050405020304" pitchFamily="18" charset="0"/>
              </a:rPr>
              <a:t>2- True boiling point (TBP)</a:t>
            </a:r>
          </a:p>
          <a:p>
            <a:pPr indent="0">
              <a:buNone/>
            </a:pPr>
            <a:r>
              <a:rPr lang="en-US" altLang="en-US" dirty="0" smtClean="0">
                <a:latin typeface="Times New Roman" panose="02020603050405020304" pitchFamily="18" charset="0"/>
                <a:cs typeface="Times New Roman" panose="02020603050405020304" pitchFamily="18" charset="0"/>
              </a:rPr>
              <a:t>3- Simulated distillation (SD) or ASTM D 2887</a:t>
            </a:r>
          </a:p>
          <a:p>
            <a:pPr indent="0">
              <a:buNone/>
            </a:pPr>
            <a:r>
              <a:rPr lang="en-US" altLang="en-US" dirty="0">
                <a:latin typeface="Times New Roman" panose="02020603050405020304" pitchFamily="18" charset="0"/>
                <a:cs typeface="Times New Roman" panose="02020603050405020304" pitchFamily="18" charset="0"/>
              </a:rPr>
              <a:t>4- Equilibrium flash vaporization (EFV</a:t>
            </a:r>
            <a:r>
              <a:rPr lang="en-US" altLang="en-US" dirty="0" smtClean="0">
                <a:latin typeface="Times New Roman" panose="02020603050405020304" pitchFamily="18" charset="0"/>
                <a:cs typeface="Times New Roman" panose="02020603050405020304" pitchFamily="18" charset="0"/>
              </a:rPr>
              <a:t>)</a:t>
            </a:r>
          </a:p>
          <a:p>
            <a:pPr indent="0">
              <a:buNone/>
            </a:pPr>
            <a:r>
              <a:rPr lang="en-US" altLang="en-US" dirty="0" smtClean="0">
                <a:latin typeface="Times New Roman" panose="02020603050405020304" pitchFamily="18" charset="0"/>
                <a:cs typeface="Times New Roman" panose="02020603050405020304" pitchFamily="18" charset="0"/>
              </a:rPr>
              <a:t>5- ASTM D 1160 </a:t>
            </a: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4</a:t>
            </a:fld>
            <a:endParaRPr lang="en-US" altLang="en-US"/>
          </a:p>
        </p:txBody>
      </p:sp>
    </p:spTree>
    <p:extLst>
      <p:ext uri="{BB962C8B-B14F-4D97-AF65-F5344CB8AC3E}">
        <p14:creationId xmlns:p14="http://schemas.microsoft.com/office/powerpoint/2010/main" val="2120512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eaLnBrk="1" fontAlgn="auto" hangingPunct="1">
              <a:spcAft>
                <a:spcPts val="0"/>
              </a:spcAft>
              <a:defRPr/>
            </a:pPr>
            <a:r>
              <a:rPr lang="en-US" b="1" dirty="0" smtClean="0"/>
              <a:t>Distillation curves</a:t>
            </a:r>
            <a:r>
              <a:rPr lang="en-US" dirty="0" smtClean="0"/>
              <a:t/>
            </a:r>
            <a:br>
              <a:rPr lang="en-US" dirty="0" smtClean="0"/>
            </a:br>
            <a:r>
              <a:rPr lang="en-US" sz="4400" dirty="0" smtClean="0"/>
              <a:t>ASTM D 86</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305800" cy="5029200"/>
          </a:xfrm>
        </p:spPr>
        <p:txBody>
          <a:bodyPr/>
          <a:lstStyle/>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ASTM D 86 is one of the simplest and oldest methods of measuring and reporting boiling points of crude oil and petroleum fractions. The test is conducted at atmospheric pressure with 100 mL of sample and the result is shown as a distillation curve with temperatures at 0, 5, 10, 20, 30, 40, 50, 60, 70, 80, 90, 95, and 100% volume vaporized.</a:t>
            </a:r>
          </a:p>
          <a:p>
            <a:pPr indent="0">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For crudes and heavy products, temperatures are reported at maximum of  90, 70, or even 50% volume vaporized. This is due to the cracking of heavy hydrocarbons at high temperatures. </a:t>
            </a: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eaLnBrk="1" fontAlgn="auto" hangingPunct="1">
              <a:spcAft>
                <a:spcPts val="0"/>
              </a:spcAft>
              <a:defRPr/>
            </a:pPr>
            <a:r>
              <a:rPr lang="en-US" b="1" dirty="0" smtClean="0"/>
              <a:t>Distillation curves</a:t>
            </a:r>
            <a:r>
              <a:rPr lang="en-US" dirty="0" smtClean="0"/>
              <a:t/>
            </a:r>
            <a:br>
              <a:rPr lang="en-US" dirty="0" smtClean="0"/>
            </a:br>
            <a:r>
              <a:rPr lang="en-US" sz="4400" dirty="0" smtClean="0"/>
              <a:t>ASTM D 86</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305800" cy="4724400"/>
          </a:xfrm>
        </p:spPr>
        <p:txBody>
          <a:bodyPr/>
          <a:lstStyle/>
          <a:p>
            <a:pPr indent="0">
              <a:buNone/>
            </a:pPr>
            <a:r>
              <a:rPr lang="en-US" altLang="en-US" dirty="0">
                <a:latin typeface="Times New Roman" panose="02020603050405020304" pitchFamily="18" charset="0"/>
                <a:cs typeface="Times New Roman" panose="02020603050405020304" pitchFamily="18" charset="0"/>
              </a:rPr>
              <a:t>The cracking effect is significant at temperatures above 350 </a:t>
            </a:r>
            <a:r>
              <a:rPr lang="en-US" altLang="en-US" baseline="30000" dirty="0" err="1" smtClean="0">
                <a:latin typeface="Times New Roman" panose="02020603050405020304" pitchFamily="18" charset="0"/>
                <a:cs typeface="Times New Roman" panose="02020603050405020304" pitchFamily="18" charset="0"/>
              </a:rPr>
              <a:t>o</a:t>
            </a:r>
            <a:r>
              <a:rPr lang="en-US" altLang="en-US" dirty="0" err="1" smtClean="0">
                <a:latin typeface="Times New Roman" panose="02020603050405020304" pitchFamily="18" charset="0"/>
                <a:cs typeface="Times New Roman" panose="02020603050405020304" pitchFamily="18" charset="0"/>
              </a:rPr>
              <a:t>C</a:t>
            </a:r>
            <a:r>
              <a:rPr lang="en-US" altLang="en-US" dirty="0" smtClean="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however, ASTM D 86 temperatures reported </a:t>
            </a:r>
            <a:r>
              <a:rPr lang="en-US" altLang="en-US" dirty="0" smtClean="0">
                <a:latin typeface="Times New Roman" panose="02020603050405020304" pitchFamily="18" charset="0"/>
                <a:cs typeface="Times New Roman" panose="02020603050405020304" pitchFamily="18" charset="0"/>
              </a:rPr>
              <a:t>above 250 </a:t>
            </a:r>
            <a:r>
              <a:rPr lang="en-US" altLang="en-US" baseline="30000" dirty="0" err="1" smtClean="0">
                <a:latin typeface="Times New Roman" panose="02020603050405020304" pitchFamily="18" charset="0"/>
                <a:cs typeface="Times New Roman" panose="02020603050405020304" pitchFamily="18" charset="0"/>
              </a:rPr>
              <a:t>o</a:t>
            </a:r>
            <a:r>
              <a:rPr lang="en-US" altLang="en-US" dirty="0" err="1" smtClean="0">
                <a:latin typeface="Times New Roman" panose="02020603050405020304" pitchFamily="18" charset="0"/>
                <a:cs typeface="Times New Roman" panose="02020603050405020304" pitchFamily="18" charset="0"/>
              </a:rPr>
              <a:t>C</a:t>
            </a:r>
            <a:r>
              <a:rPr lang="en-US" altLang="en-US" dirty="0" smtClean="0">
                <a:latin typeface="Times New Roman" panose="02020603050405020304" pitchFamily="18" charset="0"/>
                <a:cs typeface="Times New Roman" panose="02020603050405020304" pitchFamily="18" charset="0"/>
              </a:rPr>
              <a:t> should </a:t>
            </a:r>
            <a:r>
              <a:rPr lang="en-US" altLang="en-US" dirty="0">
                <a:latin typeface="Times New Roman" panose="02020603050405020304" pitchFamily="18" charset="0"/>
                <a:cs typeface="Times New Roman" panose="02020603050405020304" pitchFamily="18" charset="0"/>
              </a:rPr>
              <a:t>be used with caution. </a:t>
            </a:r>
            <a:endParaRPr lang="en-US" altLang="en-US"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dirty="0">
              <a:latin typeface="Times New Roman" panose="02020603050405020304" pitchFamily="18" charset="0"/>
              <a:cs typeface="Times New Roman" panose="02020603050405020304" pitchFamily="18" charset="0"/>
            </a:endParaRPr>
          </a:p>
          <a:p>
            <a:pPr indent="0">
              <a:buNone/>
            </a:pPr>
            <a:r>
              <a:rPr lang="en-US" altLang="en-US" dirty="0" smtClean="0">
                <a:latin typeface="Times New Roman" panose="02020603050405020304" pitchFamily="18" charset="0"/>
                <a:cs typeface="Times New Roman" panose="02020603050405020304" pitchFamily="18" charset="0"/>
              </a:rPr>
              <a:t>Corrections applied to </a:t>
            </a:r>
            <a:r>
              <a:rPr lang="en-US" altLang="en-US" dirty="0">
                <a:latin typeface="Times New Roman" panose="02020603050405020304" pitchFamily="18" charset="0"/>
                <a:cs typeface="Times New Roman" panose="02020603050405020304" pitchFamily="18" charset="0"/>
              </a:rPr>
              <a:t>consider the effects of cracking are applicable </a:t>
            </a:r>
            <a:r>
              <a:rPr lang="en-US" altLang="en-US" dirty="0" smtClean="0">
                <a:latin typeface="Times New Roman" panose="02020603050405020304" pitchFamily="18" charset="0"/>
                <a:cs typeface="Times New Roman" panose="02020603050405020304" pitchFamily="18" charset="0"/>
              </a:rPr>
              <a:t>from 250 </a:t>
            </a:r>
            <a:r>
              <a:rPr lang="en-US" altLang="en-US" dirty="0">
                <a:latin typeface="Times New Roman" panose="02020603050405020304" pitchFamily="18" charset="0"/>
                <a:cs typeface="Times New Roman" panose="02020603050405020304" pitchFamily="18" charset="0"/>
              </a:rPr>
              <a:t>to </a:t>
            </a:r>
            <a:r>
              <a:rPr lang="en-US" altLang="en-US" dirty="0" smtClean="0">
                <a:latin typeface="Times New Roman" panose="02020603050405020304" pitchFamily="18" charset="0"/>
                <a:cs typeface="Times New Roman" panose="02020603050405020304" pitchFamily="18" charset="0"/>
              </a:rPr>
              <a:t>500 </a:t>
            </a:r>
            <a:r>
              <a:rPr lang="en-US" altLang="en-US" baseline="30000" dirty="0" err="1" smtClean="0">
                <a:latin typeface="Times New Roman" panose="02020603050405020304" pitchFamily="18" charset="0"/>
                <a:cs typeface="Times New Roman" panose="02020603050405020304" pitchFamily="18" charset="0"/>
              </a:rPr>
              <a:t>o</a:t>
            </a:r>
            <a:r>
              <a:rPr lang="en-US" altLang="en-US" dirty="0" err="1" smtClean="0">
                <a:latin typeface="Times New Roman" panose="02020603050405020304" pitchFamily="18" charset="0"/>
                <a:cs typeface="Times New Roman" panose="02020603050405020304" pitchFamily="18" charset="0"/>
              </a:rPr>
              <a:t>C</a:t>
            </a:r>
            <a:r>
              <a:rPr lang="en-US" altLang="en-US" dirty="0" smtClean="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however, these procedures have not been </a:t>
            </a:r>
            <a:r>
              <a:rPr lang="en-US" altLang="en-US" dirty="0" smtClean="0">
                <a:latin typeface="Times New Roman" panose="02020603050405020304" pitchFamily="18" charset="0"/>
                <a:cs typeface="Times New Roman" panose="02020603050405020304" pitchFamily="18" charset="0"/>
              </a:rPr>
              <a:t>widely used </a:t>
            </a:r>
            <a:r>
              <a:rPr lang="en-US" altLang="en-US" dirty="0">
                <a:latin typeface="Times New Roman" panose="02020603050405020304" pitchFamily="18" charset="0"/>
                <a:cs typeface="Times New Roman" panose="02020603050405020304" pitchFamily="18" charset="0"/>
              </a:rPr>
              <a:t>and generally have not been confirmed. </a:t>
            </a:r>
            <a:endParaRPr lang="en-US" altLang="en-US"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dirty="0" smtClean="0">
              <a:latin typeface="Times New Roman" panose="02020603050405020304" pitchFamily="18" charset="0"/>
              <a:cs typeface="Times New Roman" panose="02020603050405020304" pitchFamily="18" charset="0"/>
            </a:endParaRPr>
          </a:p>
          <a:p>
            <a:pPr indent="0">
              <a:buNone/>
            </a:pPr>
            <a:r>
              <a:rPr lang="en-US" altLang="en-US" dirty="0" smtClean="0">
                <a:latin typeface="Times New Roman" panose="02020603050405020304" pitchFamily="18" charset="0"/>
                <a:cs typeface="Times New Roman" panose="02020603050405020304" pitchFamily="18" charset="0"/>
              </a:rPr>
              <a:t>An </a:t>
            </a:r>
            <a:r>
              <a:rPr lang="en-US" altLang="en-US" dirty="0">
                <a:latin typeface="Times New Roman" panose="02020603050405020304" pitchFamily="18" charset="0"/>
                <a:cs typeface="Times New Roman" panose="02020603050405020304" pitchFamily="18" charset="0"/>
              </a:rPr>
              <a:t>apparatus </a:t>
            </a:r>
            <a:r>
              <a:rPr lang="en-US" altLang="en-US" dirty="0" smtClean="0">
                <a:latin typeface="Times New Roman" panose="02020603050405020304" pitchFamily="18" charset="0"/>
                <a:cs typeface="Times New Roman" panose="02020603050405020304" pitchFamily="18" charset="0"/>
              </a:rPr>
              <a:t>to measure </a:t>
            </a:r>
            <a:r>
              <a:rPr lang="en-US" altLang="en-US" dirty="0">
                <a:latin typeface="Times New Roman" panose="02020603050405020304" pitchFamily="18" charset="0"/>
                <a:cs typeface="Times New Roman" panose="02020603050405020304" pitchFamily="18" charset="0"/>
              </a:rPr>
              <a:t>distillation of petroleum fractions by ASTM D </a:t>
            </a:r>
            <a:r>
              <a:rPr lang="en-US" altLang="en-US" dirty="0" smtClean="0">
                <a:latin typeface="Times New Roman" panose="02020603050405020304" pitchFamily="18" charset="0"/>
                <a:cs typeface="Times New Roman" panose="02020603050405020304" pitchFamily="18" charset="0"/>
              </a:rPr>
              <a:t>86 method </a:t>
            </a:r>
            <a:r>
              <a:rPr lang="en-US" altLang="en-US" dirty="0">
                <a:latin typeface="Times New Roman" panose="02020603050405020304" pitchFamily="18" charset="0"/>
                <a:cs typeface="Times New Roman" panose="02020603050405020304" pitchFamily="18" charset="0"/>
              </a:rPr>
              <a:t>is shown </a:t>
            </a:r>
            <a:r>
              <a:rPr lang="en-US" altLang="en-US" dirty="0" smtClean="0">
                <a:latin typeface="Times New Roman" panose="02020603050405020304" pitchFamily="18" charset="0"/>
                <a:cs typeface="Times New Roman" panose="02020603050405020304" pitchFamily="18" charset="0"/>
              </a:rPr>
              <a:t>below.</a:t>
            </a: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6</a:t>
            </a:fld>
            <a:endParaRPr lang="en-US" altLang="en-US"/>
          </a:p>
        </p:txBody>
      </p:sp>
    </p:spTree>
    <p:extLst>
      <p:ext uri="{BB962C8B-B14F-4D97-AF65-F5344CB8AC3E}">
        <p14:creationId xmlns:p14="http://schemas.microsoft.com/office/powerpoint/2010/main" val="730358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eaLnBrk="1" fontAlgn="auto" hangingPunct="1">
              <a:spcAft>
                <a:spcPts val="0"/>
              </a:spcAft>
              <a:defRPr/>
            </a:pPr>
            <a:r>
              <a:rPr lang="en-US" b="1" dirty="0"/>
              <a:t>Distillation </a:t>
            </a:r>
            <a:r>
              <a:rPr lang="en-US" b="1" dirty="0" smtClean="0"/>
              <a:t>curves</a:t>
            </a:r>
            <a:r>
              <a:rPr lang="en-US" dirty="0" smtClean="0"/>
              <a:t/>
            </a:r>
            <a:br>
              <a:rPr lang="en-US" dirty="0" smtClean="0"/>
            </a:br>
            <a:r>
              <a:rPr lang="en-US" sz="4400" dirty="0" smtClean="0"/>
              <a:t>ASTM D 86</a:t>
            </a:r>
            <a:endParaRPr lang="en-US" sz="4400" dirty="0">
              <a:latin typeface="Times New Roman" pitchFamily="18" charset="0"/>
              <a:cs typeface="Times New Roman" pitchFamily="18" charset="0"/>
            </a:endParaRPr>
          </a:p>
        </p:txBody>
      </p:sp>
      <p:pic>
        <p:nvPicPr>
          <p:cNvPr id="1945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600200"/>
            <a:ext cx="7302500" cy="4876800"/>
          </a:xfrm>
          <a:noFill/>
        </p:spPr>
      </p:pic>
      <p:sp>
        <p:nvSpPr>
          <p:cNvPr id="3" name="Slide Number Placeholder 2"/>
          <p:cNvSpPr>
            <a:spLocks noGrp="1"/>
          </p:cNvSpPr>
          <p:nvPr>
            <p:ph type="sldNum" sz="quarter" idx="12"/>
          </p:nvPr>
        </p:nvSpPr>
        <p:spPr/>
        <p:txBody>
          <a:bodyPr/>
          <a:lstStyle/>
          <a:p>
            <a:fld id="{B52F8DC9-4123-48B6-A3A2-1EF4BD051F61}"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eaLnBrk="1" fontAlgn="auto" hangingPunct="1">
              <a:spcAft>
                <a:spcPts val="0"/>
              </a:spcAft>
              <a:defRPr/>
            </a:pPr>
            <a:r>
              <a:rPr lang="en-US" b="1" dirty="0"/>
              <a:t>Distillation </a:t>
            </a:r>
            <a:r>
              <a:rPr lang="en-US" b="1" dirty="0" smtClean="0"/>
              <a:t>curves</a:t>
            </a:r>
            <a:r>
              <a:rPr lang="en-US" dirty="0" smtClean="0"/>
              <a:t/>
            </a:r>
            <a:br>
              <a:rPr lang="en-US" dirty="0" smtClean="0"/>
            </a:br>
            <a:r>
              <a:rPr lang="en-US" sz="4400" dirty="0" smtClean="0"/>
              <a:t>True Boiling Point</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05800" cy="5029200"/>
          </a:xfrm>
        </p:spPr>
        <p:txBody>
          <a:bodyPr/>
          <a:lstStyle/>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ASTM D 86 distillation data do not represent actual boiling point of components in a petroleum fraction. Atmospheric true boiling point (TBP) data are obtained through distillation of a petroleum mixture using a distillation column with 15-100 theoretical plates at relatively high reflux ratios (1-5 or greater).</a:t>
            </a:r>
          </a:p>
          <a:p>
            <a:pPr indent="0">
              <a:buFont typeface="Wingdings 2" panose="05020102010507070707" pitchFamily="18" charset="2"/>
              <a:buNone/>
            </a:pPr>
            <a:endParaRPr lang="en-US" altLang="en-US"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The high degree of fractionation in these distillations gives accurate component distributions for mixtures. The lack of standardized apparatus and operational procedure is a disadvantage, but variations between TBP data reported by different laboratories for the same sample are small.</a:t>
            </a: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eaLnBrk="1" fontAlgn="auto" hangingPunct="1">
              <a:spcAft>
                <a:spcPts val="0"/>
              </a:spcAft>
              <a:defRPr/>
            </a:pPr>
            <a:r>
              <a:rPr lang="en-US" b="1" dirty="0"/>
              <a:t>Distillation </a:t>
            </a:r>
            <a:r>
              <a:rPr lang="en-US" b="1" dirty="0" smtClean="0"/>
              <a:t>curves</a:t>
            </a:r>
            <a:r>
              <a:rPr lang="en-US" dirty="0" smtClean="0"/>
              <a:t/>
            </a:r>
            <a:br>
              <a:rPr lang="en-US" dirty="0" smtClean="0"/>
            </a:br>
            <a:r>
              <a:rPr lang="en-US" sz="4400" dirty="0" smtClean="0"/>
              <a:t>True Boiling Point</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305800" cy="2286000"/>
          </a:xfrm>
        </p:spPr>
        <p:txBody>
          <a:bodyPr/>
          <a:lstStyle/>
          <a:p>
            <a:pPr indent="0">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The IBP from TBP curve is less than the IBP from ASTM D 86 curve, while the FBP of TBP curve is higher than that of ASTM curve. Therefore, the boiling range based on ASTM D 86 is less than the actual true boiling range. </a:t>
            </a:r>
          </a:p>
        </p:txBody>
      </p:sp>
      <p:pic>
        <p:nvPicPr>
          <p:cNvPr id="46082"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4600" y="3152775"/>
            <a:ext cx="3829050"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B52F8DC9-4123-48B6-A3A2-1EF4BD051F61}" type="slidenum">
              <a:rPr lang="en-US" altLang="en-US" smtClean="0"/>
              <a:pPr/>
              <a:t>9</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6082"/>
                                        </p:tgtEl>
                                        <p:attrNameLst>
                                          <p:attrName>style.visibility</p:attrName>
                                        </p:attrNameLst>
                                      </p:cBhvr>
                                      <p:to>
                                        <p:strVal val="visible"/>
                                      </p:to>
                                    </p:set>
                                    <p:animEffect transition="in" filter="blinds(horizontal)">
                                      <p:cBhvr>
                                        <p:cTn id="12" dur="500"/>
                                        <p:tgtEl>
                                          <p:spTgt spid="46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4617B"/>
      </a:hlink>
      <a:folHlink>
        <a:srgbClr val="04617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4617B"/>
    </a:hlink>
    <a:folHlink>
      <a:srgbClr val="04617B"/>
    </a:folHlink>
  </a:clr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4617B"/>
    </a:hlink>
    <a:folHlink>
      <a:srgbClr val="04617B"/>
    </a:folHlink>
  </a:clrScheme>
</a:themeOverride>
</file>

<file path=docProps/app.xml><?xml version="1.0" encoding="utf-8"?>
<Properties xmlns="http://schemas.openxmlformats.org/officeDocument/2006/extended-properties" xmlns:vt="http://schemas.openxmlformats.org/officeDocument/2006/docPropsVTypes">
  <Template/>
  <TotalTime>2461</TotalTime>
  <Words>2507</Words>
  <Application>Microsoft Office PowerPoint</Application>
  <PresentationFormat>On-screen Show (4:3)</PresentationFormat>
  <Paragraphs>148</Paragraphs>
  <Slides>28</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Constantia</vt:lpstr>
      <vt:lpstr>Times New Roman</vt:lpstr>
      <vt:lpstr>Wingdings 2</vt:lpstr>
      <vt:lpstr>Flow</vt:lpstr>
      <vt:lpstr>Equation</vt:lpstr>
      <vt:lpstr>Introduction to Petroleum   Properties</vt:lpstr>
      <vt:lpstr>Distillation curves</vt:lpstr>
      <vt:lpstr>Distillation curves</vt:lpstr>
      <vt:lpstr>Distillation curves</vt:lpstr>
      <vt:lpstr>Distillation curves ASTM D 86</vt:lpstr>
      <vt:lpstr>Distillation curves ASTM D 86</vt:lpstr>
      <vt:lpstr>Distillation curves ASTM D 86</vt:lpstr>
      <vt:lpstr>Distillation curves True Boiling Point</vt:lpstr>
      <vt:lpstr>Distillation curves True Boiling Point</vt:lpstr>
      <vt:lpstr>Distillation curves ASTM D 2887</vt:lpstr>
      <vt:lpstr>Distillation curves ASTM D 1160</vt:lpstr>
      <vt:lpstr>K UOP</vt:lpstr>
      <vt:lpstr>K UOP</vt:lpstr>
      <vt:lpstr>RVP</vt:lpstr>
      <vt:lpstr>Freezing and Melting points</vt:lpstr>
      <vt:lpstr>Pour Point </vt:lpstr>
      <vt:lpstr>Cloud Point </vt:lpstr>
      <vt:lpstr>Petroleum Properties  </vt:lpstr>
      <vt:lpstr>Fire Point &amp; Autoignition </vt:lpstr>
      <vt:lpstr>Flammability Range </vt:lpstr>
      <vt:lpstr>Octane Number </vt:lpstr>
      <vt:lpstr>Octane Number </vt:lpstr>
      <vt:lpstr>Octane Number </vt:lpstr>
      <vt:lpstr>Cetane Number </vt:lpstr>
      <vt:lpstr>Cetane Number </vt:lpstr>
      <vt:lpstr>Aniline Point </vt:lpstr>
      <vt:lpstr>Carbon Residue </vt:lpstr>
      <vt:lpstr>Smoke Point </vt:lpstr>
    </vt:vector>
  </TitlesOfParts>
  <Company>Office07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Thermodynamic Property Methods</dc:title>
  <dc:creator>fanaei</dc:creator>
  <cp:lastModifiedBy>ASUS</cp:lastModifiedBy>
  <cp:revision>289</cp:revision>
  <dcterms:created xsi:type="dcterms:W3CDTF">2009-02-16T13:11:44Z</dcterms:created>
  <dcterms:modified xsi:type="dcterms:W3CDTF">2018-03-02T08:25:23Z</dcterms:modified>
</cp:coreProperties>
</file>