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38" r:id="rId3"/>
    <p:sldId id="339" r:id="rId4"/>
    <p:sldId id="340" r:id="rId5"/>
    <p:sldId id="345" r:id="rId6"/>
    <p:sldId id="341" r:id="rId7"/>
    <p:sldId id="342" r:id="rId8"/>
    <p:sldId id="343" r:id="rId9"/>
    <p:sldId id="346" r:id="rId10"/>
    <p:sldId id="344" r:id="rId11"/>
    <p:sldId id="315" r:id="rId12"/>
    <p:sldId id="316" r:id="rId13"/>
    <p:sldId id="317" r:id="rId14"/>
    <p:sldId id="325" r:id="rId15"/>
    <p:sldId id="319" r:id="rId16"/>
    <p:sldId id="321" r:id="rId17"/>
    <p:sldId id="322" r:id="rId18"/>
    <p:sldId id="328" r:id="rId19"/>
    <p:sldId id="330" r:id="rId20"/>
    <p:sldId id="324" r:id="rId21"/>
    <p:sldId id="329" r:id="rId22"/>
    <p:sldId id="33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77" d="100"/>
          <a:sy n="77" d="100"/>
        </p:scale>
        <p:origin x="10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E86A3-A96F-4E2C-B820-5252F4955B9D}" type="datetimeFigureOut">
              <a:rPr lang="en-US" smtClean="0"/>
              <a:t>2/17/2020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E24EB-332D-4F88-9E8F-AD8A88160E63}" type="slidenum">
              <a:rPr lang="en-US" smtClean="0"/>
              <a:t>‹#›</a:t>
            </a:fld>
            <a:endParaRPr lang="en-US"/>
          </a:p>
        </p:txBody>
      </p:sp>
    </p:spTree>
    <p:extLst>
      <p:ext uri="{BB962C8B-B14F-4D97-AF65-F5344CB8AC3E}">
        <p14:creationId xmlns:p14="http://schemas.microsoft.com/office/powerpoint/2010/main" val="222047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2E24EB-332D-4F88-9E8F-AD8A88160E63}" type="slidenum">
              <a:rPr lang="en-US" smtClean="0"/>
              <a:t>21</a:t>
            </a:fld>
            <a:endParaRPr lang="en-US"/>
          </a:p>
        </p:txBody>
      </p:sp>
    </p:spTree>
    <p:extLst>
      <p:ext uri="{BB962C8B-B14F-4D97-AF65-F5344CB8AC3E}">
        <p14:creationId xmlns:p14="http://schemas.microsoft.com/office/powerpoint/2010/main" val="2077833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2E24EB-332D-4F88-9E8F-AD8A88160E63}" type="slidenum">
              <a:rPr lang="en-US" smtClean="0"/>
              <a:t>22</a:t>
            </a:fld>
            <a:endParaRPr lang="en-US"/>
          </a:p>
        </p:txBody>
      </p:sp>
    </p:spTree>
    <p:extLst>
      <p:ext uri="{BB962C8B-B14F-4D97-AF65-F5344CB8AC3E}">
        <p14:creationId xmlns:p14="http://schemas.microsoft.com/office/powerpoint/2010/main" val="3267474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A48DC4B-4BF8-4494-A352-8CC8437A8ED6}" type="datetime1">
              <a:rPr lang="en-US" smtClean="0"/>
              <a:t>2/17/2020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3C280E61-F53D-4497-86CD-7C3F6001BC11}" type="slidenum">
              <a:rPr lang="en-US" altLang="en-US"/>
              <a:pPr/>
              <a:t>‹#›</a:t>
            </a:fld>
            <a:endParaRPr lang="en-US" altLang="en-US"/>
          </a:p>
        </p:txBody>
      </p:sp>
    </p:spTree>
    <p:extLst>
      <p:ext uri="{BB962C8B-B14F-4D97-AF65-F5344CB8AC3E}">
        <p14:creationId xmlns:p14="http://schemas.microsoft.com/office/powerpoint/2010/main" val="35461907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6521753-7FB0-442E-9F0E-2C1EFF5C54CC}" type="datetime1">
              <a:rPr lang="en-US" smtClean="0"/>
              <a:t>2/17/2020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17601414-84F1-4509-B5B8-0A552974CCD0}" type="slidenum">
              <a:rPr lang="en-US" altLang="en-US"/>
              <a:pPr/>
              <a:t>‹#›</a:t>
            </a:fld>
            <a:endParaRPr lang="en-US" altLang="en-US"/>
          </a:p>
        </p:txBody>
      </p:sp>
    </p:spTree>
    <p:extLst>
      <p:ext uri="{BB962C8B-B14F-4D97-AF65-F5344CB8AC3E}">
        <p14:creationId xmlns:p14="http://schemas.microsoft.com/office/powerpoint/2010/main" val="73482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DC1CDF6-644E-4ACE-BFBF-B4AAEDE13B05}" type="datetime1">
              <a:rPr lang="en-US" smtClean="0"/>
              <a:t>2/17/2020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86ABEBB3-91DA-4F62-8DDC-2B646764664A}" type="slidenum">
              <a:rPr lang="en-US" altLang="en-US"/>
              <a:pPr/>
              <a:t>‹#›</a:t>
            </a:fld>
            <a:endParaRPr lang="en-US" altLang="en-US"/>
          </a:p>
        </p:txBody>
      </p:sp>
    </p:spTree>
    <p:extLst>
      <p:ext uri="{BB962C8B-B14F-4D97-AF65-F5344CB8AC3E}">
        <p14:creationId xmlns:p14="http://schemas.microsoft.com/office/powerpoint/2010/main" val="81133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99F5A98-4F4E-4BFA-AFD5-BD7C1981D4A8}" type="datetime1">
              <a:rPr lang="en-US" smtClean="0"/>
              <a:t>2/17/2020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52F8DC9-4123-48B6-A3A2-1EF4BD051F61}" type="slidenum">
              <a:rPr lang="en-US" altLang="en-US"/>
              <a:pPr/>
              <a:t>‹#›</a:t>
            </a:fld>
            <a:endParaRPr lang="en-US" altLang="en-US"/>
          </a:p>
        </p:txBody>
      </p:sp>
    </p:spTree>
    <p:extLst>
      <p:ext uri="{BB962C8B-B14F-4D97-AF65-F5344CB8AC3E}">
        <p14:creationId xmlns:p14="http://schemas.microsoft.com/office/powerpoint/2010/main" val="218816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772B00-D9C5-467E-A039-CC585F3A6FE4}" type="datetime1">
              <a:rPr lang="en-US" smtClean="0"/>
              <a:t>2/17/2020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19F917BB-281A-43E2-95ED-CE14539F5EB9}" type="slidenum">
              <a:rPr lang="en-US" altLang="en-US"/>
              <a:pPr/>
              <a:t>‹#›</a:t>
            </a:fld>
            <a:endParaRPr lang="en-US" altLang="en-US"/>
          </a:p>
        </p:txBody>
      </p:sp>
    </p:spTree>
    <p:extLst>
      <p:ext uri="{BB962C8B-B14F-4D97-AF65-F5344CB8AC3E}">
        <p14:creationId xmlns:p14="http://schemas.microsoft.com/office/powerpoint/2010/main" val="2633276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D768B40-8E21-4070-BC3D-540EB4855C8E}" type="datetime1">
              <a:rPr lang="en-US" smtClean="0"/>
              <a:t>2/17/2020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24F9AC6-5B34-420A-9ED8-D84BDB190CF6}" type="slidenum">
              <a:rPr lang="en-US" altLang="en-US"/>
              <a:pPr/>
              <a:t>‹#›</a:t>
            </a:fld>
            <a:endParaRPr lang="en-US" altLang="en-US"/>
          </a:p>
        </p:txBody>
      </p:sp>
    </p:spTree>
    <p:extLst>
      <p:ext uri="{BB962C8B-B14F-4D97-AF65-F5344CB8AC3E}">
        <p14:creationId xmlns:p14="http://schemas.microsoft.com/office/powerpoint/2010/main" val="331956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8383C54-8EF4-43F8-A912-F1B194349F62}" type="datetime1">
              <a:rPr lang="en-US" smtClean="0"/>
              <a:t>2/17/2020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BCE05D54-8316-4899-951C-39B4B5453520}" type="slidenum">
              <a:rPr lang="en-US" altLang="en-US"/>
              <a:pPr/>
              <a:t>‹#›</a:t>
            </a:fld>
            <a:endParaRPr lang="en-US" altLang="en-US"/>
          </a:p>
        </p:txBody>
      </p:sp>
    </p:spTree>
    <p:extLst>
      <p:ext uri="{BB962C8B-B14F-4D97-AF65-F5344CB8AC3E}">
        <p14:creationId xmlns:p14="http://schemas.microsoft.com/office/powerpoint/2010/main" val="394261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247EBFD-EC10-4CB9-86FA-87F6E17A2401}" type="datetime1">
              <a:rPr lang="en-US" smtClean="0"/>
              <a:t>2/17/2020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D3C02B89-22C6-45C3-BEB9-9005BE00865F}" type="slidenum">
              <a:rPr lang="en-US" altLang="en-US"/>
              <a:pPr/>
              <a:t>‹#›</a:t>
            </a:fld>
            <a:endParaRPr lang="en-US" altLang="en-US"/>
          </a:p>
        </p:txBody>
      </p:sp>
    </p:spTree>
    <p:extLst>
      <p:ext uri="{BB962C8B-B14F-4D97-AF65-F5344CB8AC3E}">
        <p14:creationId xmlns:p14="http://schemas.microsoft.com/office/powerpoint/2010/main" val="201684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E260061-6E0F-440A-BE3A-6961FA809F32}" type="datetime1">
              <a:rPr lang="en-US" smtClean="0"/>
              <a:t>2/17/2020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1A46C03B-4547-415D-827E-D6F642E61895}" type="slidenum">
              <a:rPr lang="en-US" altLang="en-US"/>
              <a:pPr/>
              <a:t>‹#›</a:t>
            </a:fld>
            <a:endParaRPr lang="en-US" altLang="en-US"/>
          </a:p>
        </p:txBody>
      </p:sp>
    </p:spTree>
    <p:extLst>
      <p:ext uri="{BB962C8B-B14F-4D97-AF65-F5344CB8AC3E}">
        <p14:creationId xmlns:p14="http://schemas.microsoft.com/office/powerpoint/2010/main" val="671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C74594F-B17B-4E8C-8A9A-E190C262CE91}" type="datetime1">
              <a:rPr lang="en-US" smtClean="0"/>
              <a:t>2/17/2020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2873CFB-9458-4A9E-9EB1-D9D13ABF73F0}" type="slidenum">
              <a:rPr lang="en-US" altLang="en-US"/>
              <a:pPr/>
              <a:t>‹#›</a:t>
            </a:fld>
            <a:endParaRPr lang="en-US" altLang="en-US"/>
          </a:p>
        </p:txBody>
      </p:sp>
    </p:spTree>
    <p:extLst>
      <p:ext uri="{BB962C8B-B14F-4D97-AF65-F5344CB8AC3E}">
        <p14:creationId xmlns:p14="http://schemas.microsoft.com/office/powerpoint/2010/main" val="382726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30B37BD-60DE-4E0A-8C63-9D611149F2E7}" type="datetime1">
              <a:rPr lang="en-US" smtClean="0"/>
              <a:t>2/17/2020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6C43D741-C2E8-4288-957E-F3F62A0C3252}" type="slidenum">
              <a:rPr lang="en-US" altLang="en-US"/>
              <a:pPr/>
              <a:t>‹#›</a:t>
            </a:fld>
            <a:endParaRPr lang="en-US" altLang="en-US"/>
          </a:p>
        </p:txBody>
      </p:sp>
    </p:spTree>
    <p:extLst>
      <p:ext uri="{BB962C8B-B14F-4D97-AF65-F5344CB8AC3E}">
        <p14:creationId xmlns:p14="http://schemas.microsoft.com/office/powerpoint/2010/main" val="2983949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9FBC42E-0AA1-4EB6-ADFD-606BBA840D4C}" type="datetime1">
              <a:rPr lang="en-US" smtClean="0"/>
              <a:t>2/17/2020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6DF9B1BA-9ACF-4D81-A1D5-2F40F65978BD}" type="slidenum">
              <a:rPr lang="en-US" altLang="en-US"/>
              <a:pPr/>
              <a:t>‹#›</a:t>
            </a:fld>
            <a:endParaRPr lang="en-US" alt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851648" cy="1828800"/>
          </a:xfrm>
          <a:ln>
            <a:miter lim="800000"/>
            <a:headEnd/>
            <a:tailEnd/>
          </a:ln>
        </p:spPr>
        <p:txBody>
          <a:bodyPr/>
          <a:lstStyle/>
          <a:p>
            <a:pPr algn="ctr" eaLnBrk="1" fontAlgn="auto" hangingPunct="1">
              <a:spcAft>
                <a:spcPts val="0"/>
              </a:spcAft>
              <a:defRPr/>
            </a:pPr>
            <a:r>
              <a:rPr lang="en-US" dirty="0" smtClean="0"/>
              <a:t>Introduction to Crude Oil Distillation</a:t>
            </a:r>
            <a:endParaRPr lang="en-US" dirty="0"/>
          </a:p>
        </p:txBody>
      </p:sp>
      <p:sp>
        <p:nvSpPr>
          <p:cNvPr id="3" name="Subtitle 2"/>
          <p:cNvSpPr>
            <a:spLocks noGrp="1"/>
          </p:cNvSpPr>
          <p:nvPr>
            <p:ph type="subTitle" idx="1"/>
          </p:nvPr>
        </p:nvSpPr>
        <p:spPr>
          <a:xfrm>
            <a:off x="533400" y="4724400"/>
            <a:ext cx="7854950" cy="1752600"/>
          </a:xfrm>
        </p:spPr>
        <p:txBody>
          <a:bodyPr/>
          <a:lstStyle/>
          <a:p>
            <a:pPr marR="0" algn="ctr" eaLnBrk="1" hangingPunct="1"/>
            <a:r>
              <a:rPr lang="en-US" altLang="en-US" sz="2400" dirty="0" smtClean="0">
                <a:latin typeface="Calibri" panose="020F0502020204030204" pitchFamily="34" charset="0"/>
              </a:rPr>
              <a:t>Ref.1: </a:t>
            </a:r>
            <a:r>
              <a:rPr lang="en-US" altLang="en-US" sz="2400" dirty="0" smtClean="0">
                <a:latin typeface="Times New Roman" panose="02020603050405020304" pitchFamily="18" charset="0"/>
                <a:cs typeface="Times New Roman" panose="02020603050405020304" pitchFamily="18" charset="0"/>
              </a:rPr>
              <a:t>R</a:t>
            </a:r>
            <a:r>
              <a:rPr lang="en-US" altLang="en-US" sz="2400" dirty="0">
                <a:latin typeface="Times New Roman" panose="02020603050405020304" pitchFamily="18" charset="0"/>
                <a:cs typeface="Times New Roman" panose="02020603050405020304" pitchFamily="18" charset="0"/>
              </a:rPr>
              <a:t>.</a:t>
            </a:r>
            <a:r>
              <a:rPr lang="en-US" altLang="en-US" sz="2400" i="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Smith,</a:t>
            </a:r>
            <a:r>
              <a:rPr lang="en-US" altLang="en-US" sz="2400" i="1" dirty="0">
                <a:latin typeface="Times New Roman" panose="02020603050405020304" pitchFamily="18" charset="0"/>
                <a:cs typeface="Times New Roman" panose="02020603050405020304" pitchFamily="18" charset="0"/>
              </a:rPr>
              <a:t> Chemical Process Design and Integration, </a:t>
            </a:r>
            <a:r>
              <a:rPr lang="en-US" altLang="en-US" sz="2400" dirty="0" smtClean="0">
                <a:latin typeface="Times New Roman" panose="02020603050405020304" pitchFamily="18" charset="0"/>
                <a:cs typeface="Times New Roman" panose="02020603050405020304" pitchFamily="18" charset="0"/>
              </a:rPr>
              <a:t>Wiley, 2005,</a:t>
            </a:r>
            <a:r>
              <a:rPr lang="en-US" altLang="en-US" sz="2400" i="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Chapter 11.</a:t>
            </a:r>
          </a:p>
          <a:p>
            <a:pPr marR="0" algn="ctr" eaLnBrk="1" hangingPunct="1"/>
            <a:r>
              <a:rPr lang="en-US" altLang="en-US" sz="2400" dirty="0" smtClean="0">
                <a:latin typeface="Times New Roman" panose="02020603050405020304" pitchFamily="18" charset="0"/>
                <a:cs typeface="Times New Roman" panose="02020603050405020304" pitchFamily="18" charset="0"/>
              </a:rPr>
              <a:t>Ref.2: Y.A. Liu et al, </a:t>
            </a:r>
            <a:r>
              <a:rPr lang="en-US" altLang="en-US" sz="2400" i="1" dirty="0" smtClean="0">
                <a:latin typeface="Times New Roman" panose="02020603050405020304" pitchFamily="18" charset="0"/>
                <a:cs typeface="Times New Roman" panose="02020603050405020304" pitchFamily="18" charset="0"/>
              </a:rPr>
              <a:t>Petroleum Refinery Process Modeling</a:t>
            </a:r>
            <a:r>
              <a:rPr lang="en-US" altLang="en-US" sz="2400" dirty="0" smtClean="0">
                <a:latin typeface="Times New Roman" panose="02020603050405020304" pitchFamily="18" charset="0"/>
                <a:cs typeface="Times New Roman" panose="02020603050405020304" pitchFamily="18" charset="0"/>
              </a:rPr>
              <a:t>, Wiley-VCH, 2018 , </a:t>
            </a:r>
            <a:r>
              <a:rPr lang="en-US" altLang="en-US" sz="2400" dirty="0">
                <a:latin typeface="Times New Roman" panose="02020603050405020304" pitchFamily="18" charset="0"/>
                <a:cs typeface="Times New Roman" panose="02020603050405020304" pitchFamily="18" charset="0"/>
              </a:rPr>
              <a:t>Chapter 2.</a:t>
            </a:r>
          </a:p>
          <a:p>
            <a:pPr marR="0" algn="ctr" eaLnBrk="1" hangingPunct="1"/>
            <a:endParaRPr lang="en-US" altLang="en-US" sz="24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3C280E61-F53D-4497-86CD-7C3F6001BC11}" type="slidenum">
              <a:rPr lang="en-US" altLang="en-US" smtClean="0"/>
              <a:pPr/>
              <a:t>1</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Pre-fractionation</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752601"/>
            <a:ext cx="8229600" cy="4603749"/>
          </a:xfrm>
        </p:spPr>
        <p:txBody>
          <a:bodyPr/>
          <a:lstStyle/>
          <a:p>
            <a:pPr indent="0">
              <a:buNone/>
            </a:pPr>
            <a:r>
              <a:rPr lang="en-US" altLang="en-US" sz="2400" dirty="0">
                <a:latin typeface="Times New Roman" panose="02020603050405020304" pitchFamily="18" charset="0"/>
                <a:cs typeface="Times New Roman" panose="02020603050405020304" pitchFamily="18" charset="0"/>
              </a:rPr>
              <a:t>In the preheating train, the crude is under pressure </a:t>
            </a:r>
            <a:r>
              <a:rPr lang="en-US" altLang="en-US" sz="2400" dirty="0" smtClean="0">
                <a:latin typeface="Times New Roman" panose="02020603050405020304" pitchFamily="18" charset="0"/>
                <a:cs typeface="Times New Roman" panose="02020603050405020304" pitchFamily="18" charset="0"/>
              </a:rPr>
              <a:t>to suppress </a:t>
            </a:r>
            <a:r>
              <a:rPr lang="en-US" altLang="en-US" sz="2400" dirty="0">
                <a:latin typeface="Times New Roman" panose="02020603050405020304" pitchFamily="18" charset="0"/>
                <a:cs typeface="Times New Roman" panose="02020603050405020304" pitchFamily="18" charset="0"/>
              </a:rPr>
              <a:t>vaporization. In the case </a:t>
            </a:r>
            <a:r>
              <a:rPr lang="en-US" altLang="en-US" sz="2400" dirty="0" smtClean="0">
                <a:latin typeface="Times New Roman" panose="02020603050405020304" pitchFamily="18" charset="0"/>
                <a:cs typeface="Times New Roman" panose="02020603050405020304" pitchFamily="18" charset="0"/>
              </a:rPr>
              <a:t>of a </a:t>
            </a:r>
            <a:r>
              <a:rPr lang="en-US" altLang="en-US" sz="2400" dirty="0">
                <a:latin typeface="Times New Roman" panose="02020603050405020304" pitchFamily="18" charset="0"/>
                <a:cs typeface="Times New Roman" panose="02020603050405020304" pitchFamily="18" charset="0"/>
              </a:rPr>
              <a:t>light crude, the pressure required to suppress vaporization is too high</a:t>
            </a:r>
            <a:r>
              <a:rPr lang="en-US" altLang="en-US" sz="2400" dirty="0" smtClean="0">
                <a:latin typeface="Times New Roman" panose="02020603050405020304" pitchFamily="18" charset="0"/>
                <a:cs typeface="Times New Roman" panose="02020603050405020304" pitchFamily="18" charset="0"/>
              </a:rPr>
              <a:t>. Therefore the light </a:t>
            </a:r>
            <a:r>
              <a:rPr lang="en-US" altLang="en-US" sz="2400" dirty="0">
                <a:latin typeface="Times New Roman" panose="02020603050405020304" pitchFamily="18" charset="0"/>
                <a:cs typeface="Times New Roman" panose="02020603050405020304" pitchFamily="18" charset="0"/>
              </a:rPr>
              <a:t>components </a:t>
            </a:r>
            <a:r>
              <a:rPr lang="en-US" altLang="en-US" sz="2400" dirty="0" smtClean="0">
                <a:latin typeface="Times New Roman" panose="02020603050405020304" pitchFamily="18" charset="0"/>
                <a:cs typeface="Times New Roman" panose="02020603050405020304" pitchFamily="18" charset="0"/>
              </a:rPr>
              <a:t>must be separated before </a:t>
            </a:r>
            <a:r>
              <a:rPr lang="en-US" altLang="en-US" sz="2400" dirty="0">
                <a:latin typeface="Times New Roman" panose="02020603050405020304" pitchFamily="18" charset="0"/>
                <a:cs typeface="Times New Roman" panose="02020603050405020304" pitchFamily="18" charset="0"/>
              </a:rPr>
              <a:t>heating the crude further in the preheat </a:t>
            </a:r>
            <a:r>
              <a:rPr lang="en-US" altLang="en-US" sz="2400" dirty="0" smtClean="0">
                <a:latin typeface="Times New Roman" panose="02020603050405020304" pitchFamily="18" charset="0"/>
                <a:cs typeface="Times New Roman" panose="02020603050405020304" pitchFamily="18" charset="0"/>
              </a:rPr>
              <a:t>train. </a:t>
            </a: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r>
              <a:rPr lang="en-US" altLang="en-US" sz="2400" dirty="0" smtClean="0">
                <a:latin typeface="Times New Roman" panose="02020603050405020304" pitchFamily="18" charset="0"/>
                <a:cs typeface="Times New Roman" panose="02020603050405020304" pitchFamily="18" charset="0"/>
              </a:rPr>
              <a:t>With respect to the amount of light components in the crude, a single flash or a  pre-fractionation column maybe used. In the pre-fractionation design, </a:t>
            </a:r>
            <a:r>
              <a:rPr lang="en-US" altLang="en-US" sz="2400" dirty="0">
                <a:latin typeface="Times New Roman" panose="02020603050405020304" pitchFamily="18" charset="0"/>
                <a:cs typeface="Times New Roman" panose="02020603050405020304" pitchFamily="18" charset="0"/>
              </a:rPr>
              <a:t>the light components are separated </a:t>
            </a:r>
            <a:r>
              <a:rPr lang="en-US" altLang="en-US" sz="2400" dirty="0" smtClean="0">
                <a:latin typeface="Times New Roman" panose="02020603050405020304" pitchFamily="18" charset="0"/>
                <a:cs typeface="Times New Roman" panose="02020603050405020304" pitchFamily="18" charset="0"/>
              </a:rPr>
              <a:t>from top of column (condenser) into </a:t>
            </a:r>
            <a:r>
              <a:rPr lang="en-US" altLang="en-US" sz="2400" dirty="0">
                <a:latin typeface="Times New Roman" panose="02020603050405020304" pitchFamily="18" charset="0"/>
                <a:cs typeface="Times New Roman" panose="02020603050405020304" pitchFamily="18" charset="0"/>
              </a:rPr>
              <a:t>two fractions: </a:t>
            </a:r>
            <a:r>
              <a:rPr lang="en-US" altLang="en-US" sz="2400" dirty="0" smtClean="0">
                <a:latin typeface="Times New Roman" panose="02020603050405020304" pitchFamily="18" charset="0"/>
                <a:cs typeface="Times New Roman" panose="02020603050405020304" pitchFamily="18" charset="0"/>
              </a:rPr>
              <a:t>light ends as gas and light naphtha as liquid.</a:t>
            </a: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10</a:t>
            </a:fld>
            <a:endParaRPr lang="en-US" altLang="en-US" dirty="0"/>
          </a:p>
        </p:txBody>
      </p:sp>
    </p:spTree>
    <p:extLst>
      <p:ext uri="{BB962C8B-B14F-4D97-AF65-F5344CB8AC3E}">
        <p14:creationId xmlns:p14="http://schemas.microsoft.com/office/powerpoint/2010/main" val="2775436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52400"/>
            <a:ext cx="8229600" cy="1447800"/>
          </a:xfrm>
        </p:spPr>
        <p:txBody>
          <a:bodyPr/>
          <a:lstStyle/>
          <a:p>
            <a:pPr algn="ctr" eaLnBrk="1" hangingPunct="1"/>
            <a:r>
              <a:rPr lang="en-US" altLang="en-US" sz="4000" b="1" dirty="0" smtClean="0">
                <a:latin typeface="Times New Roman" panose="02020603050405020304" pitchFamily="18" charset="0"/>
                <a:cs typeface="Times New Roman" panose="02020603050405020304" pitchFamily="18" charset="0"/>
              </a:rPr>
              <a:t>Crude Oil Distillation</a:t>
            </a:r>
            <a:br>
              <a:rPr lang="en-US" altLang="en-US" sz="4000" b="1" dirty="0" smtClean="0">
                <a:latin typeface="Times New Roman" panose="02020603050405020304" pitchFamily="18" charset="0"/>
                <a:cs typeface="Times New Roman" panose="02020603050405020304" pitchFamily="18" charset="0"/>
              </a:rPr>
            </a:br>
            <a:r>
              <a:rPr lang="en-US" altLang="en-US" sz="3600" dirty="0" smtClean="0">
                <a:latin typeface="Times New Roman" panose="02020603050405020304" pitchFamily="18" charset="0"/>
                <a:cs typeface="Times New Roman" panose="02020603050405020304" pitchFamily="18" charset="0"/>
              </a:rPr>
              <a:t>Atmospheric</a:t>
            </a:r>
          </a:p>
        </p:txBody>
      </p:sp>
      <p:sp>
        <p:nvSpPr>
          <p:cNvPr id="3" name="Content Placeholder 2"/>
          <p:cNvSpPr>
            <a:spLocks noGrp="1"/>
          </p:cNvSpPr>
          <p:nvPr>
            <p:ph idx="1"/>
          </p:nvPr>
        </p:nvSpPr>
        <p:spPr>
          <a:xfrm>
            <a:off x="533400" y="1676400"/>
            <a:ext cx="8153400" cy="4800600"/>
          </a:xfrm>
        </p:spPr>
        <p:txBody>
          <a:bodyPr/>
          <a:lstStyle/>
          <a:p>
            <a:pPr indent="0">
              <a:buNone/>
            </a:pPr>
            <a:r>
              <a:rPr lang="en-US" altLang="en-US" sz="2400" dirty="0">
                <a:latin typeface="Times New Roman" panose="02020603050405020304" pitchFamily="18" charset="0"/>
                <a:cs typeface="Times New Roman" panose="02020603050405020304" pitchFamily="18" charset="0"/>
              </a:rPr>
              <a:t>After leaving the preheat train, the heated crude </a:t>
            </a:r>
            <a:r>
              <a:rPr lang="en-US" altLang="en-US" sz="2400" dirty="0" smtClean="0">
                <a:latin typeface="Times New Roman" panose="02020603050405020304" pitchFamily="18" charset="0"/>
                <a:cs typeface="Times New Roman" panose="02020603050405020304" pitchFamily="18" charset="0"/>
              </a:rPr>
              <a:t>with temperature about 280 </a:t>
            </a:r>
            <a:r>
              <a:rPr lang="en-US" altLang="en-US" sz="2400" baseline="30000" dirty="0" err="1" smtClean="0">
                <a:latin typeface="Times New Roman" panose="02020603050405020304" pitchFamily="18" charset="0"/>
                <a:cs typeface="Times New Roman" panose="02020603050405020304" pitchFamily="18" charset="0"/>
              </a:rPr>
              <a:t>o</a:t>
            </a:r>
            <a:r>
              <a:rPr lang="en-US" altLang="en-US" sz="2400" dirty="0" err="1" smtClean="0">
                <a:latin typeface="Times New Roman" panose="02020603050405020304" pitchFamily="18" charset="0"/>
                <a:cs typeface="Times New Roman" panose="02020603050405020304" pitchFamily="18" charset="0"/>
              </a:rPr>
              <a:t>C</a:t>
            </a:r>
            <a:r>
              <a:rPr lang="en-US" altLang="en-US" sz="2400" dirty="0" smtClean="0">
                <a:latin typeface="Times New Roman" panose="02020603050405020304" pitchFamily="18" charset="0"/>
                <a:cs typeface="Times New Roman" panose="02020603050405020304" pitchFamily="18" charset="0"/>
              </a:rPr>
              <a:t> enters </a:t>
            </a:r>
            <a:r>
              <a:rPr lang="en-US" altLang="en-US" sz="2400" dirty="0">
                <a:latin typeface="Times New Roman" panose="02020603050405020304" pitchFamily="18" charset="0"/>
                <a:cs typeface="Times New Roman" panose="02020603050405020304" pitchFamily="18" charset="0"/>
              </a:rPr>
              <a:t>the </a:t>
            </a:r>
            <a:r>
              <a:rPr lang="en-US" altLang="en-US" sz="2400" dirty="0" smtClean="0">
                <a:latin typeface="Times New Roman" panose="02020603050405020304" pitchFamily="18" charset="0"/>
                <a:cs typeface="Times New Roman" panose="02020603050405020304" pitchFamily="18" charset="0"/>
              </a:rPr>
              <a:t>atmospheric crude </a:t>
            </a:r>
            <a:r>
              <a:rPr lang="en-US" altLang="en-US" sz="2400" dirty="0">
                <a:latin typeface="Times New Roman" panose="02020603050405020304" pitchFamily="18" charset="0"/>
                <a:cs typeface="Times New Roman" panose="02020603050405020304" pitchFamily="18" charset="0"/>
              </a:rPr>
              <a:t>distillation </a:t>
            </a:r>
            <a:r>
              <a:rPr lang="en-US" altLang="en-US" sz="2400" dirty="0" smtClean="0">
                <a:latin typeface="Times New Roman" panose="02020603050405020304" pitchFamily="18" charset="0"/>
                <a:cs typeface="Times New Roman" panose="02020603050405020304" pitchFamily="18" charset="0"/>
              </a:rPr>
              <a:t>furnace</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vapor–liquid </a:t>
            </a:r>
            <a:r>
              <a:rPr lang="en-US" altLang="en-US" sz="2400" dirty="0" smtClean="0">
                <a:latin typeface="Times New Roman" panose="02020603050405020304" pitchFamily="18" charset="0"/>
                <a:cs typeface="Times New Roman" panose="02020603050405020304" pitchFamily="18" charset="0"/>
              </a:rPr>
              <a:t>crude mixture leaves the furnace and </a:t>
            </a:r>
            <a:r>
              <a:rPr lang="en-US" altLang="en-US" sz="2400" dirty="0">
                <a:latin typeface="Times New Roman" panose="02020603050405020304" pitchFamily="18" charset="0"/>
                <a:cs typeface="Times New Roman" panose="02020603050405020304" pitchFamily="18" charset="0"/>
              </a:rPr>
              <a:t>enters </a:t>
            </a:r>
            <a:r>
              <a:rPr lang="en-US" altLang="en-US" sz="2400" dirty="0" smtClean="0">
                <a:latin typeface="Times New Roman" panose="02020603050405020304" pitchFamily="18" charset="0"/>
                <a:cs typeface="Times New Roman" panose="02020603050405020304" pitchFamily="18" charset="0"/>
              </a:rPr>
              <a:t>to the atmospheric crude distillation column (topping process) with temperature around </a:t>
            </a:r>
            <a:r>
              <a:rPr lang="en-US" altLang="en-US" sz="2400" dirty="0">
                <a:latin typeface="Times New Roman" panose="02020603050405020304" pitchFamily="18" charset="0"/>
                <a:cs typeface="Times New Roman" panose="02020603050405020304" pitchFamily="18" charset="0"/>
              </a:rPr>
              <a:t>380–410 </a:t>
            </a:r>
            <a:r>
              <a:rPr lang="en-US" altLang="en-US" sz="2400" baseline="30000"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C </a:t>
            </a:r>
            <a:r>
              <a:rPr lang="en-US" altLang="en-US" sz="2400" dirty="0" smtClean="0">
                <a:latin typeface="Times New Roman" panose="02020603050405020304" pitchFamily="18" charset="0"/>
                <a:cs typeface="Times New Roman" panose="02020603050405020304" pitchFamily="18" charset="0"/>
              </a:rPr>
              <a:t>.</a:t>
            </a: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Designs of topping process are normally thermally coupled. Most configurations follow the thermally coupled indirect sequence as shown in Figure 3 (a). However, rather than build the configuration in Figure 3 (a), the configuration of Figure 3 (b) is the one normally constructed. Notice that the two arrangements are equivalent.</a:t>
            </a:r>
          </a:p>
        </p:txBody>
      </p:sp>
      <p:sp>
        <p:nvSpPr>
          <p:cNvPr id="2" name="Slide Number Placeholder 1"/>
          <p:cNvSpPr>
            <a:spLocks noGrp="1"/>
          </p:cNvSpPr>
          <p:nvPr>
            <p:ph type="sldNum" sz="quarter" idx="12"/>
          </p:nvPr>
        </p:nvSpPr>
        <p:spPr/>
        <p:txBody>
          <a:bodyPr/>
          <a:lstStyle/>
          <a:p>
            <a:fld id="{B52F8DC9-4123-48B6-A3A2-1EF4BD051F61}" type="slidenum">
              <a:rPr lang="en-US" altLang="en-US" smtClean="0"/>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Atmospheric</a:t>
            </a:r>
            <a:r>
              <a:rPr lang="en-US" sz="3600" b="1" dirty="0" smtClean="0">
                <a:latin typeface="Times New Roman" panose="02020603050405020304" pitchFamily="18" charset="0"/>
                <a:cs typeface="Times New Roman" panose="02020603050405020304" pitchFamily="18" charset="0"/>
              </a:rPr>
              <a:t>  </a:t>
            </a:r>
            <a:endParaRPr lang="en-US" sz="3600" dirty="0">
              <a:latin typeface="Times New Roman" pitchFamily="18" charset="0"/>
              <a:cs typeface="Times New Roman" pitchFamily="18" charset="0"/>
            </a:endParaRPr>
          </a:p>
        </p:txBody>
      </p:sp>
      <p:pic>
        <p:nvPicPr>
          <p:cNvPr id="40963" name="Picture 2"/>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381000" y="1371600"/>
            <a:ext cx="8499475" cy="5051425"/>
          </a:xfrm>
          <a:noFill/>
        </p:spPr>
      </p:pic>
      <p:sp>
        <p:nvSpPr>
          <p:cNvPr id="3" name="Slide Number Placeholder 2"/>
          <p:cNvSpPr>
            <a:spLocks noGrp="1"/>
          </p:cNvSpPr>
          <p:nvPr>
            <p:ph type="sldNum" sz="quarter" idx="12"/>
          </p:nvPr>
        </p:nvSpPr>
        <p:spPr/>
        <p:txBody>
          <a:bodyPr/>
          <a:lstStyle/>
          <a:p>
            <a:fld id="{B52F8DC9-4123-48B6-A3A2-1EF4BD051F61}" type="slidenum">
              <a:rPr lang="en-US" altLang="en-US" smtClean="0"/>
              <a:pPr/>
              <a:t>12</a:t>
            </a:fld>
            <a:endParaRPr lang="en-US" altLang="en-US"/>
          </a:p>
        </p:txBody>
      </p:sp>
      <p:sp>
        <p:nvSpPr>
          <p:cNvPr id="5" name="TextBox 4"/>
          <p:cNvSpPr txBox="1"/>
          <p:nvPr/>
        </p:nvSpPr>
        <p:spPr>
          <a:xfrm>
            <a:off x="1219200" y="19050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3</a:t>
            </a:r>
            <a:endParaRPr lang="en-US"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0850"/>
            <a:ext cx="8229600" cy="4756150"/>
          </a:xfrm>
        </p:spPr>
        <p:txBody>
          <a:bodyPr/>
          <a:lstStyle/>
          <a:p>
            <a:pPr indent="0">
              <a:spcBef>
                <a:spcPts val="0"/>
              </a:spcBef>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Unfortunately, a practical crude oil distillation cannot be operated in quite the way shown in Figure 3 (b), because:</a:t>
            </a:r>
          </a:p>
          <a:p>
            <a:pPr indent="0">
              <a:spcBef>
                <a:spcPts val="0"/>
              </a:spcBef>
              <a:buFont typeface="Wingdings 2" panose="05020102010507070707" pitchFamily="18" charset="2"/>
              <a:buNone/>
            </a:pPr>
            <a:endParaRPr lang="en-US" altLang="en-US" sz="2400" dirty="0" smtClean="0">
              <a:latin typeface="Times New Roman" panose="02020603050405020304" pitchFamily="18" charset="0"/>
              <a:cs typeface="Times New Roman" panose="02020603050405020304" pitchFamily="18" charset="0"/>
            </a:endParaRPr>
          </a:p>
          <a:p>
            <a:pPr marL="731520" indent="-457200">
              <a:spcBef>
                <a:spcPts val="0"/>
              </a:spcBef>
              <a:buFont typeface="Wingdings" panose="05000000000000000000" pitchFamily="2" charset="2"/>
              <a:buChar char="v"/>
            </a:pPr>
            <a:r>
              <a:rPr lang="en-US" altLang="en-US" sz="2400" dirty="0" smtClean="0">
                <a:latin typeface="Times New Roman" panose="02020603050405020304" pitchFamily="18" charset="0"/>
                <a:cs typeface="Times New Roman" panose="02020603050405020304" pitchFamily="18" charset="0"/>
              </a:rPr>
              <a:t>If </a:t>
            </a:r>
            <a:r>
              <a:rPr lang="en-US" altLang="en-US" sz="2400" dirty="0">
                <a:latin typeface="Times New Roman" panose="02020603050405020304" pitchFamily="18" charset="0"/>
                <a:cs typeface="Times New Roman" panose="02020603050405020304" pitchFamily="18" charset="0"/>
              </a:rPr>
              <a:t>high-temperature </a:t>
            </a:r>
            <a:r>
              <a:rPr lang="en-US" altLang="en-US" sz="2400" dirty="0" err="1">
                <a:latin typeface="Times New Roman" panose="02020603050405020304" pitchFamily="18" charset="0"/>
                <a:cs typeface="Times New Roman" panose="02020603050405020304" pitchFamily="18" charset="0"/>
              </a:rPr>
              <a:t>reboiling</a:t>
            </a:r>
            <a:r>
              <a:rPr lang="en-US" altLang="en-US" sz="2400" dirty="0">
                <a:latin typeface="Times New Roman" panose="02020603050405020304" pitchFamily="18" charset="0"/>
                <a:cs typeface="Times New Roman" panose="02020603050405020304" pitchFamily="18" charset="0"/>
              </a:rPr>
              <a:t> is </a:t>
            </a:r>
            <a:r>
              <a:rPr lang="en-US" altLang="en-US" sz="2400" dirty="0" smtClean="0">
                <a:latin typeface="Times New Roman" panose="02020603050405020304" pitchFamily="18" charset="0"/>
                <a:cs typeface="Times New Roman" panose="02020603050405020304" pitchFamily="18" charset="0"/>
              </a:rPr>
              <a:t>used, as </a:t>
            </a:r>
            <a:r>
              <a:rPr lang="en-US" altLang="en-US" sz="2400" dirty="0">
                <a:latin typeface="Times New Roman" panose="02020603050405020304" pitchFamily="18" charset="0"/>
                <a:cs typeface="Times New Roman" panose="02020603050405020304" pitchFamily="18" charset="0"/>
              </a:rPr>
              <a:t>would be required for the higher boiling products in </a:t>
            </a:r>
            <a:r>
              <a:rPr lang="en-US" altLang="en-US" sz="2400" dirty="0" smtClean="0">
                <a:latin typeface="Times New Roman" panose="02020603050405020304" pitchFamily="18" charset="0"/>
                <a:cs typeface="Times New Roman" panose="02020603050405020304" pitchFamily="18" charset="0"/>
              </a:rPr>
              <a:t>the lower </a:t>
            </a:r>
            <a:r>
              <a:rPr lang="en-US" altLang="en-US" sz="2400" dirty="0">
                <a:latin typeface="Times New Roman" panose="02020603050405020304" pitchFamily="18" charset="0"/>
                <a:cs typeface="Times New Roman" panose="02020603050405020304" pitchFamily="18" charset="0"/>
              </a:rPr>
              <a:t>part of the column in </a:t>
            </a:r>
            <a:r>
              <a:rPr lang="en-US" altLang="en-US" sz="2400" dirty="0" smtClean="0">
                <a:latin typeface="Times New Roman" panose="02020603050405020304" pitchFamily="18" charset="0"/>
                <a:cs typeface="Times New Roman" panose="02020603050405020304" pitchFamily="18" charset="0"/>
              </a:rPr>
              <a:t>Figure 3 (b), </a:t>
            </a:r>
            <a:r>
              <a:rPr lang="en-US" altLang="en-US" sz="2400" dirty="0">
                <a:latin typeface="Times New Roman" panose="02020603050405020304" pitchFamily="18" charset="0"/>
                <a:cs typeface="Times New Roman" panose="02020603050405020304" pitchFamily="18" charset="0"/>
              </a:rPr>
              <a:t>extremely </a:t>
            </a:r>
            <a:r>
              <a:rPr lang="en-US" altLang="en-US" sz="2400" dirty="0" smtClean="0">
                <a:latin typeface="Times New Roman" panose="02020603050405020304" pitchFamily="18" charset="0"/>
                <a:cs typeface="Times New Roman" panose="02020603050405020304" pitchFamily="18" charset="0"/>
              </a:rPr>
              <a:t>high temperature sources </a:t>
            </a:r>
            <a:r>
              <a:rPr lang="en-US" altLang="en-US" sz="2400" dirty="0">
                <a:latin typeface="Times New Roman" panose="02020603050405020304" pitchFamily="18" charset="0"/>
                <a:cs typeface="Times New Roman" panose="02020603050405020304" pitchFamily="18" charset="0"/>
              </a:rPr>
              <a:t>of heat would be required. Steam </a:t>
            </a:r>
            <a:r>
              <a:rPr lang="en-US" altLang="en-US" sz="2400" dirty="0" smtClean="0">
                <a:latin typeface="Times New Roman" panose="02020603050405020304" pitchFamily="18" charset="0"/>
                <a:cs typeface="Times New Roman" panose="02020603050405020304" pitchFamily="18" charset="0"/>
              </a:rPr>
              <a:t>is usually </a:t>
            </a:r>
            <a:r>
              <a:rPr lang="en-US" altLang="en-US" sz="2400" dirty="0">
                <a:latin typeface="Times New Roman" panose="02020603050405020304" pitchFamily="18" charset="0"/>
                <a:cs typeface="Times New Roman" panose="02020603050405020304" pitchFamily="18" charset="0"/>
              </a:rPr>
              <a:t>not distributed for process heating at such high temperatures</a:t>
            </a:r>
            <a:r>
              <a:rPr lang="en-US" altLang="en-US" sz="2400" dirty="0" smtClean="0">
                <a:latin typeface="Times New Roman" panose="02020603050405020304" pitchFamily="18" charset="0"/>
                <a:cs typeface="Times New Roman" panose="02020603050405020304" pitchFamily="18" charset="0"/>
              </a:rPr>
              <a:t>. </a:t>
            </a: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marL="731520" indent="-457200">
              <a:spcBef>
                <a:spcPts val="0"/>
              </a:spcBef>
              <a:buFont typeface="Wingdings" panose="05000000000000000000" pitchFamily="2" charset="2"/>
              <a:buChar char="v"/>
            </a:pPr>
            <a:r>
              <a:rPr lang="en-US" altLang="en-US" sz="2400" dirty="0" smtClean="0">
                <a:latin typeface="Times New Roman" panose="02020603050405020304" pitchFamily="18" charset="0"/>
                <a:cs typeface="Times New Roman" panose="02020603050405020304" pitchFamily="18" charset="0"/>
              </a:rPr>
              <a:t>High temperatures in the </a:t>
            </a:r>
            <a:r>
              <a:rPr lang="en-US" altLang="en-US" sz="2400" dirty="0" err="1" smtClean="0">
                <a:latin typeface="Times New Roman" panose="02020603050405020304" pitchFamily="18" charset="0"/>
                <a:cs typeface="Times New Roman" panose="02020603050405020304" pitchFamily="18" charset="0"/>
              </a:rPr>
              <a:t>reboilers</a:t>
            </a:r>
            <a:r>
              <a:rPr lang="en-US" altLang="en-US" sz="2400" dirty="0" smtClean="0">
                <a:latin typeface="Times New Roman" panose="02020603050405020304" pitchFamily="18" charset="0"/>
                <a:cs typeface="Times New Roman" panose="02020603050405020304" pitchFamily="18" charset="0"/>
              </a:rPr>
              <a:t> would result in significant fouling of the </a:t>
            </a:r>
            <a:r>
              <a:rPr lang="en-US" altLang="en-US" sz="2400" dirty="0" err="1" smtClean="0">
                <a:latin typeface="Times New Roman" panose="02020603050405020304" pitchFamily="18" charset="0"/>
                <a:cs typeface="Times New Roman" panose="02020603050405020304" pitchFamily="18" charset="0"/>
              </a:rPr>
              <a:t>reboilers</a:t>
            </a:r>
            <a:r>
              <a:rPr lang="en-US" altLang="en-US" sz="2400" dirty="0" smtClean="0">
                <a:latin typeface="Times New Roman" panose="02020603050405020304" pitchFamily="18" charset="0"/>
                <a:cs typeface="Times New Roman" panose="02020603050405020304" pitchFamily="18" charset="0"/>
              </a:rPr>
              <a:t> from decomposition of the hydrocarbons to form coke. </a:t>
            </a:r>
          </a:p>
        </p:txBody>
      </p:sp>
      <p:pic>
        <p:nvPicPr>
          <p:cNvPr id="5" name="Picture 4"/>
          <p:cNvPicPr>
            <a:picLocks noChangeAspect="1"/>
          </p:cNvPicPr>
          <p:nvPr/>
        </p:nvPicPr>
        <p:blipFill>
          <a:blip r:embed="rId2"/>
          <a:stretch>
            <a:fillRect/>
          </a:stretch>
        </p:blipFill>
        <p:spPr>
          <a:xfrm>
            <a:off x="456487" y="76200"/>
            <a:ext cx="8230313" cy="1792379"/>
          </a:xfrm>
          <a:prstGeom prst="rect">
            <a:avLst/>
          </a:prstGeom>
        </p:spPr>
      </p:pic>
      <p:sp>
        <p:nvSpPr>
          <p:cNvPr id="6" name="Slide Number Placeholder 5"/>
          <p:cNvSpPr>
            <a:spLocks noGrp="1"/>
          </p:cNvSpPr>
          <p:nvPr>
            <p:ph type="sldNum" sz="quarter" idx="12"/>
          </p:nvPr>
        </p:nvSpPr>
        <p:spPr/>
        <p:txBody>
          <a:bodyPr/>
          <a:lstStyle/>
          <a:p>
            <a:fld id="{B52F8DC9-4123-48B6-A3A2-1EF4BD051F61}" type="slidenum">
              <a:rPr lang="en-US" altLang="en-US" smtClean="0"/>
              <a:pPr/>
              <a:t>13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487" y="1676400"/>
            <a:ext cx="8305800" cy="5029200"/>
          </a:xfrm>
        </p:spPr>
        <p:txBody>
          <a:bodyPr/>
          <a:lstStyle/>
          <a:p>
            <a:pPr indent="0">
              <a:spcBef>
                <a:spcPts val="0"/>
              </a:spcBef>
              <a:buNone/>
            </a:pPr>
            <a:r>
              <a:rPr lang="en-US" altLang="en-US" sz="2400" dirty="0" smtClean="0">
                <a:latin typeface="Times New Roman" panose="02020603050405020304" pitchFamily="18" charset="0"/>
                <a:cs typeface="Times New Roman" panose="02020603050405020304" pitchFamily="18" charset="0"/>
              </a:rPr>
              <a:t>Therefore, in practice, some or all of the </a:t>
            </a:r>
            <a:r>
              <a:rPr lang="en-US" altLang="en-US" sz="2400" dirty="0" err="1" smtClean="0">
                <a:latin typeface="Times New Roman" panose="02020603050405020304" pitchFamily="18" charset="0"/>
                <a:cs typeface="Times New Roman" panose="02020603050405020304" pitchFamily="18" charset="0"/>
              </a:rPr>
              <a:t>reboiling</a:t>
            </a:r>
            <a:r>
              <a:rPr lang="en-US" altLang="en-US" sz="2400" dirty="0" smtClean="0">
                <a:latin typeface="Times New Roman" panose="02020603050405020304" pitchFamily="18" charset="0"/>
                <a:cs typeface="Times New Roman" panose="02020603050405020304" pitchFamily="18" charset="0"/>
              </a:rPr>
              <a:t> is substituted by the direct injection of steam into the distillation. The </a:t>
            </a:r>
            <a:r>
              <a:rPr lang="en-US" altLang="en-US" sz="2400" dirty="0">
                <a:latin typeface="Times New Roman" panose="02020603050405020304" pitchFamily="18" charset="0"/>
                <a:cs typeface="Times New Roman" panose="02020603050405020304" pitchFamily="18" charset="0"/>
              </a:rPr>
              <a:t>steam has two functions</a:t>
            </a:r>
            <a:r>
              <a:rPr lang="en-US" altLang="en-US" sz="2400" dirty="0" smtClean="0">
                <a:latin typeface="Times New Roman" panose="02020603050405020304" pitchFamily="18" charset="0"/>
                <a:cs typeface="Times New Roman" panose="02020603050405020304" pitchFamily="18" charset="0"/>
              </a:rPr>
              <a:t>:</a:t>
            </a: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marL="730250" indent="-457200">
              <a:spcBef>
                <a:spcPts val="0"/>
              </a:spcBef>
              <a:buFont typeface="Wingdings" panose="05000000000000000000" pitchFamily="2" charset="2"/>
              <a:buChar char="v"/>
            </a:pPr>
            <a:r>
              <a:rPr lang="en-US" altLang="en-US" sz="2400" dirty="0" smtClean="0">
                <a:latin typeface="Times New Roman" panose="02020603050405020304" pitchFamily="18" charset="0"/>
                <a:cs typeface="Times New Roman" panose="02020603050405020304" pitchFamily="18" charset="0"/>
              </a:rPr>
              <a:t>It </a:t>
            </a:r>
            <a:r>
              <a:rPr lang="en-US" altLang="en-US" sz="2400" dirty="0">
                <a:latin typeface="Times New Roman" panose="02020603050405020304" pitchFamily="18" charset="0"/>
                <a:cs typeface="Times New Roman" panose="02020603050405020304" pitchFamily="18" charset="0"/>
              </a:rPr>
              <a:t>provides some of the heat required for the distillation</a:t>
            </a:r>
            <a:r>
              <a:rPr lang="en-US" altLang="en-US" sz="2400" dirty="0" smtClean="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The reminder required </a:t>
            </a:r>
            <a:r>
              <a:rPr lang="en-US" altLang="en-US" sz="2400" dirty="0" smtClean="0">
                <a:latin typeface="Times New Roman" panose="02020603050405020304" pitchFamily="18" charset="0"/>
                <a:cs typeface="Times New Roman" panose="02020603050405020304" pitchFamily="18" charset="0"/>
              </a:rPr>
              <a:t>heat </a:t>
            </a:r>
            <a:r>
              <a:rPr lang="en-US" altLang="en-US" sz="2400" dirty="0">
                <a:latin typeface="Times New Roman" panose="02020603050405020304" pitchFamily="18" charset="0"/>
                <a:cs typeface="Times New Roman" panose="02020603050405020304" pitchFamily="18" charset="0"/>
              </a:rPr>
              <a:t>is prepared by a </a:t>
            </a:r>
            <a:r>
              <a:rPr lang="en-US" altLang="en-US" sz="2400" b="1" i="1" dirty="0">
                <a:latin typeface="Times New Roman" panose="02020603050405020304" pitchFamily="18" charset="0"/>
                <a:cs typeface="Times New Roman" panose="02020603050405020304" pitchFamily="18" charset="0"/>
              </a:rPr>
              <a:t>furnace</a:t>
            </a:r>
            <a:r>
              <a:rPr lang="en-US" altLang="en-US" sz="2400" dirty="0">
                <a:latin typeface="Times New Roman" panose="02020603050405020304" pitchFamily="18" charset="0"/>
                <a:cs typeface="Times New Roman" panose="02020603050405020304" pitchFamily="18" charset="0"/>
              </a:rPr>
              <a:t>.  </a:t>
            </a:r>
            <a:endParaRPr lang="en-US" altLang="en-US" sz="2400" i="1"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marL="730250" indent="-457200">
              <a:spcBef>
                <a:spcPts val="0"/>
              </a:spcBef>
              <a:buFont typeface="Wingdings" panose="05000000000000000000" pitchFamily="2" charset="2"/>
              <a:buChar char="v"/>
            </a:pPr>
            <a:r>
              <a:rPr lang="en-US" altLang="en-US" sz="2400" dirty="0" smtClean="0">
                <a:latin typeface="Times New Roman" panose="02020603050405020304" pitchFamily="18" charset="0"/>
                <a:cs typeface="Times New Roman" panose="02020603050405020304" pitchFamily="18" charset="0"/>
              </a:rPr>
              <a:t>It </a:t>
            </a:r>
            <a:r>
              <a:rPr lang="en-US" altLang="en-US" sz="2400" dirty="0">
                <a:latin typeface="Times New Roman" panose="02020603050405020304" pitchFamily="18" charset="0"/>
                <a:cs typeface="Times New Roman" panose="02020603050405020304" pitchFamily="18" charset="0"/>
              </a:rPr>
              <a:t>lowers the partial pressure of the boiling </a:t>
            </a:r>
            <a:r>
              <a:rPr lang="en-US" altLang="en-US" sz="2400" dirty="0" smtClean="0">
                <a:latin typeface="Times New Roman" panose="02020603050405020304" pitchFamily="18" charset="0"/>
                <a:cs typeface="Times New Roman" panose="02020603050405020304" pitchFamily="18" charset="0"/>
              </a:rPr>
              <a:t>components, making </a:t>
            </a:r>
            <a:r>
              <a:rPr lang="en-US" altLang="en-US" sz="2400" dirty="0">
                <a:latin typeface="Times New Roman" panose="02020603050405020304" pitchFamily="18" charset="0"/>
                <a:cs typeface="Times New Roman" panose="02020603050405020304" pitchFamily="18" charset="0"/>
              </a:rPr>
              <a:t>them more volatile.</a:t>
            </a: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a:p>
            <a:pPr indent="0">
              <a:buNone/>
            </a:pPr>
            <a:r>
              <a:rPr lang="en-US" altLang="en-US" sz="2400" dirty="0" smtClean="0">
                <a:latin typeface="Times New Roman" panose="02020603050405020304" pitchFamily="18" charset="0"/>
                <a:cs typeface="Times New Roman" panose="02020603050405020304" pitchFamily="18" charset="0"/>
              </a:rPr>
              <a:t>The steam is condensed in the overhead and is separated in a decanter from the hydrocarbons</a:t>
            </a:r>
            <a:r>
              <a:rPr lang="en-US" altLang="en-US" sz="2400" dirty="0">
                <a:latin typeface="Times New Roman" panose="02020603050405020304" pitchFamily="18" charset="0"/>
                <a:cs typeface="Times New Roman" panose="02020603050405020304" pitchFamily="18" charset="0"/>
              </a:rPr>
              <a:t>. </a:t>
            </a:r>
            <a:endParaRPr lang="en-US" altLang="en-US" sz="2400" i="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456487" y="76200"/>
            <a:ext cx="8230313" cy="1792379"/>
          </a:xfrm>
          <a:prstGeom prst="rect">
            <a:avLst/>
          </a:prstGeom>
        </p:spPr>
      </p:pic>
      <p:sp>
        <p:nvSpPr>
          <p:cNvPr id="6" name="Slide Number Placeholder 5"/>
          <p:cNvSpPr>
            <a:spLocks noGrp="1"/>
          </p:cNvSpPr>
          <p:nvPr>
            <p:ph type="sldNum" sz="quarter" idx="12"/>
          </p:nvPr>
        </p:nvSpPr>
        <p:spPr/>
        <p:txBody>
          <a:bodyPr/>
          <a:lstStyle/>
          <a:p>
            <a:fld id="{B52F8DC9-4123-48B6-A3A2-1EF4BD051F61}" type="slidenum">
              <a:rPr lang="en-US" altLang="en-US" smtClean="0"/>
              <a:pPr/>
              <a:t>14</a:t>
            </a:fld>
            <a:endParaRPr lang="en-US" altLang="en-US"/>
          </a:p>
        </p:txBody>
      </p:sp>
    </p:spTree>
    <p:extLst>
      <p:ext uri="{BB962C8B-B14F-4D97-AF65-F5344CB8AC3E}">
        <p14:creationId xmlns:p14="http://schemas.microsoft.com/office/powerpoint/2010/main" val="4110332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600200"/>
            <a:ext cx="4953000" cy="5105400"/>
          </a:xfrm>
        </p:spPr>
        <p:txBody>
          <a:bodyPr/>
          <a:lstStyle/>
          <a:p>
            <a:pPr indent="0">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Another problem with the arrangement in Figure 3 (b) is that as the vapor rises up the main column, its flow rate increases significantly.</a:t>
            </a:r>
          </a:p>
          <a:p>
            <a:pPr indent="0">
              <a:buFont typeface="Wingdings 2" panose="05020102010507070707" pitchFamily="18" charset="2"/>
              <a:buNone/>
            </a:pPr>
            <a:endParaRPr lang="en-US" altLang="en-US" sz="2400" dirty="0" smtClean="0">
              <a:latin typeface="Times New Roman" panose="02020603050405020304" pitchFamily="18" charset="0"/>
              <a:cs typeface="Times New Roman" panose="02020603050405020304" pitchFamily="18" charset="0"/>
            </a:endParaRPr>
          </a:p>
          <a:p>
            <a:pPr indent="0">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This problem can be solved by removing heat from the main column at intermediate points by </a:t>
            </a:r>
            <a:r>
              <a:rPr lang="en-US" altLang="en-US" sz="2400" b="1" i="1" dirty="0" err="1" smtClean="0">
                <a:latin typeface="Times New Roman" panose="02020603050405020304" pitchFamily="18" charset="0"/>
                <a:cs typeface="Times New Roman" panose="02020603050405020304" pitchFamily="18" charset="0"/>
              </a:rPr>
              <a:t>pumparound</a:t>
            </a:r>
            <a:r>
              <a:rPr lang="en-US" altLang="en-US" sz="2400" b="1" i="1" dirty="0" smtClean="0">
                <a:latin typeface="Times New Roman" panose="02020603050405020304" pitchFamily="18" charset="0"/>
                <a:cs typeface="Times New Roman" panose="02020603050405020304" pitchFamily="18" charset="0"/>
              </a:rPr>
              <a:t>.</a:t>
            </a:r>
            <a:r>
              <a:rPr lang="en-US" altLang="en-US" sz="2400" dirty="0" smtClean="0">
                <a:latin typeface="Times New Roman" panose="02020603050405020304" pitchFamily="18" charset="0"/>
                <a:cs typeface="Times New Roman" panose="02020603050405020304" pitchFamily="18" charset="0"/>
              </a:rPr>
              <a:t> This corresponds with introducing some condensation of the vapor at the top of intermediate columns.</a:t>
            </a:r>
          </a:p>
        </p:txBody>
      </p:sp>
      <p:pic>
        <p:nvPicPr>
          <p:cNvPr id="43012"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73663" y="1143000"/>
            <a:ext cx="3722687"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456487" y="0"/>
            <a:ext cx="8230313" cy="1792379"/>
          </a:xfrm>
          <a:prstGeom prst="rect">
            <a:avLst/>
          </a:prstGeom>
        </p:spPr>
      </p:pic>
      <p:sp>
        <p:nvSpPr>
          <p:cNvPr id="5" name="Slide Number Placeholder 4"/>
          <p:cNvSpPr>
            <a:spLocks noGrp="1"/>
          </p:cNvSpPr>
          <p:nvPr>
            <p:ph type="sldNum" sz="quarter" idx="12"/>
          </p:nvPr>
        </p:nvSpPr>
        <p:spPr/>
        <p:txBody>
          <a:bodyPr/>
          <a:lstStyle/>
          <a:p>
            <a:fld id="{B52F8DC9-4123-48B6-A3A2-1EF4BD051F61}" type="slidenum">
              <a:rPr lang="en-US" altLang="en-US" smtClean="0"/>
              <a:pPr/>
              <a:t>15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3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Pumparound</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304800" y="1600200"/>
            <a:ext cx="8458200" cy="5029200"/>
          </a:xfrm>
        </p:spPr>
        <p:txBody>
          <a:bodyPr/>
          <a:lstStyle/>
          <a:p>
            <a:pPr indent="0">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In a </a:t>
            </a:r>
            <a:r>
              <a:rPr lang="en-US" altLang="en-US" sz="2400" i="1" dirty="0" err="1" smtClean="0">
                <a:latin typeface="Times New Roman" panose="02020603050405020304" pitchFamily="18" charset="0"/>
                <a:cs typeface="Times New Roman" panose="02020603050405020304" pitchFamily="18" charset="0"/>
              </a:rPr>
              <a:t>pumparound</a:t>
            </a:r>
            <a:r>
              <a:rPr lang="en-US" altLang="en-US" sz="2400" i="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liquid is taken from the column, sub cooled and returned to the column at a higher point.</a:t>
            </a:r>
          </a:p>
          <a:p>
            <a:pPr indent="0">
              <a:spcBef>
                <a:spcPts val="0"/>
              </a:spcBef>
              <a:buFont typeface="Wingdings 2" panose="05020102010507070707" pitchFamily="18" charset="2"/>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By choosing the most appropriate flow rate and temperature for the </a:t>
            </a:r>
            <a:r>
              <a:rPr lang="en-US" altLang="en-US" sz="2400" dirty="0" err="1" smtClean="0">
                <a:latin typeface="Times New Roman" panose="02020603050405020304" pitchFamily="18" charset="0"/>
                <a:cs typeface="Times New Roman" panose="02020603050405020304" pitchFamily="18" charset="0"/>
              </a:rPr>
              <a:t>pumparound</a:t>
            </a:r>
            <a:r>
              <a:rPr lang="en-US" altLang="en-US" sz="2400" dirty="0" smtClean="0">
                <a:latin typeface="Times New Roman" panose="02020603050405020304" pitchFamily="18" charset="0"/>
                <a:cs typeface="Times New Roman" panose="02020603050405020304" pitchFamily="18" charset="0"/>
              </a:rPr>
              <a:t>, the heat load to be removed can be adjusted to whatever is desired.</a:t>
            </a:r>
          </a:p>
          <a:p>
            <a:pPr indent="0">
              <a:spcBef>
                <a:spcPts val="0"/>
              </a:spcBef>
              <a:buFont typeface="Wingdings 2" panose="05020102010507070707" pitchFamily="18" charset="2"/>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The trays between the liquid draw and return in a </a:t>
            </a:r>
            <a:r>
              <a:rPr lang="en-US" altLang="en-US" sz="2400" dirty="0" err="1" smtClean="0">
                <a:latin typeface="Times New Roman" panose="02020603050405020304" pitchFamily="18" charset="0"/>
                <a:cs typeface="Times New Roman" panose="02020603050405020304" pitchFamily="18" charset="0"/>
              </a:rPr>
              <a:t>pumparound</a:t>
            </a:r>
            <a:r>
              <a:rPr lang="en-US" altLang="en-US" sz="2400" dirty="0" smtClean="0">
                <a:latin typeface="Times New Roman" panose="02020603050405020304" pitchFamily="18" charset="0"/>
                <a:cs typeface="Times New Roman" panose="02020603050405020304" pitchFamily="18" charset="0"/>
              </a:rPr>
              <a:t> have more to do with heat transfer than mass transfer. In addition to returning a sub cooled liquid to the column, mixing occurs as material is introduced to a higher point in the column. Therefore by using </a:t>
            </a:r>
            <a:r>
              <a:rPr lang="en-US" altLang="en-US" sz="2400" dirty="0" err="1" smtClean="0">
                <a:latin typeface="Times New Roman" panose="02020603050405020304" pitchFamily="18" charset="0"/>
                <a:cs typeface="Times New Roman" panose="02020603050405020304" pitchFamily="18" charset="0"/>
              </a:rPr>
              <a:t>pumparound</a:t>
            </a:r>
            <a:r>
              <a:rPr lang="en-US" altLang="en-US" sz="2400" dirty="0" smtClean="0">
                <a:latin typeface="Times New Roman" panose="02020603050405020304" pitchFamily="18" charset="0"/>
                <a:cs typeface="Times New Roman" panose="02020603050405020304" pitchFamily="18" charset="0"/>
              </a:rPr>
              <a:t>, the effective number of trays will be reduced.</a:t>
            </a: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16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Furnace</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304800" y="1752600"/>
            <a:ext cx="8458200" cy="4800600"/>
          </a:xfrm>
        </p:spPr>
        <p:txBody>
          <a:bodyPr/>
          <a:lstStyle/>
          <a:p>
            <a:pPr indent="0">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The crude oil entering the topping column needs to be preheated to around 400 </a:t>
            </a:r>
            <a:r>
              <a:rPr lang="en-US" altLang="en-US" sz="2400" baseline="30000" dirty="0" err="1" smtClean="0">
                <a:latin typeface="Times New Roman" panose="02020603050405020304" pitchFamily="18" charset="0"/>
                <a:cs typeface="Times New Roman" panose="02020603050405020304" pitchFamily="18" charset="0"/>
              </a:rPr>
              <a:t>o</a:t>
            </a:r>
            <a:r>
              <a:rPr lang="en-US" altLang="en-US" sz="2400" dirty="0" err="1" smtClean="0">
                <a:latin typeface="Times New Roman" panose="02020603050405020304" pitchFamily="18" charset="0"/>
                <a:cs typeface="Times New Roman" panose="02020603050405020304" pitchFamily="18" charset="0"/>
              </a:rPr>
              <a:t>C.</a:t>
            </a:r>
            <a:r>
              <a:rPr lang="en-US" altLang="en-US" sz="2400" dirty="0" smtClean="0">
                <a:latin typeface="Times New Roman" panose="02020603050405020304" pitchFamily="18" charset="0"/>
                <a:cs typeface="Times New Roman" panose="02020603050405020304" pitchFamily="18" charset="0"/>
              </a:rPr>
              <a:t> This is down by a  </a:t>
            </a:r>
            <a:r>
              <a:rPr lang="en-US" altLang="en-US" sz="2400" b="1" i="1" dirty="0" smtClean="0">
                <a:latin typeface="Times New Roman" panose="02020603050405020304" pitchFamily="18" charset="0"/>
                <a:cs typeface="Times New Roman" panose="02020603050405020304" pitchFamily="18" charset="0"/>
              </a:rPr>
              <a:t>furnace</a:t>
            </a:r>
            <a:r>
              <a:rPr lang="en-US" altLang="en-US" sz="2400" dirty="0" smtClean="0">
                <a:latin typeface="Times New Roman" panose="02020603050405020304" pitchFamily="18" charset="0"/>
                <a:cs typeface="Times New Roman" panose="02020603050405020304" pitchFamily="18" charset="0"/>
              </a:rPr>
              <a:t> (fired heater). Note that this temperature is higher than decomposition limit, but a high temperature can be tolerated in the furnace if it is only for a short residence time.</a:t>
            </a:r>
          </a:p>
          <a:p>
            <a:pPr indent="0">
              <a:spcBef>
                <a:spcPts val="0"/>
              </a:spcBef>
              <a:buFont typeface="Wingdings 2" panose="05020102010507070707" pitchFamily="18" charset="2"/>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Font typeface="Wingdings 2" panose="05020102010507070707" pitchFamily="18" charset="2"/>
              <a:buNone/>
            </a:pPr>
            <a:r>
              <a:rPr lang="en-US" altLang="en-US" sz="2400" dirty="0" smtClean="0">
                <a:latin typeface="Times New Roman" panose="02020603050405020304" pitchFamily="18" charset="0"/>
                <a:cs typeface="Times New Roman" panose="02020603050405020304" pitchFamily="18" charset="0"/>
              </a:rPr>
              <a:t>All of the material that needs to leave as product above the feed point (</a:t>
            </a:r>
            <a:r>
              <a:rPr lang="en-US" altLang="en-US" sz="2400" b="1" i="1" dirty="0" smtClean="0">
                <a:latin typeface="Times New Roman" panose="02020603050405020304" pitchFamily="18" charset="0"/>
                <a:cs typeface="Times New Roman" panose="02020603050405020304" pitchFamily="18" charset="0"/>
              </a:rPr>
              <a:t>flash zone</a:t>
            </a:r>
            <a:r>
              <a:rPr lang="en-US" altLang="en-US" sz="2400" dirty="0" smtClean="0">
                <a:latin typeface="Times New Roman" panose="02020603050405020304" pitchFamily="18" charset="0"/>
                <a:cs typeface="Times New Roman" panose="02020603050405020304" pitchFamily="18" charset="0"/>
              </a:rPr>
              <a:t>) must vaporize as it enters the column. In addition to this, some extra vapor over and above this flowrate must be created that will be condensed and flow back down through the column as reflux. This extra vaporization to create reflux is known as </a:t>
            </a:r>
            <a:r>
              <a:rPr lang="en-US" altLang="en-US" sz="2400" b="1" i="1" dirty="0" err="1" smtClean="0">
                <a:latin typeface="Times New Roman" panose="02020603050405020304" pitchFamily="18" charset="0"/>
                <a:cs typeface="Times New Roman" panose="02020603050405020304" pitchFamily="18" charset="0"/>
              </a:rPr>
              <a:t>overflash</a:t>
            </a:r>
            <a:r>
              <a:rPr lang="en-US" altLang="en-US" sz="2400" b="1" i="1"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(typically in the rage of 1-10%)</a:t>
            </a:r>
            <a:r>
              <a:rPr lang="en-US" altLang="en-US" i="1" dirty="0" smtClean="0">
                <a:latin typeface="Times New Roman" panose="02020603050405020304" pitchFamily="18" charset="0"/>
                <a:cs typeface="Times New Roman" panose="02020603050405020304" pitchFamily="18" charset="0"/>
              </a:rPr>
              <a:t>.</a:t>
            </a:r>
            <a:endParaRPr lang="en-US" altLang="en-US"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17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Furnace</a:t>
            </a:r>
            <a:endParaRPr lang="en-US" sz="36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18</a:t>
            </a:fld>
            <a:endParaRPr lang="en-US" altLang="en-US"/>
          </a:p>
        </p:txBody>
      </p:sp>
      <p:pic>
        <p:nvPicPr>
          <p:cNvPr id="6" name="Picture 5"/>
          <p:cNvPicPr>
            <a:picLocks noChangeAspect="1"/>
          </p:cNvPicPr>
          <p:nvPr/>
        </p:nvPicPr>
        <p:blipFill>
          <a:blip r:embed="rId2"/>
          <a:stretch>
            <a:fillRect/>
          </a:stretch>
        </p:blipFill>
        <p:spPr>
          <a:xfrm>
            <a:off x="1295400" y="2760936"/>
            <a:ext cx="6287047" cy="3944664"/>
          </a:xfrm>
          <a:prstGeom prst="rect">
            <a:avLst/>
          </a:prstGeom>
        </p:spPr>
      </p:pic>
      <p:sp>
        <p:nvSpPr>
          <p:cNvPr id="4" name="Rectangle 3"/>
          <p:cNvSpPr/>
          <p:nvPr/>
        </p:nvSpPr>
        <p:spPr>
          <a:xfrm>
            <a:off x="533400" y="1524000"/>
            <a:ext cx="8077200"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Most </a:t>
            </a:r>
            <a:r>
              <a:rPr lang="en-US" sz="2400" dirty="0" smtClean="0">
                <a:latin typeface="Times New Roman" panose="02020603050405020304" pitchFamily="18" charset="0"/>
                <a:cs typeface="Times New Roman" panose="02020603050405020304" pitchFamily="18" charset="0"/>
              </a:rPr>
              <a:t>topping column </a:t>
            </a:r>
            <a:r>
              <a:rPr lang="en-US" sz="2400" dirty="0">
                <a:latin typeface="Times New Roman" panose="02020603050405020304" pitchFamily="18" charset="0"/>
                <a:cs typeface="Times New Roman" panose="02020603050405020304" pitchFamily="18" charset="0"/>
              </a:rPr>
              <a:t>also include a </a:t>
            </a:r>
            <a:r>
              <a:rPr lang="en-US" sz="2400" dirty="0" smtClean="0">
                <a:latin typeface="Times New Roman" panose="02020603050405020304" pitchFamily="18" charset="0"/>
                <a:cs typeface="Times New Roman" panose="02020603050405020304" pitchFamily="18" charset="0"/>
              </a:rPr>
              <a:t>significant amount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steam at </a:t>
            </a:r>
            <a:r>
              <a:rPr lang="en-US" sz="2400" dirty="0">
                <a:latin typeface="Times New Roman" panose="02020603050405020304" pitchFamily="18" charset="0"/>
                <a:cs typeface="Times New Roman" panose="02020603050405020304" pitchFamily="18" charset="0"/>
              </a:rPr>
              <a:t>the bottom</a:t>
            </a:r>
            <a:r>
              <a:rPr lang="en-US" sz="2400" dirty="0" smtClean="0">
                <a:latin typeface="Times New Roman" panose="02020603050405020304" pitchFamily="18" charset="0"/>
                <a:cs typeface="Times New Roman" panose="02020603050405020304" pitchFamily="18" charset="0"/>
              </a:rPr>
              <a:t>. This steam serves </a:t>
            </a:r>
            <a:r>
              <a:rPr lang="en-US" sz="2400" dirty="0">
                <a:latin typeface="Times New Roman" panose="02020603050405020304" pitchFamily="18" charset="0"/>
                <a:cs typeface="Times New Roman" panose="02020603050405020304" pitchFamily="18" charset="0"/>
              </a:rPr>
              <a:t>to strip </a:t>
            </a:r>
            <a:r>
              <a:rPr lang="en-US" sz="2400" dirty="0" smtClean="0">
                <a:latin typeface="Times New Roman" panose="02020603050405020304" pitchFamily="18" charset="0"/>
                <a:cs typeface="Times New Roman" panose="02020603050405020304" pitchFamily="18" charset="0"/>
              </a:rPr>
              <a:t>residue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prevent excessive </a:t>
            </a:r>
            <a:r>
              <a:rPr lang="en-US" sz="2400" dirty="0">
                <a:latin typeface="Times New Roman" panose="02020603050405020304" pitchFamily="18" charset="0"/>
                <a:cs typeface="Times New Roman" panose="02020603050405020304" pitchFamily="18" charset="0"/>
              </a:rPr>
              <a:t>thermal cracking of crude due to high temperatures.</a:t>
            </a:r>
          </a:p>
        </p:txBody>
      </p:sp>
      <p:sp>
        <p:nvSpPr>
          <p:cNvPr id="5" name="TextBox 4"/>
          <p:cNvSpPr txBox="1"/>
          <p:nvPr/>
        </p:nvSpPr>
        <p:spPr>
          <a:xfrm>
            <a:off x="1752600" y="32004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4</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533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1445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Vacuum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71500" y="1905000"/>
            <a:ext cx="8001000" cy="4572000"/>
          </a:xfrm>
        </p:spPr>
        <p:txBody>
          <a:bodyPr/>
          <a:lstStyle/>
          <a:p>
            <a:pPr indent="0">
              <a:buNone/>
            </a:pPr>
            <a:r>
              <a:rPr lang="en-US" altLang="en-US" sz="2400" dirty="0">
                <a:latin typeface="Times New Roman" panose="02020603050405020304" pitchFamily="18" charset="0"/>
                <a:cs typeface="Times New Roman" panose="02020603050405020304" pitchFamily="18" charset="0"/>
              </a:rPr>
              <a:t>The </a:t>
            </a:r>
            <a:r>
              <a:rPr lang="en-US" altLang="en-US" sz="2400" dirty="0" smtClean="0">
                <a:latin typeface="Times New Roman" panose="02020603050405020304" pitchFamily="18" charset="0"/>
                <a:cs typeface="Times New Roman" panose="02020603050405020304" pitchFamily="18" charset="0"/>
              </a:rPr>
              <a:t>residue leaving </a:t>
            </a:r>
            <a:r>
              <a:rPr lang="en-US" altLang="en-US" sz="2400" dirty="0">
                <a:latin typeface="Times New Roman" panose="02020603050405020304" pitchFamily="18" charset="0"/>
                <a:cs typeface="Times New Roman" panose="02020603050405020304" pitchFamily="18" charset="0"/>
              </a:rPr>
              <a:t>the atmospheric tower still contains significant amount </a:t>
            </a:r>
            <a:r>
              <a:rPr lang="en-US" altLang="en-US" sz="2400" dirty="0" smtClean="0">
                <a:latin typeface="Times New Roman" panose="02020603050405020304" pitchFamily="18" charset="0"/>
                <a:cs typeface="Times New Roman" panose="02020603050405020304" pitchFamily="18" charset="0"/>
              </a:rPr>
              <a:t>of valuable </a:t>
            </a:r>
            <a:r>
              <a:rPr lang="en-US" altLang="en-US" sz="2400" dirty="0">
                <a:latin typeface="Times New Roman" panose="02020603050405020304" pitchFamily="18" charset="0"/>
                <a:cs typeface="Times New Roman" panose="02020603050405020304" pitchFamily="18" charset="0"/>
              </a:rPr>
              <a:t>oils. These oils cannot be distillated at atmospheric pressure because </a:t>
            </a:r>
            <a:r>
              <a:rPr lang="en-US" altLang="en-US" sz="2400" dirty="0" smtClean="0">
                <a:latin typeface="Times New Roman" panose="02020603050405020304" pitchFamily="18" charset="0"/>
                <a:cs typeface="Times New Roman" panose="02020603050405020304" pitchFamily="18" charset="0"/>
              </a:rPr>
              <a:t>the temperature </a:t>
            </a:r>
            <a:r>
              <a:rPr lang="en-US" altLang="en-US" sz="2400" dirty="0">
                <a:latin typeface="Times New Roman" panose="02020603050405020304" pitchFamily="18" charset="0"/>
                <a:cs typeface="Times New Roman" panose="02020603050405020304" pitchFamily="18" charset="0"/>
              </a:rPr>
              <a:t>required would be so high that </a:t>
            </a:r>
            <a:r>
              <a:rPr lang="en-US" altLang="en-US" sz="2400" dirty="0" smtClean="0">
                <a:latin typeface="Times New Roman" panose="02020603050405020304" pitchFamily="18" charset="0"/>
                <a:cs typeface="Times New Roman" panose="02020603050405020304" pitchFamily="18" charset="0"/>
              </a:rPr>
              <a:t>severe thermal </a:t>
            </a:r>
            <a:r>
              <a:rPr lang="en-US" altLang="en-US" sz="2400" dirty="0">
                <a:latin typeface="Times New Roman" panose="02020603050405020304" pitchFamily="18" charset="0"/>
                <a:cs typeface="Times New Roman" panose="02020603050405020304" pitchFamily="18" charset="0"/>
              </a:rPr>
              <a:t>cracking takes place. </a:t>
            </a: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r>
              <a:rPr lang="en-US" altLang="en-US" sz="2400" dirty="0">
                <a:latin typeface="Times New Roman" panose="02020603050405020304" pitchFamily="18" charset="0"/>
                <a:cs typeface="Times New Roman" panose="02020603050405020304" pitchFamily="18" charset="0"/>
              </a:rPr>
              <a:t>The </a:t>
            </a:r>
            <a:r>
              <a:rPr lang="en-US" altLang="en-US" sz="2400" dirty="0" smtClean="0">
                <a:latin typeface="Times New Roman" panose="02020603050405020304" pitchFamily="18" charset="0"/>
                <a:cs typeface="Times New Roman" panose="02020603050405020304" pitchFamily="18" charset="0"/>
              </a:rPr>
              <a:t>atmospheric residue is </a:t>
            </a:r>
            <a:r>
              <a:rPr lang="en-US" altLang="en-US" sz="2400" dirty="0">
                <a:latin typeface="Times New Roman" panose="02020603050405020304" pitchFamily="18" charset="0"/>
                <a:cs typeface="Times New Roman" panose="02020603050405020304" pitchFamily="18" charset="0"/>
              </a:rPr>
              <a:t>usually reheated to a temperature around </a:t>
            </a:r>
            <a:r>
              <a:rPr lang="en-US" altLang="en-US" sz="2400" dirty="0" smtClean="0">
                <a:latin typeface="Times New Roman" panose="02020603050405020304" pitchFamily="18" charset="0"/>
                <a:cs typeface="Times New Roman" panose="02020603050405020304" pitchFamily="18" charset="0"/>
              </a:rPr>
              <a:t>400 </a:t>
            </a:r>
            <a:r>
              <a:rPr lang="en-US" altLang="en-US" sz="2400" baseline="30000" dirty="0" err="1" smtClean="0">
                <a:latin typeface="Times New Roman" panose="02020603050405020304" pitchFamily="18" charset="0"/>
                <a:cs typeface="Times New Roman" panose="02020603050405020304" pitchFamily="18" charset="0"/>
              </a:rPr>
              <a:t>o</a:t>
            </a:r>
            <a:r>
              <a:rPr lang="en-US" altLang="en-US" sz="2400" dirty="0" err="1" smtClean="0">
                <a:latin typeface="Times New Roman" panose="02020603050405020304" pitchFamily="18" charset="0"/>
                <a:cs typeface="Times New Roman" panose="02020603050405020304" pitchFamily="18" charset="0"/>
              </a:rPr>
              <a:t>C</a:t>
            </a:r>
            <a:r>
              <a:rPr lang="en-US" altLang="en-US" sz="2400" dirty="0" smtClean="0">
                <a:latin typeface="Times New Roman" panose="02020603050405020304" pitchFamily="18" charset="0"/>
                <a:cs typeface="Times New Roman" panose="02020603050405020304" pitchFamily="18" charset="0"/>
              </a:rPr>
              <a:t> (750 </a:t>
            </a:r>
            <a:r>
              <a:rPr lang="en-US" altLang="en-US" sz="2400" baseline="30000" dirty="0" err="1" smtClean="0">
                <a:latin typeface="Times New Roman" panose="02020603050405020304" pitchFamily="18" charset="0"/>
                <a:cs typeface="Times New Roman" panose="02020603050405020304" pitchFamily="18" charset="0"/>
              </a:rPr>
              <a:t>o</a:t>
            </a:r>
            <a:r>
              <a:rPr lang="en-US" altLang="en-US" sz="2400" dirty="0" err="1" smtClean="0">
                <a:latin typeface="Times New Roman" panose="02020603050405020304" pitchFamily="18" charset="0"/>
                <a:cs typeface="Times New Roman" panose="02020603050405020304" pitchFamily="18" charset="0"/>
              </a:rPr>
              <a:t>F</a:t>
            </a: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or slightly higher and fed to a vacuum column, which operates under a high vacuum (about </a:t>
            </a:r>
            <a:r>
              <a:rPr lang="en-US" altLang="en-US" sz="2400" dirty="0" smtClean="0">
                <a:latin typeface="Times New Roman" panose="02020603050405020304" pitchFamily="18" charset="0"/>
                <a:cs typeface="Times New Roman" panose="02020603050405020304" pitchFamily="18" charset="0"/>
              </a:rPr>
              <a:t>20-50 </a:t>
            </a:r>
            <a:r>
              <a:rPr lang="en-US" altLang="en-US" sz="2400" dirty="0">
                <a:latin typeface="Times New Roman" panose="02020603050405020304" pitchFamily="18" charset="0"/>
                <a:cs typeface="Times New Roman" panose="02020603050405020304" pitchFamily="18" charset="0"/>
              </a:rPr>
              <a:t>mmHg at </a:t>
            </a:r>
            <a:r>
              <a:rPr lang="en-US" altLang="en-US" sz="2400" dirty="0" smtClean="0">
                <a:latin typeface="Times New Roman" panose="02020603050405020304" pitchFamily="18" charset="0"/>
                <a:cs typeface="Times New Roman" panose="02020603050405020304" pitchFamily="18" charset="0"/>
              </a:rPr>
              <a:t>feed flash zone). As shown in the Figure 5.</a:t>
            </a:r>
            <a:endParaRPr lang="en-US" alt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19</a:t>
            </a:fld>
            <a:endParaRPr lang="en-US" altLang="en-US"/>
          </a:p>
        </p:txBody>
      </p:sp>
    </p:spTree>
    <p:extLst>
      <p:ext uri="{BB962C8B-B14F-4D97-AF65-F5344CB8AC3E}">
        <p14:creationId xmlns:p14="http://schemas.microsoft.com/office/powerpoint/2010/main" val="118940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52400"/>
            <a:ext cx="8229600" cy="1447800"/>
          </a:xfrm>
        </p:spPr>
        <p:txBody>
          <a:bodyPr/>
          <a:lstStyle/>
          <a:p>
            <a:pPr algn="ctr" eaLnBrk="1" hangingPunct="1"/>
            <a:r>
              <a:rPr lang="en-US" altLang="en-US" sz="4000" b="1" dirty="0" smtClean="0">
                <a:latin typeface="Times New Roman" panose="02020603050405020304" pitchFamily="18" charset="0"/>
                <a:cs typeface="Times New Roman" panose="02020603050405020304" pitchFamily="18" charset="0"/>
              </a:rPr>
              <a:t>Crude Oil Distillation</a:t>
            </a:r>
            <a:br>
              <a:rPr lang="en-US" altLang="en-US" sz="4000" b="1"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Process Overview</a:t>
            </a:r>
            <a:endParaRPr lang="en-US" altLang="en-US" sz="36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300" y="1707832"/>
            <a:ext cx="8153400" cy="4921568"/>
          </a:xfrm>
        </p:spPr>
        <p:txBody>
          <a:bodyPr/>
          <a:lstStyle/>
          <a:p>
            <a:pPr indent="0">
              <a:buNone/>
            </a:pPr>
            <a:r>
              <a:rPr lang="en-US" altLang="en-US" sz="2400" dirty="0">
                <a:latin typeface="Times New Roman" panose="02020603050405020304" pitchFamily="18" charset="0"/>
                <a:cs typeface="Times New Roman" panose="02020603050405020304" pitchFamily="18" charset="0"/>
              </a:rPr>
              <a:t>Figure </a:t>
            </a:r>
            <a:r>
              <a:rPr lang="en-US" altLang="en-US" sz="2400" dirty="0" smtClean="0">
                <a:latin typeface="Times New Roman" panose="02020603050405020304" pitchFamily="18" charset="0"/>
                <a:cs typeface="Times New Roman" panose="02020603050405020304" pitchFamily="18" charset="0"/>
              </a:rPr>
              <a:t>1 </a:t>
            </a:r>
            <a:r>
              <a:rPr lang="en-US" altLang="en-US" sz="2400" dirty="0">
                <a:latin typeface="Times New Roman" panose="02020603050405020304" pitchFamily="18" charset="0"/>
                <a:cs typeface="Times New Roman" panose="02020603050405020304" pitchFamily="18" charset="0"/>
              </a:rPr>
              <a:t>shows the general process flow in the </a:t>
            </a:r>
            <a:r>
              <a:rPr lang="en-US" altLang="en-US" sz="2400" dirty="0" smtClean="0">
                <a:latin typeface="Times New Roman" panose="02020603050405020304" pitchFamily="18" charset="0"/>
                <a:cs typeface="Times New Roman" panose="02020603050405020304" pitchFamily="18" charset="0"/>
              </a:rPr>
              <a:t>distillation unit of </a:t>
            </a:r>
            <a:r>
              <a:rPr lang="en-US" altLang="en-US" sz="2400" dirty="0">
                <a:latin typeface="Times New Roman" panose="02020603050405020304" pitchFamily="18" charset="0"/>
                <a:cs typeface="Times New Roman" panose="02020603050405020304" pitchFamily="18" charset="0"/>
              </a:rPr>
              <a:t>a refinery. The solid lines refer to primary material flows and </a:t>
            </a:r>
            <a:r>
              <a:rPr lang="en-US" altLang="en-US" sz="2400" dirty="0" smtClean="0">
                <a:latin typeface="Times New Roman" panose="02020603050405020304" pitchFamily="18" charset="0"/>
                <a:cs typeface="Times New Roman" panose="02020603050405020304" pitchFamily="18" charset="0"/>
              </a:rPr>
              <a:t>the dashed </a:t>
            </a:r>
            <a:r>
              <a:rPr lang="en-US" altLang="en-US" sz="2400" dirty="0">
                <a:latin typeface="Times New Roman" panose="02020603050405020304" pitchFamily="18" charset="0"/>
                <a:cs typeface="Times New Roman" panose="02020603050405020304" pitchFamily="18" charset="0"/>
              </a:rPr>
              <a:t>lines refer to energy flows. </a:t>
            </a: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r>
              <a:rPr lang="en-US" altLang="en-US" sz="2400" dirty="0">
                <a:latin typeface="Times New Roman" panose="02020603050405020304" pitchFamily="18" charset="0"/>
                <a:cs typeface="Times New Roman" panose="02020603050405020304" pitchFamily="18" charset="0"/>
              </a:rPr>
              <a:t>C</a:t>
            </a:r>
            <a:r>
              <a:rPr lang="en-US" altLang="en-US" sz="2400" dirty="0" smtClean="0">
                <a:latin typeface="Times New Roman" panose="02020603050405020304" pitchFamily="18" charset="0"/>
                <a:cs typeface="Times New Roman" panose="02020603050405020304" pitchFamily="18" charset="0"/>
              </a:rPr>
              <a:t>rude </a:t>
            </a:r>
            <a:r>
              <a:rPr lang="en-US" altLang="en-US" sz="2400" dirty="0">
                <a:latin typeface="Times New Roman" panose="02020603050405020304" pitchFamily="18" charset="0"/>
                <a:cs typeface="Times New Roman" panose="02020603050405020304" pitchFamily="18" charset="0"/>
              </a:rPr>
              <a:t>enters an initial heat recovery section to raise its </a:t>
            </a:r>
            <a:r>
              <a:rPr lang="en-US" altLang="en-US" sz="2400" dirty="0" smtClean="0">
                <a:latin typeface="Times New Roman" panose="02020603050405020304" pitchFamily="18" charset="0"/>
                <a:cs typeface="Times New Roman" panose="02020603050405020304" pitchFamily="18" charset="0"/>
              </a:rPr>
              <a:t>temperature</a:t>
            </a:r>
            <a:r>
              <a:rPr lang="en-US" altLang="en-US" sz="2400" dirty="0" smtClean="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and </a:t>
            </a:r>
            <a:r>
              <a:rPr lang="en-US" altLang="en-US" sz="2400" dirty="0">
                <a:latin typeface="Times New Roman" panose="02020603050405020304" pitchFamily="18" charset="0"/>
                <a:cs typeface="Times New Roman" panose="02020603050405020304" pitchFamily="18" charset="0"/>
              </a:rPr>
              <a:t>recover heat from downstream units. The heated crude then </a:t>
            </a:r>
            <a:r>
              <a:rPr lang="en-US" altLang="en-US" sz="2400" dirty="0" smtClean="0">
                <a:latin typeface="Times New Roman" panose="02020603050405020304" pitchFamily="18" charset="0"/>
                <a:cs typeface="Times New Roman" panose="02020603050405020304" pitchFamily="18" charset="0"/>
              </a:rPr>
              <a:t>enters a </a:t>
            </a:r>
            <a:r>
              <a:rPr lang="en-US" altLang="en-US" sz="2400" dirty="0">
                <a:latin typeface="Times New Roman" panose="02020603050405020304" pitchFamily="18" charset="0"/>
                <a:cs typeface="Times New Roman" panose="02020603050405020304" pitchFamily="18" charset="0"/>
              </a:rPr>
              <a:t>desalting section, which removes dissolved salts and associated impurities.</a:t>
            </a:r>
            <a:endParaRPr lang="en-US" altLang="en-US" sz="2400"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52F8DC9-4123-48B6-A3A2-1EF4BD051F61}" type="slidenum">
              <a:rPr lang="en-US" altLang="en-US" smtClean="0"/>
              <a:pPr/>
              <a:t>2</a:t>
            </a:fld>
            <a:endParaRPr lang="en-US" altLang="en-US" dirty="0"/>
          </a:p>
        </p:txBody>
      </p:sp>
      <p:grpSp>
        <p:nvGrpSpPr>
          <p:cNvPr id="6" name="Group 5"/>
          <p:cNvGrpSpPr/>
          <p:nvPr/>
        </p:nvGrpSpPr>
        <p:grpSpPr>
          <a:xfrm>
            <a:off x="929640" y="2971800"/>
            <a:ext cx="7147560" cy="2117236"/>
            <a:chOff x="929640" y="2971800"/>
            <a:chExt cx="7147560" cy="2117236"/>
          </a:xfrm>
        </p:grpSpPr>
        <p:pic>
          <p:nvPicPr>
            <p:cNvPr id="4" name="Picture 3"/>
            <p:cNvPicPr>
              <a:picLocks noChangeAspect="1"/>
            </p:cNvPicPr>
            <p:nvPr/>
          </p:nvPicPr>
          <p:blipFill>
            <a:blip r:embed="rId2">
              <a:lum bright="-20000" contrast="40000"/>
            </a:blip>
            <a:stretch>
              <a:fillRect/>
            </a:stretch>
          </p:blipFill>
          <p:spPr>
            <a:xfrm>
              <a:off x="929640" y="2971800"/>
              <a:ext cx="7147560" cy="2117236"/>
            </a:xfrm>
            <a:prstGeom prst="rect">
              <a:avLst/>
            </a:prstGeom>
          </p:spPr>
        </p:pic>
        <p:sp>
          <p:nvSpPr>
            <p:cNvPr id="5" name="TextBox 4"/>
            <p:cNvSpPr txBox="1"/>
            <p:nvPr/>
          </p:nvSpPr>
          <p:spPr>
            <a:xfrm>
              <a:off x="6961622" y="31242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1</a:t>
              </a:r>
              <a:endParaRPr lang="en-US"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860209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52F8DC9-4123-48B6-A3A2-1EF4BD051F61}" type="slidenum">
              <a:rPr lang="en-US" altLang="en-US" smtClean="0"/>
              <a:pPr/>
              <a:t>20</a:t>
            </a:fld>
            <a:endParaRPr lang="en-US" altLang="en-US"/>
          </a:p>
        </p:txBody>
      </p:sp>
      <p:pic>
        <p:nvPicPr>
          <p:cNvPr id="5" name="Picture 4"/>
          <p:cNvPicPr>
            <a:picLocks noChangeAspect="1"/>
          </p:cNvPicPr>
          <p:nvPr/>
        </p:nvPicPr>
        <p:blipFill>
          <a:blip r:embed="rId2"/>
          <a:stretch>
            <a:fillRect/>
          </a:stretch>
        </p:blipFill>
        <p:spPr>
          <a:xfrm>
            <a:off x="1020467" y="1533508"/>
            <a:ext cx="7285333" cy="5095892"/>
          </a:xfrm>
          <a:prstGeom prst="rect">
            <a:avLst/>
          </a:prstGeom>
        </p:spPr>
      </p:pic>
      <p:sp>
        <p:nvSpPr>
          <p:cNvPr id="8" name="Title 1"/>
          <p:cNvSpPr>
            <a:spLocks noGrp="1"/>
          </p:cNvSpPr>
          <p:nvPr>
            <p:ph type="title"/>
          </p:nvPr>
        </p:nvSpPr>
        <p:spPr>
          <a:xfrm>
            <a:off x="457200" y="228600"/>
            <a:ext cx="8229600" cy="131445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Vacuum</a:t>
            </a:r>
            <a:endParaRPr lang="en-US" sz="4000" dirty="0">
              <a:latin typeface="Times New Roman" pitchFamily="18" charset="0"/>
              <a:cs typeface="Times New Roman" pitchFamily="18" charset="0"/>
            </a:endParaRPr>
          </a:p>
        </p:txBody>
      </p:sp>
      <p:sp>
        <p:nvSpPr>
          <p:cNvPr id="2" name="TextBox 1"/>
          <p:cNvSpPr txBox="1"/>
          <p:nvPr/>
        </p:nvSpPr>
        <p:spPr>
          <a:xfrm>
            <a:off x="1524000" y="17526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5</a:t>
            </a:r>
            <a:endParaRPr lang="en-US"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1445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Vacuum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71500" y="1788140"/>
            <a:ext cx="8001000" cy="4568210"/>
          </a:xfrm>
        </p:spPr>
        <p:txBody>
          <a:bodyPr/>
          <a:lstStyle/>
          <a:p>
            <a:pPr indent="0">
              <a:spcBef>
                <a:spcPts val="0"/>
              </a:spcBef>
              <a:buNone/>
            </a:pPr>
            <a:r>
              <a:rPr lang="en-US" altLang="en-US" sz="2400" dirty="0" smtClean="0">
                <a:latin typeface="Times New Roman" panose="02020603050405020304" pitchFamily="18" charset="0"/>
                <a:cs typeface="Times New Roman" panose="02020603050405020304" pitchFamily="18" charset="0"/>
              </a:rPr>
              <a:t>Vacuum column does </a:t>
            </a:r>
            <a:r>
              <a:rPr lang="en-US" altLang="en-US" sz="2400" dirty="0">
                <a:latin typeface="Times New Roman" panose="02020603050405020304" pitchFamily="18" charset="0"/>
                <a:cs typeface="Times New Roman" panose="02020603050405020304" pitchFamily="18" charset="0"/>
              </a:rPr>
              <a:t>not have a condenser and does </a:t>
            </a:r>
            <a:r>
              <a:rPr lang="en-US" altLang="en-US" sz="2400" dirty="0" smtClean="0">
                <a:latin typeface="Times New Roman" panose="02020603050405020304" pitchFamily="18" charset="0"/>
                <a:cs typeface="Times New Roman" panose="02020603050405020304" pitchFamily="18" charset="0"/>
              </a:rPr>
              <a:t>not feature </a:t>
            </a:r>
            <a:r>
              <a:rPr lang="en-US" altLang="en-US" sz="2400" dirty="0">
                <a:latin typeface="Times New Roman" panose="02020603050405020304" pitchFamily="18" charset="0"/>
                <a:cs typeface="Times New Roman" panose="02020603050405020304" pitchFamily="18" charset="0"/>
              </a:rPr>
              <a:t>side strippers either, simply because </a:t>
            </a:r>
            <a:r>
              <a:rPr lang="en-US" altLang="en-US" sz="2400" dirty="0" smtClean="0">
                <a:latin typeface="Times New Roman" panose="02020603050405020304" pitchFamily="18" charset="0"/>
                <a:cs typeface="Times New Roman" panose="02020603050405020304" pitchFamily="18" charset="0"/>
              </a:rPr>
              <a:t>products (LVGO &amp; HVGO), which are usually used as </a:t>
            </a:r>
            <a:r>
              <a:rPr lang="en-US" altLang="en-US" sz="2400" dirty="0" err="1" smtClean="0">
                <a:latin typeface="Times New Roman" panose="02020603050405020304" pitchFamily="18" charset="0"/>
                <a:cs typeface="Times New Roman" panose="02020603050405020304" pitchFamily="18" charset="0"/>
              </a:rPr>
              <a:t>feedstocks</a:t>
            </a:r>
            <a:r>
              <a:rPr lang="en-US" altLang="en-US" sz="2400" dirty="0" smtClean="0">
                <a:latin typeface="Times New Roman" panose="02020603050405020304" pitchFamily="18" charset="0"/>
                <a:cs typeface="Times New Roman" panose="02020603050405020304" pitchFamily="18" charset="0"/>
              </a:rPr>
              <a:t> for catalytic cracking units, </a:t>
            </a:r>
            <a:r>
              <a:rPr lang="en-US" altLang="en-US" sz="2400" dirty="0">
                <a:latin typeface="Times New Roman" panose="02020603050405020304" pitchFamily="18" charset="0"/>
                <a:cs typeface="Times New Roman" panose="02020603050405020304" pitchFamily="18" charset="0"/>
              </a:rPr>
              <a:t>do not have specifications on </a:t>
            </a:r>
            <a:r>
              <a:rPr lang="en-US" altLang="en-US" sz="2400" dirty="0" smtClean="0">
                <a:latin typeface="Times New Roman" panose="02020603050405020304" pitchFamily="18" charset="0"/>
                <a:cs typeface="Times New Roman" panose="02020603050405020304" pitchFamily="18" charset="0"/>
              </a:rPr>
              <a:t>their light </a:t>
            </a:r>
            <a:r>
              <a:rPr lang="en-US" altLang="en-US" sz="2400" dirty="0">
                <a:latin typeface="Times New Roman" panose="02020603050405020304" pitchFamily="18" charset="0"/>
                <a:cs typeface="Times New Roman" panose="02020603050405020304" pitchFamily="18" charset="0"/>
              </a:rPr>
              <a:t>end. However, side strippers can be used in specific cases, </a:t>
            </a:r>
            <a:r>
              <a:rPr lang="en-US" altLang="en-US" sz="2400" dirty="0" smtClean="0">
                <a:latin typeface="Times New Roman" panose="02020603050405020304" pitchFamily="18" charset="0"/>
                <a:cs typeface="Times New Roman" panose="02020603050405020304" pitchFamily="18" charset="0"/>
              </a:rPr>
              <a:t>when vacuum column is used for </a:t>
            </a:r>
            <a:r>
              <a:rPr lang="en-US" altLang="en-US" sz="2400" dirty="0">
                <a:latin typeface="Times New Roman" panose="02020603050405020304" pitchFamily="18" charset="0"/>
                <a:cs typeface="Times New Roman" panose="02020603050405020304" pitchFamily="18" charset="0"/>
              </a:rPr>
              <a:t>lube base </a:t>
            </a:r>
            <a:r>
              <a:rPr lang="en-US" altLang="en-US" sz="2400" dirty="0" smtClean="0">
                <a:latin typeface="Times New Roman" panose="02020603050405020304" pitchFamily="18" charset="0"/>
                <a:cs typeface="Times New Roman" panose="02020603050405020304" pitchFamily="18" charset="0"/>
              </a:rPr>
              <a:t>oil production.</a:t>
            </a: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r>
              <a:rPr lang="en-US" altLang="en-US" sz="2400" dirty="0" smtClean="0">
                <a:latin typeface="Times New Roman" panose="02020603050405020304" pitchFamily="18" charset="0"/>
                <a:cs typeface="Times New Roman" panose="02020603050405020304" pitchFamily="18" charset="0"/>
              </a:rPr>
              <a:t>Lighter components </a:t>
            </a:r>
            <a:r>
              <a:rPr lang="en-US" altLang="en-US" sz="2400" dirty="0">
                <a:latin typeface="Times New Roman" panose="02020603050405020304" pitchFamily="18" charset="0"/>
                <a:cs typeface="Times New Roman" panose="02020603050405020304" pitchFamily="18" charset="0"/>
              </a:rPr>
              <a:t>are removed from the residue by steam stripping. In </a:t>
            </a:r>
            <a:r>
              <a:rPr lang="en-US" altLang="en-US" sz="2400" dirty="0" smtClean="0">
                <a:latin typeface="Times New Roman" panose="02020603050405020304" pitchFamily="18" charset="0"/>
                <a:cs typeface="Times New Roman" panose="02020603050405020304" pitchFamily="18" charset="0"/>
              </a:rPr>
              <a:t>addition, </a:t>
            </a:r>
            <a:r>
              <a:rPr lang="en-US" altLang="en-US" sz="2400" dirty="0">
                <a:latin typeface="Times New Roman" panose="02020603050405020304" pitchFamily="18" charset="0"/>
                <a:cs typeface="Times New Roman" panose="02020603050405020304" pitchFamily="18" charset="0"/>
              </a:rPr>
              <a:t>coke </a:t>
            </a:r>
            <a:r>
              <a:rPr lang="en-US" altLang="en-US" sz="2400" dirty="0" smtClean="0">
                <a:latin typeface="Times New Roman" panose="02020603050405020304" pitchFamily="18" charset="0"/>
                <a:cs typeface="Times New Roman" panose="02020603050405020304" pitchFamily="18" charset="0"/>
              </a:rPr>
              <a:t>formation is </a:t>
            </a:r>
            <a:r>
              <a:rPr lang="en-US" altLang="en-US" sz="2400" dirty="0">
                <a:latin typeface="Times New Roman" panose="02020603050405020304" pitchFamily="18" charset="0"/>
                <a:cs typeface="Times New Roman" panose="02020603050405020304" pitchFamily="18" charset="0"/>
              </a:rPr>
              <a:t>reduced by circulating partially cooled bottoms to quench the liquid to a </a:t>
            </a:r>
            <a:r>
              <a:rPr lang="en-US" altLang="en-US" sz="2400" dirty="0" smtClean="0">
                <a:latin typeface="Times New Roman" panose="02020603050405020304" pitchFamily="18" charset="0"/>
                <a:cs typeface="Times New Roman" panose="02020603050405020304" pitchFamily="18" charset="0"/>
              </a:rPr>
              <a:t>lower temperature</a:t>
            </a:r>
            <a:r>
              <a:rPr lang="en-US" altLang="en-US" sz="2400"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21</a:t>
            </a:fld>
            <a:endParaRPr lang="en-US" altLang="en-US"/>
          </a:p>
        </p:txBody>
      </p:sp>
    </p:spTree>
    <p:extLst>
      <p:ext uri="{BB962C8B-B14F-4D97-AF65-F5344CB8AC3E}">
        <p14:creationId xmlns:p14="http://schemas.microsoft.com/office/powerpoint/2010/main" val="303993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14450"/>
          </a:xfrm>
        </p:spPr>
        <p:txBody>
          <a:bodyPr>
            <a:no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br>
              <a:rPr lang="en-US" sz="4000"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Fraction specifications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571500" y="1788140"/>
            <a:ext cx="8001000" cy="4688860"/>
          </a:xfrm>
        </p:spPr>
        <p:txBody>
          <a:bodyPr/>
          <a:lstStyle/>
          <a:p>
            <a:pPr indent="0">
              <a:spcBef>
                <a:spcPts val="0"/>
              </a:spcBef>
              <a:buNone/>
            </a:pPr>
            <a:r>
              <a:rPr lang="en-US" altLang="en-US" sz="2400" dirty="0" smtClean="0">
                <a:latin typeface="Times New Roman" panose="02020603050405020304" pitchFamily="18" charset="0"/>
                <a:cs typeface="Times New Roman" panose="02020603050405020304" pitchFamily="18" charset="0"/>
              </a:rPr>
              <a:t>In the petroleum refinery, two terms are used for presenting the composition and degree of separation between adjacent petroleum fractions. </a:t>
            </a: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r>
              <a:rPr lang="en-US" altLang="en-US" sz="2400" b="1" i="1" dirty="0" smtClean="0">
                <a:latin typeface="Times New Roman" panose="02020603050405020304" pitchFamily="18" charset="0"/>
                <a:cs typeface="Times New Roman" panose="02020603050405020304" pitchFamily="18" charset="0"/>
              </a:rPr>
              <a:t>ASTM D86 boiling range </a:t>
            </a:r>
            <a:r>
              <a:rPr lang="en-US" altLang="en-US" sz="2400" dirty="0" smtClean="0">
                <a:latin typeface="Times New Roman" panose="02020603050405020304" pitchFamily="18" charset="0"/>
                <a:cs typeface="Times New Roman" panose="02020603050405020304" pitchFamily="18" charset="0"/>
              </a:rPr>
              <a:t>(usually 95%) defines the general composition of the fraction and is usually one of the key specifications for distillation.  </a:t>
            </a: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r>
              <a:rPr lang="en-US" altLang="en-US" sz="2400" dirty="0" smtClean="0">
                <a:latin typeface="Times New Roman" panose="02020603050405020304" pitchFamily="18" charset="0"/>
                <a:cs typeface="Times New Roman" panose="02020603050405020304" pitchFamily="18" charset="0"/>
              </a:rPr>
              <a:t>The second key specification, </a:t>
            </a:r>
            <a:r>
              <a:rPr lang="en-US" altLang="en-US" sz="2400" b="1" dirty="0" smtClean="0">
                <a:latin typeface="Times New Roman" panose="02020603050405020304" pitchFamily="18" charset="0"/>
                <a:cs typeface="Times New Roman" panose="02020603050405020304" pitchFamily="18" charset="0"/>
              </a:rPr>
              <a:t>(5-95) </a:t>
            </a:r>
            <a:r>
              <a:rPr lang="en-US" altLang="en-US" sz="2400" b="1" i="1" dirty="0" smtClean="0">
                <a:latin typeface="Times New Roman" panose="02020603050405020304" pitchFamily="18" charset="0"/>
                <a:cs typeface="Times New Roman" panose="02020603050405020304" pitchFamily="18" charset="0"/>
              </a:rPr>
              <a:t>gap</a:t>
            </a:r>
            <a:r>
              <a:rPr lang="en-US" altLang="en-US" sz="2400" dirty="0" smtClean="0">
                <a:latin typeface="Times New Roman" panose="02020603050405020304" pitchFamily="18" charset="0"/>
                <a:cs typeface="Times New Roman" panose="02020603050405020304" pitchFamily="18" charset="0"/>
              </a:rPr>
              <a:t>, defines the relative degree of separation between adjacent fractions. It is determined by subtracting the D86 95% of light fraction from the D86 5% of heavy adjacent fraction. </a:t>
            </a:r>
            <a:endParaRPr lang="en-US" alt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52F8DC9-4123-48B6-A3A2-1EF4BD051F61}" type="slidenum">
              <a:rPr lang="en-US" altLang="en-US" smtClean="0"/>
              <a:pPr/>
              <a:t>22</a:t>
            </a:fld>
            <a:endParaRPr lang="en-US" altLang="en-US"/>
          </a:p>
        </p:txBody>
      </p:sp>
    </p:spTree>
    <p:extLst>
      <p:ext uri="{BB962C8B-B14F-4D97-AF65-F5344CB8AC3E}">
        <p14:creationId xmlns:p14="http://schemas.microsoft.com/office/powerpoint/2010/main" val="341058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52400"/>
            <a:ext cx="8229600" cy="1447800"/>
          </a:xfrm>
        </p:spPr>
        <p:txBody>
          <a:bodyPr/>
          <a:lstStyle/>
          <a:p>
            <a:pPr algn="ctr" eaLnBrk="1" hangingPunct="1"/>
            <a:r>
              <a:rPr lang="en-US" altLang="en-US" sz="4000" b="1" dirty="0" smtClean="0">
                <a:latin typeface="Times New Roman" panose="02020603050405020304" pitchFamily="18" charset="0"/>
                <a:cs typeface="Times New Roman" panose="02020603050405020304" pitchFamily="18" charset="0"/>
              </a:rPr>
              <a:t>Crude Oil Distillation</a:t>
            </a:r>
            <a:br>
              <a:rPr lang="en-US" altLang="en-US" sz="4000" b="1"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Process Overview</a:t>
            </a:r>
            <a:endParaRPr lang="en-US" altLang="en-US" sz="36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300" y="1707832"/>
            <a:ext cx="8153400" cy="4921568"/>
          </a:xfrm>
        </p:spPr>
        <p:txBody>
          <a:bodyPr/>
          <a:lstStyle/>
          <a:p>
            <a:pPr indent="0">
              <a:buNone/>
            </a:pPr>
            <a:endParaRPr lang="en-US" altLang="en-US" sz="2400" dirty="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r>
              <a:rPr lang="en-US" altLang="en-US" sz="2400" dirty="0">
                <a:latin typeface="Times New Roman" panose="02020603050405020304" pitchFamily="18" charset="0"/>
                <a:cs typeface="Times New Roman" panose="02020603050405020304" pitchFamily="18" charset="0"/>
              </a:rPr>
              <a:t>Once the </a:t>
            </a:r>
            <a:r>
              <a:rPr lang="en-US" altLang="en-US" sz="2400" dirty="0" smtClean="0">
                <a:latin typeface="Times New Roman" panose="02020603050405020304" pitchFamily="18" charset="0"/>
                <a:cs typeface="Times New Roman" panose="02020603050405020304" pitchFamily="18" charset="0"/>
              </a:rPr>
              <a:t>salts have been </a:t>
            </a:r>
            <a:r>
              <a:rPr lang="en-US" altLang="en-US" sz="2400" dirty="0">
                <a:latin typeface="Times New Roman" panose="02020603050405020304" pitchFamily="18" charset="0"/>
                <a:cs typeface="Times New Roman" panose="02020603050405020304" pitchFamily="18" charset="0"/>
              </a:rPr>
              <a:t>sufficiently treated, the crude enters the preheat train, consisting of </a:t>
            </a:r>
            <a:r>
              <a:rPr lang="en-US" altLang="en-US" sz="2400" dirty="0" smtClean="0">
                <a:latin typeface="Times New Roman" panose="02020603050405020304" pitchFamily="18" charset="0"/>
                <a:cs typeface="Times New Roman" panose="02020603050405020304" pitchFamily="18" charset="0"/>
              </a:rPr>
              <a:t>heat exchangers </a:t>
            </a:r>
            <a:r>
              <a:rPr lang="en-US" altLang="en-US" sz="2400" dirty="0">
                <a:latin typeface="Times New Roman" panose="02020603050405020304" pitchFamily="18" charset="0"/>
                <a:cs typeface="Times New Roman" panose="02020603050405020304" pitchFamily="18" charset="0"/>
              </a:rPr>
              <a:t>associated with various downstream equipment throughout </a:t>
            </a:r>
            <a:r>
              <a:rPr lang="en-US" altLang="en-US" sz="2400" dirty="0" smtClean="0">
                <a:latin typeface="Times New Roman" panose="02020603050405020304" pitchFamily="18" charset="0"/>
                <a:cs typeface="Times New Roman" panose="02020603050405020304" pitchFamily="18" charset="0"/>
              </a:rPr>
              <a:t>the refinery</a:t>
            </a:r>
            <a:r>
              <a:rPr lang="en-US" altLang="en-US" sz="2400" dirty="0">
                <a:latin typeface="Times New Roman" panose="02020603050405020304" pitchFamily="18" charset="0"/>
                <a:cs typeface="Times New Roman" panose="02020603050405020304" pitchFamily="18" charset="0"/>
              </a:rPr>
              <a:t>. The preheat train typically raises the temperature of </a:t>
            </a:r>
            <a:r>
              <a:rPr lang="en-US" altLang="en-US" sz="2400" dirty="0" smtClean="0">
                <a:latin typeface="Times New Roman" panose="02020603050405020304" pitchFamily="18" charset="0"/>
                <a:cs typeface="Times New Roman" panose="02020603050405020304" pitchFamily="18" charset="0"/>
              </a:rPr>
              <a:t>crude significantly and </a:t>
            </a:r>
            <a:r>
              <a:rPr lang="en-US" altLang="en-US" sz="2400" dirty="0">
                <a:latin typeface="Times New Roman" panose="02020603050405020304" pitchFamily="18" charset="0"/>
                <a:cs typeface="Times New Roman" panose="02020603050405020304" pitchFamily="18" charset="0"/>
              </a:rPr>
              <a:t>reduces the overall energy consumption in the refinery. </a:t>
            </a:r>
            <a:r>
              <a:rPr lang="en-US" altLang="en-US" sz="2400" dirty="0" smtClean="0">
                <a:latin typeface="Times New Roman" panose="02020603050405020304" pitchFamily="18" charset="0"/>
                <a:cs typeface="Times New Roman" panose="02020603050405020304" pitchFamily="18" charset="0"/>
              </a:rPr>
              <a:t>Following the preheat train, the crude enters the primary crude furnace. </a:t>
            </a:r>
          </a:p>
        </p:txBody>
      </p:sp>
      <p:sp>
        <p:nvSpPr>
          <p:cNvPr id="2" name="Slide Number Placeholder 1"/>
          <p:cNvSpPr>
            <a:spLocks noGrp="1"/>
          </p:cNvSpPr>
          <p:nvPr>
            <p:ph type="sldNum" sz="quarter" idx="12"/>
          </p:nvPr>
        </p:nvSpPr>
        <p:spPr/>
        <p:txBody>
          <a:bodyPr/>
          <a:lstStyle/>
          <a:p>
            <a:fld id="{B52F8DC9-4123-48B6-A3A2-1EF4BD051F61}" type="slidenum">
              <a:rPr lang="en-US" altLang="en-US" smtClean="0"/>
              <a:pPr/>
              <a:t>3</a:t>
            </a:fld>
            <a:endParaRPr lang="en-US" altLang="en-US" dirty="0"/>
          </a:p>
        </p:txBody>
      </p:sp>
      <p:grpSp>
        <p:nvGrpSpPr>
          <p:cNvPr id="6" name="Group 5"/>
          <p:cNvGrpSpPr/>
          <p:nvPr/>
        </p:nvGrpSpPr>
        <p:grpSpPr>
          <a:xfrm>
            <a:off x="1005840" y="1676400"/>
            <a:ext cx="7147560" cy="2117236"/>
            <a:chOff x="929640" y="2971800"/>
            <a:chExt cx="7147560" cy="2117236"/>
          </a:xfrm>
        </p:grpSpPr>
        <p:pic>
          <p:nvPicPr>
            <p:cNvPr id="7" name="Picture 6"/>
            <p:cNvPicPr>
              <a:picLocks noChangeAspect="1"/>
            </p:cNvPicPr>
            <p:nvPr/>
          </p:nvPicPr>
          <p:blipFill>
            <a:blip r:embed="rId2">
              <a:lum bright="-20000" contrast="40000"/>
            </a:blip>
            <a:stretch>
              <a:fillRect/>
            </a:stretch>
          </p:blipFill>
          <p:spPr>
            <a:xfrm>
              <a:off x="929640" y="2971800"/>
              <a:ext cx="7147560" cy="2117236"/>
            </a:xfrm>
            <a:prstGeom prst="rect">
              <a:avLst/>
            </a:prstGeom>
          </p:spPr>
        </p:pic>
        <p:sp>
          <p:nvSpPr>
            <p:cNvPr id="8" name="TextBox 7"/>
            <p:cNvSpPr txBox="1"/>
            <p:nvPr/>
          </p:nvSpPr>
          <p:spPr>
            <a:xfrm>
              <a:off x="6961622" y="31242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1</a:t>
              </a:r>
              <a:endParaRPr lang="en-US"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20475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52400"/>
            <a:ext cx="8229600" cy="1447800"/>
          </a:xfrm>
        </p:spPr>
        <p:txBody>
          <a:bodyPr/>
          <a:lstStyle/>
          <a:p>
            <a:pPr algn="ctr" eaLnBrk="1" hangingPunct="1"/>
            <a:r>
              <a:rPr lang="en-US" altLang="en-US" sz="4000" b="1" dirty="0" smtClean="0">
                <a:latin typeface="Times New Roman" panose="02020603050405020304" pitchFamily="18" charset="0"/>
                <a:cs typeface="Times New Roman" panose="02020603050405020304" pitchFamily="18" charset="0"/>
              </a:rPr>
              <a:t>Crude Oil Distillation</a:t>
            </a:r>
            <a:br>
              <a:rPr lang="en-US" altLang="en-US" sz="4000" b="1"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Process Overview</a:t>
            </a:r>
            <a:endParaRPr lang="en-US" altLang="en-US" sz="3600"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300" y="1707832"/>
            <a:ext cx="8153400" cy="4921568"/>
          </a:xfrm>
        </p:spPr>
        <p:txBody>
          <a:bodyPr/>
          <a:lstStyle/>
          <a:p>
            <a:pPr indent="0">
              <a:buNone/>
            </a:pPr>
            <a:endParaRPr lang="en-US" altLang="en-US" sz="2400" dirty="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endParaRPr lang="en-US" altLang="en-US" sz="2400" dirty="0" smtClean="0">
              <a:latin typeface="Times New Roman" panose="02020603050405020304" pitchFamily="18" charset="0"/>
              <a:cs typeface="Times New Roman" panose="02020603050405020304" pitchFamily="18" charset="0"/>
            </a:endParaRPr>
          </a:p>
          <a:p>
            <a:pPr indent="0">
              <a:buNone/>
            </a:pPr>
            <a:r>
              <a:rPr lang="en-US" altLang="en-US" sz="2400" dirty="0">
                <a:latin typeface="Times New Roman" panose="02020603050405020304" pitchFamily="18" charset="0"/>
                <a:cs typeface="Times New Roman" panose="02020603050405020304" pitchFamily="18" charset="0"/>
              </a:rPr>
              <a:t>The crude </a:t>
            </a:r>
            <a:r>
              <a:rPr lang="en-US" altLang="en-US" sz="2400" dirty="0" smtClean="0">
                <a:latin typeface="Times New Roman" panose="02020603050405020304" pitchFamily="18" charset="0"/>
                <a:cs typeface="Times New Roman" panose="02020603050405020304" pitchFamily="18" charset="0"/>
              </a:rPr>
              <a:t>furnace vaporizes </a:t>
            </a:r>
            <a:r>
              <a:rPr lang="en-US" altLang="en-US" sz="2400" dirty="0">
                <a:latin typeface="Times New Roman" panose="02020603050405020304" pitchFamily="18" charset="0"/>
                <a:cs typeface="Times New Roman" panose="02020603050405020304" pitchFamily="18" charset="0"/>
              </a:rPr>
              <a:t>a major portion of the crude and feeds this vapor–liquid mixture into the atmospheric distillation tower. Most refineries today recover the </a:t>
            </a:r>
            <a:r>
              <a:rPr lang="en-US" altLang="en-US" sz="2400" dirty="0" smtClean="0">
                <a:latin typeface="Times New Roman" panose="02020603050405020304" pitchFamily="18" charset="0"/>
                <a:cs typeface="Times New Roman" panose="02020603050405020304" pitchFamily="18" charset="0"/>
              </a:rPr>
              <a:t>products and </a:t>
            </a:r>
            <a:r>
              <a:rPr lang="en-US" altLang="en-US" sz="2400" dirty="0">
                <a:latin typeface="Times New Roman" panose="02020603050405020304" pitchFamily="18" charset="0"/>
                <a:cs typeface="Times New Roman" panose="02020603050405020304" pitchFamily="18" charset="0"/>
              </a:rPr>
              <a:t>send them for further processing into vacuum distillation section </a:t>
            </a:r>
            <a:r>
              <a:rPr lang="en-US" altLang="en-US" sz="2400" dirty="0" smtClean="0">
                <a:latin typeface="Times New Roman" panose="02020603050405020304" pitchFamily="18" charset="0"/>
                <a:cs typeface="Times New Roman" panose="02020603050405020304" pitchFamily="18" charset="0"/>
              </a:rPr>
              <a:t>and product </a:t>
            </a:r>
            <a:r>
              <a:rPr lang="en-US" altLang="en-US" sz="2400" dirty="0">
                <a:latin typeface="Times New Roman" panose="02020603050405020304" pitchFamily="18" charset="0"/>
                <a:cs typeface="Times New Roman" panose="02020603050405020304" pitchFamily="18" charset="0"/>
              </a:rPr>
              <a:t>upgrading sections (catalytic cracking, hydrocracking, reforming, etc.).</a:t>
            </a:r>
            <a:endParaRPr lang="en-US" altLang="en-US" sz="2400"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52F8DC9-4123-48B6-A3A2-1EF4BD051F61}" type="slidenum">
              <a:rPr lang="en-US" altLang="en-US" smtClean="0"/>
              <a:pPr/>
              <a:t>4</a:t>
            </a:fld>
            <a:endParaRPr lang="en-US" altLang="en-US" dirty="0"/>
          </a:p>
        </p:txBody>
      </p:sp>
      <p:grpSp>
        <p:nvGrpSpPr>
          <p:cNvPr id="6" name="Group 5"/>
          <p:cNvGrpSpPr/>
          <p:nvPr/>
        </p:nvGrpSpPr>
        <p:grpSpPr>
          <a:xfrm>
            <a:off x="1005840" y="1676400"/>
            <a:ext cx="7147560" cy="2117236"/>
            <a:chOff x="929640" y="2971800"/>
            <a:chExt cx="7147560" cy="2117236"/>
          </a:xfrm>
        </p:grpSpPr>
        <p:pic>
          <p:nvPicPr>
            <p:cNvPr id="7" name="Picture 6"/>
            <p:cNvPicPr>
              <a:picLocks noChangeAspect="1"/>
            </p:cNvPicPr>
            <p:nvPr/>
          </p:nvPicPr>
          <p:blipFill>
            <a:blip r:embed="rId2">
              <a:lum bright="-20000" contrast="40000"/>
            </a:blip>
            <a:stretch>
              <a:fillRect/>
            </a:stretch>
          </p:blipFill>
          <p:spPr>
            <a:xfrm>
              <a:off x="929640" y="2971800"/>
              <a:ext cx="7147560" cy="2117236"/>
            </a:xfrm>
            <a:prstGeom prst="rect">
              <a:avLst/>
            </a:prstGeom>
          </p:spPr>
        </p:pic>
        <p:sp>
          <p:nvSpPr>
            <p:cNvPr id="8" name="TextBox 7"/>
            <p:cNvSpPr txBox="1"/>
            <p:nvPr/>
          </p:nvSpPr>
          <p:spPr>
            <a:xfrm>
              <a:off x="6961622" y="31242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1</a:t>
              </a:r>
              <a:endParaRPr lang="en-US"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55204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Desalting</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669414"/>
            <a:ext cx="8229600" cy="4883785"/>
          </a:xfrm>
        </p:spPr>
        <p:txBody>
          <a:bodyPr/>
          <a:lstStyle/>
          <a:p>
            <a:pPr indent="0">
              <a:spcBef>
                <a:spcPts val="0"/>
              </a:spcBef>
              <a:buNone/>
            </a:pPr>
            <a:r>
              <a:rPr lang="en-US" altLang="en-US" sz="2400" dirty="0">
                <a:latin typeface="Times New Roman" panose="02020603050405020304" pitchFamily="18" charset="0"/>
                <a:cs typeface="Times New Roman" panose="02020603050405020304" pitchFamily="18" charset="0"/>
              </a:rPr>
              <a:t>Before the crude enters the actual crude distillation column, it </a:t>
            </a:r>
            <a:r>
              <a:rPr lang="en-US" altLang="en-US" sz="2400" dirty="0" smtClean="0">
                <a:latin typeface="Times New Roman" panose="02020603050405020304" pitchFamily="18" charset="0"/>
                <a:cs typeface="Times New Roman" panose="02020603050405020304" pitchFamily="18" charset="0"/>
              </a:rPr>
              <a:t>must go </a:t>
            </a:r>
            <a:r>
              <a:rPr lang="en-US" altLang="en-US" sz="2400" dirty="0">
                <a:latin typeface="Times New Roman" panose="02020603050405020304" pitchFamily="18" charset="0"/>
                <a:cs typeface="Times New Roman" panose="02020603050405020304" pitchFamily="18" charset="0"/>
              </a:rPr>
              <a:t>through several steps to ensure reliable operation. The main steps are </a:t>
            </a:r>
            <a:r>
              <a:rPr lang="en-US" altLang="en-US" sz="2400" dirty="0" smtClean="0">
                <a:latin typeface="Times New Roman" panose="02020603050405020304" pitchFamily="18" charset="0"/>
                <a:cs typeface="Times New Roman" panose="02020603050405020304" pitchFamily="18" charset="0"/>
              </a:rPr>
              <a:t>as follows</a:t>
            </a:r>
            <a:r>
              <a:rPr lang="en-US" altLang="en-US" sz="2400" dirty="0">
                <a:latin typeface="Times New Roman" panose="02020603050405020304" pitchFamily="18" charset="0"/>
                <a:cs typeface="Times New Roman" panose="02020603050405020304" pitchFamily="18" charset="0"/>
              </a:rPr>
              <a:t>:</a:t>
            </a:r>
          </a:p>
          <a:p>
            <a:pPr lvl="1" indent="0">
              <a:spcBef>
                <a:spcPts val="0"/>
              </a:spcBef>
              <a:buNone/>
            </a:pPr>
            <a:r>
              <a:rPr lang="en-US" altLang="en-US" dirty="0">
                <a:latin typeface="Times New Roman" panose="02020603050405020304" pitchFamily="18" charset="0"/>
                <a:cs typeface="Times New Roman" panose="02020603050405020304" pitchFamily="18" charset="0"/>
              </a:rPr>
              <a:t>• </a:t>
            </a:r>
            <a:r>
              <a:rPr lang="en-US" altLang="en-US" i="1" dirty="0">
                <a:latin typeface="Times New Roman" panose="02020603050405020304" pitchFamily="18" charset="0"/>
                <a:cs typeface="Times New Roman" panose="02020603050405020304" pitchFamily="18" charset="0"/>
              </a:rPr>
              <a:t>Desalting</a:t>
            </a:r>
          </a:p>
          <a:p>
            <a:pPr lvl="1" indent="0">
              <a:spcBef>
                <a:spcPts val="0"/>
              </a:spcBef>
              <a:buNone/>
            </a:pPr>
            <a:r>
              <a:rPr lang="en-US" altLang="en-US" dirty="0">
                <a:latin typeface="Times New Roman" panose="02020603050405020304" pitchFamily="18" charset="0"/>
                <a:cs typeface="Times New Roman" panose="02020603050405020304" pitchFamily="18" charset="0"/>
              </a:rPr>
              <a:t>• </a:t>
            </a:r>
            <a:r>
              <a:rPr lang="en-US" altLang="en-US" i="1" dirty="0">
                <a:latin typeface="Times New Roman" panose="02020603050405020304" pitchFamily="18" charset="0"/>
                <a:cs typeface="Times New Roman" panose="02020603050405020304" pitchFamily="18" charset="0"/>
              </a:rPr>
              <a:t>Dewatering</a:t>
            </a:r>
          </a:p>
          <a:p>
            <a:pPr lvl="1" indent="0">
              <a:spcBef>
                <a:spcPts val="0"/>
              </a:spcBef>
              <a:buNone/>
            </a:pPr>
            <a:r>
              <a:rPr lang="en-US" altLang="en-US" dirty="0">
                <a:latin typeface="Times New Roman" panose="02020603050405020304" pitchFamily="18" charset="0"/>
                <a:cs typeface="Times New Roman" panose="02020603050405020304" pitchFamily="18" charset="0"/>
              </a:rPr>
              <a:t>• </a:t>
            </a:r>
            <a:r>
              <a:rPr lang="en-US" altLang="en-US" i="1" dirty="0">
                <a:latin typeface="Times New Roman" panose="02020603050405020304" pitchFamily="18" charset="0"/>
                <a:cs typeface="Times New Roman" panose="02020603050405020304" pitchFamily="18" charset="0"/>
              </a:rPr>
              <a:t>Solid removal</a:t>
            </a: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r>
              <a:rPr lang="en-US" altLang="en-US" sz="2400" dirty="0" smtClean="0">
                <a:latin typeface="Times New Roman" panose="02020603050405020304" pitchFamily="18" charset="0"/>
                <a:cs typeface="Times New Roman" panose="02020603050405020304" pitchFamily="18" charset="0"/>
              </a:rPr>
              <a:t>Most </a:t>
            </a:r>
            <a:r>
              <a:rPr lang="en-US" altLang="en-US" sz="2400" dirty="0">
                <a:latin typeface="Times New Roman" panose="02020603050405020304" pitchFamily="18" charset="0"/>
                <a:cs typeface="Times New Roman" panose="02020603050405020304" pitchFamily="18" charset="0"/>
              </a:rPr>
              <a:t>crude contains appreciable levels of salts (20–500 </a:t>
            </a:r>
            <a:r>
              <a:rPr lang="en-US" altLang="en-US" sz="2400" dirty="0" smtClean="0">
                <a:latin typeface="Times New Roman" panose="02020603050405020304" pitchFamily="18" charset="0"/>
                <a:cs typeface="Times New Roman" panose="02020603050405020304" pitchFamily="18" charset="0"/>
              </a:rPr>
              <a:t>ppm). </a:t>
            </a:r>
            <a:r>
              <a:rPr lang="en-US" altLang="en-US" sz="2400" dirty="0">
                <a:latin typeface="Times New Roman" panose="02020603050405020304" pitchFamily="18" charset="0"/>
                <a:cs typeface="Times New Roman" panose="02020603050405020304" pitchFamily="18" charset="0"/>
              </a:rPr>
              <a:t>It is </a:t>
            </a:r>
            <a:r>
              <a:rPr lang="en-US" altLang="en-US" sz="2400" dirty="0" smtClean="0">
                <a:latin typeface="Times New Roman" panose="02020603050405020304" pitchFamily="18" charset="0"/>
                <a:cs typeface="Times New Roman" panose="02020603050405020304" pitchFamily="18" charset="0"/>
              </a:rPr>
              <a:t>critical to </a:t>
            </a:r>
            <a:r>
              <a:rPr lang="en-US" altLang="en-US" sz="2400" dirty="0">
                <a:latin typeface="Times New Roman" panose="02020603050405020304" pitchFamily="18" charset="0"/>
                <a:cs typeface="Times New Roman" panose="02020603050405020304" pitchFamily="18" charset="0"/>
              </a:rPr>
              <a:t>remove these salts to prevent fouling and scaling of heat transfer surfaces. Figure </a:t>
            </a:r>
            <a:r>
              <a:rPr lang="en-US" altLang="en-US" sz="2400" dirty="0" smtClean="0">
                <a:latin typeface="Times New Roman" panose="02020603050405020304" pitchFamily="18" charset="0"/>
                <a:cs typeface="Times New Roman" panose="02020603050405020304" pitchFamily="18" charset="0"/>
              </a:rPr>
              <a:t>2 </a:t>
            </a:r>
            <a:r>
              <a:rPr lang="en-US" altLang="en-US" sz="2400" dirty="0">
                <a:latin typeface="Times New Roman" panose="02020603050405020304" pitchFamily="18" charset="0"/>
                <a:cs typeface="Times New Roman" panose="02020603050405020304" pitchFamily="18" charset="0"/>
              </a:rPr>
              <a:t>shows a typical crude </a:t>
            </a:r>
            <a:r>
              <a:rPr lang="en-US" altLang="en-US" sz="2400" dirty="0" smtClean="0">
                <a:latin typeface="Times New Roman" panose="02020603050405020304" pitchFamily="18" charset="0"/>
                <a:cs typeface="Times New Roman" panose="02020603050405020304" pitchFamily="18" charset="0"/>
              </a:rPr>
              <a:t>desalting process. The </a:t>
            </a:r>
            <a:r>
              <a:rPr lang="en-US" altLang="en-US" sz="2400" dirty="0">
                <a:latin typeface="Times New Roman" panose="02020603050405020304" pitchFamily="18" charset="0"/>
                <a:cs typeface="Times New Roman" panose="02020603050405020304" pitchFamily="18" charset="0"/>
              </a:rPr>
              <a:t>charge crude from the </a:t>
            </a:r>
            <a:r>
              <a:rPr lang="en-US" altLang="en-US" sz="2400" dirty="0" smtClean="0">
                <a:latin typeface="Times New Roman" panose="02020603050405020304" pitchFamily="18" charset="0"/>
                <a:cs typeface="Times New Roman" panose="02020603050405020304" pitchFamily="18" charset="0"/>
              </a:rPr>
              <a:t>storage is preheated </a:t>
            </a:r>
            <a:r>
              <a:rPr lang="en-US" altLang="en-US" sz="2400" dirty="0">
                <a:latin typeface="Times New Roman" panose="02020603050405020304" pitchFamily="18" charset="0"/>
                <a:cs typeface="Times New Roman" panose="02020603050405020304" pitchFamily="18" charset="0"/>
              </a:rPr>
              <a:t>to a particular salt removal temperature (around 80–150 </a:t>
            </a:r>
            <a:r>
              <a:rPr lang="en-US" altLang="en-US" sz="2400" baseline="30000"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C</a:t>
            </a:r>
            <a:r>
              <a:rPr lang="en-US" altLang="en-US" sz="2400" dirty="0" smtClean="0">
                <a:latin typeface="Times New Roman" panose="02020603050405020304" pitchFamily="18" charset="0"/>
                <a:cs typeface="Times New Roman" panose="02020603050405020304" pitchFamily="18" charset="0"/>
              </a:rPr>
              <a:t>).</a:t>
            </a:r>
          </a:p>
          <a:p>
            <a:pPr indent="0">
              <a:lnSpc>
                <a:spcPct val="150000"/>
              </a:lnSpc>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5</a:t>
            </a:fld>
            <a:endParaRPr lang="en-US" altLang="en-US" dirty="0"/>
          </a:p>
        </p:txBody>
      </p:sp>
    </p:spTree>
    <p:extLst>
      <p:ext uri="{BB962C8B-B14F-4D97-AF65-F5344CB8AC3E}">
        <p14:creationId xmlns:p14="http://schemas.microsoft.com/office/powerpoint/2010/main" val="307378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linds(horizontal)">
                                      <p:cBhvr>
                                        <p:cTn id="11" dur="500"/>
                                        <p:tgtEl>
                                          <p:spTgt spid="4">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linds(horizontal)">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linds(horizontal)">
                                      <p:cBhvr>
                                        <p:cTn id="2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Desalting</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4472516"/>
            <a:ext cx="8229600" cy="2309284"/>
          </a:xfrm>
        </p:spPr>
        <p:txBody>
          <a:bodyPr/>
          <a:lstStyle/>
          <a:p>
            <a:pPr indent="0">
              <a:spcBef>
                <a:spcPts val="0"/>
              </a:spcBef>
              <a:buNone/>
            </a:pPr>
            <a:r>
              <a:rPr lang="en-US" altLang="en-US" sz="2400" dirty="0">
                <a:latin typeface="Times New Roman" panose="02020603050405020304" pitchFamily="18" charset="0"/>
                <a:cs typeface="Times New Roman" panose="02020603050405020304" pitchFamily="18" charset="0"/>
              </a:rPr>
              <a:t>Large quantities of water come in contact with the crude. The salts will dissolve preferentially in the water until its saturation point. Next, the water coalesces to large water droplets in the presence of a strong electric field. The droplets begin to settle out from the oil due to gravity. </a:t>
            </a: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6</a:t>
            </a:fld>
            <a:endParaRPr lang="en-US" altLang="en-US" dirty="0"/>
          </a:p>
        </p:txBody>
      </p:sp>
      <p:grpSp>
        <p:nvGrpSpPr>
          <p:cNvPr id="7" name="Group 6"/>
          <p:cNvGrpSpPr/>
          <p:nvPr/>
        </p:nvGrpSpPr>
        <p:grpSpPr>
          <a:xfrm>
            <a:off x="1066800" y="1768899"/>
            <a:ext cx="6781800" cy="2574501"/>
            <a:chOff x="1143000" y="4054899"/>
            <a:chExt cx="6781800" cy="2574501"/>
          </a:xfrm>
        </p:grpSpPr>
        <p:pic>
          <p:nvPicPr>
            <p:cNvPr id="5" name="Picture 4"/>
            <p:cNvPicPr>
              <a:picLocks noChangeAspect="1"/>
            </p:cNvPicPr>
            <p:nvPr/>
          </p:nvPicPr>
          <p:blipFill>
            <a:blip r:embed="rId2">
              <a:lum bright="-20000" contrast="40000"/>
            </a:blip>
            <a:stretch>
              <a:fillRect/>
            </a:stretch>
          </p:blipFill>
          <p:spPr>
            <a:xfrm>
              <a:off x="1143000" y="4054899"/>
              <a:ext cx="6781800" cy="2574501"/>
            </a:xfrm>
            <a:prstGeom prst="rect">
              <a:avLst/>
            </a:prstGeom>
          </p:spPr>
        </p:pic>
        <p:sp>
          <p:nvSpPr>
            <p:cNvPr id="6" name="TextBox 5"/>
            <p:cNvSpPr txBox="1"/>
            <p:nvPr/>
          </p:nvSpPr>
          <p:spPr>
            <a:xfrm>
              <a:off x="1600200" y="60198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2</a:t>
              </a:r>
              <a:endParaRPr lang="en-US"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08696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Desalting</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4447751"/>
            <a:ext cx="8229600" cy="2029249"/>
          </a:xfrm>
        </p:spPr>
        <p:txBody>
          <a:bodyPr/>
          <a:lstStyle/>
          <a:p>
            <a:pPr indent="0">
              <a:spcBef>
                <a:spcPts val="0"/>
              </a:spcBef>
              <a:buNone/>
            </a:pPr>
            <a:r>
              <a:rPr lang="en-US" altLang="en-US" sz="2400" dirty="0">
                <a:latin typeface="Times New Roman" panose="02020603050405020304" pitchFamily="18" charset="0"/>
                <a:cs typeface="Times New Roman" panose="02020603050405020304" pitchFamily="18" charset="0"/>
              </a:rPr>
              <a:t>Refiners processing a variety of crudes </a:t>
            </a:r>
            <a:r>
              <a:rPr lang="en-US" altLang="en-US" sz="2400" dirty="0" smtClean="0">
                <a:latin typeface="Times New Roman" panose="02020603050405020304" pitchFamily="18" charset="0"/>
                <a:cs typeface="Times New Roman" panose="02020603050405020304" pitchFamily="18" charset="0"/>
              </a:rPr>
              <a:t>may include </a:t>
            </a:r>
            <a:r>
              <a:rPr lang="en-US" altLang="en-US" sz="2400" dirty="0">
                <a:latin typeface="Times New Roman" panose="02020603050405020304" pitchFamily="18" charset="0"/>
                <a:cs typeface="Times New Roman" panose="02020603050405020304" pitchFamily="18" charset="0"/>
              </a:rPr>
              <a:t>several desalting stages to ensure that the process effectively reduces </a:t>
            </a:r>
            <a:r>
              <a:rPr lang="en-US" altLang="en-US" sz="2400" dirty="0" smtClean="0">
                <a:latin typeface="Times New Roman" panose="02020603050405020304" pitchFamily="18" charset="0"/>
                <a:cs typeface="Times New Roman" panose="02020603050405020304" pitchFamily="18" charset="0"/>
              </a:rPr>
              <a:t>salts to </a:t>
            </a:r>
            <a:r>
              <a:rPr lang="en-US" altLang="en-US" sz="2400" dirty="0">
                <a:latin typeface="Times New Roman" panose="02020603050405020304" pitchFamily="18" charset="0"/>
                <a:cs typeface="Times New Roman" panose="02020603050405020304" pitchFamily="18" charset="0"/>
              </a:rPr>
              <a:t>a minimal level. Due to the presence of other impurities in the crude, </a:t>
            </a:r>
            <a:r>
              <a:rPr lang="en-US" altLang="en-US" sz="2400" dirty="0" smtClean="0">
                <a:latin typeface="Times New Roman" panose="02020603050405020304" pitchFamily="18" charset="0"/>
                <a:cs typeface="Times New Roman" panose="02020603050405020304" pitchFamily="18" charset="0"/>
              </a:rPr>
              <a:t>refiners may </a:t>
            </a:r>
            <a:r>
              <a:rPr lang="en-US" altLang="en-US" sz="2400" dirty="0">
                <a:latin typeface="Times New Roman" panose="02020603050405020304" pitchFamily="18" charset="0"/>
                <a:cs typeface="Times New Roman" panose="02020603050405020304" pitchFamily="18" charset="0"/>
              </a:rPr>
              <a:t>also add de-emulsification agents to prevent forming of oil–water emulsions.</a:t>
            </a: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7</a:t>
            </a:fld>
            <a:endParaRPr lang="en-US" altLang="en-US" dirty="0"/>
          </a:p>
        </p:txBody>
      </p:sp>
      <p:grpSp>
        <p:nvGrpSpPr>
          <p:cNvPr id="7" name="Group 6"/>
          <p:cNvGrpSpPr/>
          <p:nvPr/>
        </p:nvGrpSpPr>
        <p:grpSpPr>
          <a:xfrm>
            <a:off x="1066800" y="1768899"/>
            <a:ext cx="6781800" cy="2574501"/>
            <a:chOff x="1143000" y="4054899"/>
            <a:chExt cx="6781800" cy="2574501"/>
          </a:xfrm>
        </p:grpSpPr>
        <p:pic>
          <p:nvPicPr>
            <p:cNvPr id="5" name="Picture 4"/>
            <p:cNvPicPr>
              <a:picLocks noChangeAspect="1"/>
            </p:cNvPicPr>
            <p:nvPr/>
          </p:nvPicPr>
          <p:blipFill>
            <a:blip r:embed="rId2">
              <a:lum bright="-20000" contrast="40000"/>
            </a:blip>
            <a:stretch>
              <a:fillRect/>
            </a:stretch>
          </p:blipFill>
          <p:spPr>
            <a:xfrm>
              <a:off x="1143000" y="4054899"/>
              <a:ext cx="6781800" cy="2574501"/>
            </a:xfrm>
            <a:prstGeom prst="rect">
              <a:avLst/>
            </a:prstGeom>
          </p:spPr>
        </p:pic>
        <p:sp>
          <p:nvSpPr>
            <p:cNvPr id="6" name="TextBox 5"/>
            <p:cNvSpPr txBox="1"/>
            <p:nvPr/>
          </p:nvSpPr>
          <p:spPr>
            <a:xfrm>
              <a:off x="1600200" y="60198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2</a:t>
              </a:r>
              <a:endParaRPr lang="en-US"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886459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Desalting</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4343400"/>
            <a:ext cx="8229600" cy="2273724"/>
          </a:xfrm>
        </p:spPr>
        <p:txBody>
          <a:bodyPr/>
          <a:lstStyle/>
          <a:p>
            <a:pPr indent="0">
              <a:spcBef>
                <a:spcPts val="0"/>
              </a:spcBef>
              <a:buNone/>
            </a:pPr>
            <a:r>
              <a:rPr lang="en-US" altLang="en-US" sz="2400" dirty="0">
                <a:latin typeface="Times New Roman" panose="02020603050405020304" pitchFamily="18" charset="0"/>
                <a:cs typeface="Times New Roman" panose="02020603050405020304" pitchFamily="18" charset="0"/>
              </a:rPr>
              <a:t>For the purpose of modeling the CDU, we consider </a:t>
            </a:r>
            <a:r>
              <a:rPr lang="en-US" altLang="en-US" sz="2400" dirty="0" smtClean="0">
                <a:latin typeface="Times New Roman" panose="02020603050405020304" pitchFamily="18" charset="0"/>
                <a:cs typeface="Times New Roman" panose="02020603050405020304" pitchFamily="18" charset="0"/>
              </a:rPr>
              <a:t>the desalting operation </a:t>
            </a:r>
            <a:r>
              <a:rPr lang="en-US" altLang="en-US" sz="2400" dirty="0">
                <a:latin typeface="Times New Roman" panose="02020603050405020304" pitchFamily="18" charset="0"/>
                <a:cs typeface="Times New Roman" panose="02020603050405020304" pitchFamily="18" charset="0"/>
              </a:rPr>
              <a:t>as a simple component splitter that removes any water present in </a:t>
            </a:r>
            <a:r>
              <a:rPr lang="en-US" altLang="en-US" sz="2400" dirty="0" smtClean="0">
                <a:latin typeface="Times New Roman" panose="02020603050405020304" pitchFamily="18" charset="0"/>
                <a:cs typeface="Times New Roman" panose="02020603050405020304" pitchFamily="18" charset="0"/>
              </a:rPr>
              <a:t>the feed </a:t>
            </a:r>
            <a:r>
              <a:rPr lang="en-US" altLang="en-US" sz="2400" dirty="0">
                <a:latin typeface="Times New Roman" panose="02020603050405020304" pitchFamily="18" charset="0"/>
                <a:cs typeface="Times New Roman" panose="02020603050405020304" pitchFamily="18" charset="0"/>
              </a:rPr>
              <a:t>crude. Desalting and dewatering processes are very effective and do </a:t>
            </a:r>
            <a:r>
              <a:rPr lang="en-US" altLang="en-US" sz="2400" dirty="0" smtClean="0">
                <a:latin typeface="Times New Roman" panose="02020603050405020304" pitchFamily="18" charset="0"/>
                <a:cs typeface="Times New Roman" panose="02020603050405020304" pitchFamily="18" charset="0"/>
              </a:rPr>
              <a:t>not consume </a:t>
            </a:r>
            <a:r>
              <a:rPr lang="en-US" altLang="en-US" sz="2400" dirty="0">
                <a:latin typeface="Times New Roman" panose="02020603050405020304" pitchFamily="18" charset="0"/>
                <a:cs typeface="Times New Roman" panose="02020603050405020304" pitchFamily="18" charset="0"/>
              </a:rPr>
              <a:t>significant resources compared to other units, so this simple model </a:t>
            </a:r>
            <a:r>
              <a:rPr lang="en-US" altLang="en-US" sz="2400" dirty="0" smtClean="0">
                <a:latin typeface="Times New Roman" panose="02020603050405020304" pitchFamily="18" charset="0"/>
                <a:cs typeface="Times New Roman" panose="02020603050405020304" pitchFamily="18" charset="0"/>
              </a:rPr>
              <a:t>representation is </a:t>
            </a:r>
            <a:r>
              <a:rPr lang="en-US" altLang="en-US" sz="2400" dirty="0">
                <a:latin typeface="Times New Roman" panose="02020603050405020304" pitchFamily="18" charset="0"/>
                <a:cs typeface="Times New Roman" panose="02020603050405020304" pitchFamily="18" charset="0"/>
              </a:rPr>
              <a:t>justified.</a:t>
            </a: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8</a:t>
            </a:fld>
            <a:endParaRPr lang="en-US" altLang="en-US" dirty="0"/>
          </a:p>
        </p:txBody>
      </p:sp>
      <p:grpSp>
        <p:nvGrpSpPr>
          <p:cNvPr id="7" name="Group 6"/>
          <p:cNvGrpSpPr/>
          <p:nvPr/>
        </p:nvGrpSpPr>
        <p:grpSpPr>
          <a:xfrm>
            <a:off x="1066800" y="1768899"/>
            <a:ext cx="6781800" cy="2574501"/>
            <a:chOff x="1143000" y="4054899"/>
            <a:chExt cx="6781800" cy="2574501"/>
          </a:xfrm>
        </p:grpSpPr>
        <p:pic>
          <p:nvPicPr>
            <p:cNvPr id="5" name="Picture 4"/>
            <p:cNvPicPr>
              <a:picLocks noChangeAspect="1"/>
            </p:cNvPicPr>
            <p:nvPr/>
          </p:nvPicPr>
          <p:blipFill>
            <a:blip r:embed="rId2">
              <a:lum bright="-20000" contrast="40000"/>
            </a:blip>
            <a:stretch>
              <a:fillRect/>
            </a:stretch>
          </p:blipFill>
          <p:spPr>
            <a:xfrm>
              <a:off x="1143000" y="4054899"/>
              <a:ext cx="6781800" cy="2574501"/>
            </a:xfrm>
            <a:prstGeom prst="rect">
              <a:avLst/>
            </a:prstGeom>
          </p:spPr>
        </p:pic>
        <p:sp>
          <p:nvSpPr>
            <p:cNvPr id="6" name="TextBox 5"/>
            <p:cNvSpPr txBox="1"/>
            <p:nvPr/>
          </p:nvSpPr>
          <p:spPr>
            <a:xfrm>
              <a:off x="1600200" y="6019800"/>
              <a:ext cx="736099"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Fig. 2</a:t>
              </a:r>
              <a:endParaRPr lang="en-US"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16823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pPr algn="ctr" eaLnBrk="1" fontAlgn="auto" hangingPunct="1">
              <a:spcAft>
                <a:spcPts val="0"/>
              </a:spcAft>
              <a:defRPr/>
            </a:pPr>
            <a:r>
              <a:rPr lang="en-US" sz="4000" b="1" dirty="0" smtClean="0">
                <a:latin typeface="Times New Roman" panose="02020603050405020304" pitchFamily="18" charset="0"/>
                <a:cs typeface="Times New Roman" panose="02020603050405020304" pitchFamily="18" charset="0"/>
              </a:rPr>
              <a:t>Crude Oil Distillation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Preheat Train and Heat Recovery</a:t>
            </a:r>
            <a:endParaRPr lang="en-US" sz="36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669414"/>
            <a:ext cx="8229600" cy="4883785"/>
          </a:xfrm>
        </p:spPr>
        <p:txBody>
          <a:bodyPr/>
          <a:lstStyle/>
          <a:p>
            <a:pPr indent="0">
              <a:spcBef>
                <a:spcPts val="0"/>
              </a:spcBef>
              <a:buNone/>
            </a:pPr>
            <a:r>
              <a:rPr lang="en-US" altLang="en-US" sz="2400" dirty="0">
                <a:latin typeface="Times New Roman" panose="02020603050405020304" pitchFamily="18" charset="0"/>
                <a:cs typeface="Times New Roman" panose="02020603050405020304" pitchFamily="18" charset="0"/>
              </a:rPr>
              <a:t>The CDU consumes 20–30% </a:t>
            </a:r>
            <a:r>
              <a:rPr lang="en-US" altLang="en-US" sz="2400" dirty="0" smtClean="0">
                <a:latin typeface="Times New Roman" panose="02020603050405020304" pitchFamily="18" charset="0"/>
                <a:cs typeface="Times New Roman" panose="02020603050405020304" pitchFamily="18" charset="0"/>
              </a:rPr>
              <a:t>of </a:t>
            </a:r>
            <a:r>
              <a:rPr lang="en-US" altLang="en-US" sz="2400" dirty="0">
                <a:latin typeface="Times New Roman" panose="02020603050405020304" pitchFamily="18" charset="0"/>
                <a:cs typeface="Times New Roman" panose="02020603050405020304" pitchFamily="18" charset="0"/>
              </a:rPr>
              <a:t>the total energy required to </a:t>
            </a:r>
            <a:r>
              <a:rPr lang="en-US" altLang="en-US" sz="2400" dirty="0" smtClean="0">
                <a:latin typeface="Times New Roman" panose="02020603050405020304" pitchFamily="18" charset="0"/>
                <a:cs typeface="Times New Roman" panose="02020603050405020304" pitchFamily="18" charset="0"/>
              </a:rPr>
              <a:t>produce petroleum products from a given crude. </a:t>
            </a:r>
            <a:r>
              <a:rPr lang="en-US" altLang="en-US" sz="2400" dirty="0">
                <a:latin typeface="Times New Roman" panose="02020603050405020304" pitchFamily="18" charset="0"/>
                <a:cs typeface="Times New Roman" panose="02020603050405020304" pitchFamily="18" charset="0"/>
              </a:rPr>
              <a:t>Therefore, it is critical to optimize and recover as </a:t>
            </a:r>
            <a:r>
              <a:rPr lang="en-US" altLang="en-US" sz="2400" dirty="0" smtClean="0">
                <a:latin typeface="Times New Roman" panose="02020603050405020304" pitchFamily="18" charset="0"/>
                <a:cs typeface="Times New Roman" panose="02020603050405020304" pitchFamily="18" charset="0"/>
              </a:rPr>
              <a:t>much heat </a:t>
            </a:r>
            <a:r>
              <a:rPr lang="en-US" altLang="en-US" sz="2400" dirty="0">
                <a:latin typeface="Times New Roman" panose="02020603050405020304" pitchFamily="18" charset="0"/>
                <a:cs typeface="Times New Roman" panose="02020603050405020304" pitchFamily="18" charset="0"/>
              </a:rPr>
              <a:t>as possible from </a:t>
            </a:r>
            <a:r>
              <a:rPr lang="en-US" altLang="en-US" sz="2400" dirty="0" smtClean="0">
                <a:latin typeface="Times New Roman" panose="02020603050405020304" pitchFamily="18" charset="0"/>
                <a:cs typeface="Times New Roman" panose="02020603050405020304" pitchFamily="18" charset="0"/>
              </a:rPr>
              <a:t>hot streams. </a:t>
            </a: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preheat train consists of heat </a:t>
            </a:r>
            <a:r>
              <a:rPr lang="en-US" altLang="en-US" sz="2400" dirty="0" smtClean="0">
                <a:latin typeface="Times New Roman" panose="02020603050405020304" pitchFamily="18" charset="0"/>
                <a:cs typeface="Times New Roman" panose="02020603050405020304" pitchFamily="18" charset="0"/>
              </a:rPr>
              <a:t>exchangers that </a:t>
            </a:r>
            <a:r>
              <a:rPr lang="en-US" altLang="en-US" sz="2400" dirty="0">
                <a:latin typeface="Times New Roman" panose="02020603050405020304" pitchFamily="18" charset="0"/>
                <a:cs typeface="Times New Roman" panose="02020603050405020304" pitchFamily="18" charset="0"/>
              </a:rPr>
              <a:t>incrementally heat up the crude feed using hot streams from the </a:t>
            </a:r>
            <a:r>
              <a:rPr lang="en-US" altLang="en-US" sz="2400" dirty="0" smtClean="0">
                <a:latin typeface="Times New Roman" panose="02020603050405020304" pitchFamily="18" charset="0"/>
                <a:cs typeface="Times New Roman" panose="02020603050405020304" pitchFamily="18" charset="0"/>
              </a:rPr>
              <a:t>crude distillation </a:t>
            </a:r>
            <a:r>
              <a:rPr lang="en-US" altLang="en-US" sz="2400" dirty="0">
                <a:latin typeface="Times New Roman" panose="02020603050405020304" pitchFamily="18" charset="0"/>
                <a:cs typeface="Times New Roman" panose="02020603050405020304" pitchFamily="18" charset="0"/>
              </a:rPr>
              <a:t>and other downstream units in the refinery. Crude exits in the </a:t>
            </a:r>
            <a:r>
              <a:rPr lang="en-US" altLang="en-US" sz="2400" dirty="0" smtClean="0">
                <a:latin typeface="Times New Roman" panose="02020603050405020304" pitchFamily="18" charset="0"/>
                <a:cs typeface="Times New Roman" panose="02020603050405020304" pitchFamily="18" charset="0"/>
              </a:rPr>
              <a:t>preheat train </a:t>
            </a:r>
            <a:r>
              <a:rPr lang="en-US" altLang="en-US" sz="2400" dirty="0">
                <a:latin typeface="Times New Roman" panose="02020603050405020304" pitchFamily="18" charset="0"/>
                <a:cs typeface="Times New Roman" panose="02020603050405020304" pitchFamily="18" charset="0"/>
              </a:rPr>
              <a:t>at around </a:t>
            </a:r>
            <a:r>
              <a:rPr lang="en-US" altLang="en-US" sz="2400" dirty="0" smtClean="0">
                <a:latin typeface="Times New Roman" panose="02020603050405020304" pitchFamily="18" charset="0"/>
                <a:cs typeface="Times New Roman" panose="02020603050405020304" pitchFamily="18" charset="0"/>
              </a:rPr>
              <a:t>280 </a:t>
            </a:r>
            <a:r>
              <a:rPr lang="en-US" altLang="en-US" sz="2400" baseline="30000" dirty="0">
                <a:latin typeface="Times New Roman" panose="02020603050405020304" pitchFamily="18" charset="0"/>
                <a:cs typeface="Times New Roman" panose="02020603050405020304" pitchFamily="18" charset="0"/>
              </a:rPr>
              <a:t>∘</a:t>
            </a:r>
            <a:r>
              <a:rPr lang="en-US" altLang="en-US" sz="2400" dirty="0" smtClean="0">
                <a:latin typeface="Times New Roman" panose="02020603050405020304" pitchFamily="18" charset="0"/>
                <a:cs typeface="Times New Roman" panose="02020603050405020304" pitchFamily="18" charset="0"/>
              </a:rPr>
              <a:t>C.</a:t>
            </a: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r>
              <a:rPr lang="en-US" altLang="en-US" sz="2400" dirty="0" smtClean="0">
                <a:latin typeface="Times New Roman" panose="02020603050405020304" pitchFamily="18" charset="0"/>
                <a:cs typeface="Times New Roman" panose="02020603050405020304" pitchFamily="18" charset="0"/>
              </a:rPr>
              <a:t>Design and optimization of preheat train can be done based on the pinch technology.  Aspen </a:t>
            </a:r>
            <a:r>
              <a:rPr lang="en-US" altLang="en-US" sz="2400" dirty="0">
                <a:latin typeface="Times New Roman" panose="02020603050405020304" pitchFamily="18" charset="0"/>
                <a:cs typeface="Times New Roman" panose="02020603050405020304" pitchFamily="18" charset="0"/>
              </a:rPr>
              <a:t>Energy </a:t>
            </a:r>
            <a:r>
              <a:rPr lang="en-US" altLang="en-US" sz="2400" dirty="0" smtClean="0">
                <a:latin typeface="Times New Roman" panose="02020603050405020304" pitchFamily="18" charset="0"/>
                <a:cs typeface="Times New Roman" panose="02020603050405020304" pitchFamily="18" charset="0"/>
              </a:rPr>
              <a:t>Analyzer of </a:t>
            </a:r>
            <a:r>
              <a:rPr lang="en-US" altLang="en-US" sz="2400" dirty="0" err="1" smtClean="0">
                <a:latin typeface="Times New Roman" panose="02020603050405020304" pitchFamily="18" charset="0"/>
                <a:cs typeface="Times New Roman" panose="02020603050405020304" pitchFamily="18" charset="0"/>
              </a:rPr>
              <a:t>AspenTech</a:t>
            </a:r>
            <a:r>
              <a:rPr lang="en-US" altLang="en-US" sz="2400" dirty="0" smtClean="0">
                <a:latin typeface="Times New Roman" panose="02020603050405020304" pitchFamily="18" charset="0"/>
                <a:cs typeface="Times New Roman" panose="02020603050405020304" pitchFamily="18" charset="0"/>
              </a:rPr>
              <a:t> can be used for this purpose.</a:t>
            </a: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a:p>
            <a:pPr indent="0">
              <a:spcBef>
                <a:spcPts val="0"/>
              </a:spcBef>
              <a:buNone/>
            </a:pPr>
            <a:endParaRPr lang="en-US" altLang="en-US" sz="2400" dirty="0" smtClean="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52F8DC9-4123-48B6-A3A2-1EF4BD051F61}" type="slidenum">
              <a:rPr lang="en-US" altLang="en-US" smtClean="0"/>
              <a:pPr/>
              <a:t>9</a:t>
            </a:fld>
            <a:endParaRPr lang="en-US" altLang="en-US" dirty="0"/>
          </a:p>
        </p:txBody>
      </p:sp>
    </p:spTree>
    <p:extLst>
      <p:ext uri="{BB962C8B-B14F-4D97-AF65-F5344CB8AC3E}">
        <p14:creationId xmlns:p14="http://schemas.microsoft.com/office/powerpoint/2010/main" val="336773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4617B"/>
      </a:hlink>
      <a:folHlink>
        <a:srgbClr val="04617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4617B"/>
    </a:hlink>
    <a:folHlink>
      <a:srgbClr val="04617B"/>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4617B"/>
    </a:hlink>
    <a:folHlink>
      <a:srgbClr val="04617B"/>
    </a:folHlink>
  </a:clrScheme>
</a:themeOverride>
</file>

<file path=docProps/app.xml><?xml version="1.0" encoding="utf-8"?>
<Properties xmlns="http://schemas.openxmlformats.org/officeDocument/2006/extended-properties" xmlns:vt="http://schemas.openxmlformats.org/officeDocument/2006/docPropsVTypes">
  <Template/>
  <TotalTime>3559</TotalTime>
  <Words>1677</Words>
  <Application>Microsoft Office PowerPoint</Application>
  <PresentationFormat>On-screen Show (4:3)</PresentationFormat>
  <Paragraphs>158</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Constantia</vt:lpstr>
      <vt:lpstr>Times New Roman</vt:lpstr>
      <vt:lpstr>Wingdings</vt:lpstr>
      <vt:lpstr>Wingdings 2</vt:lpstr>
      <vt:lpstr>Flow</vt:lpstr>
      <vt:lpstr>Introduction to Crude Oil Distillation</vt:lpstr>
      <vt:lpstr>Crude Oil Distillation Process Overview</vt:lpstr>
      <vt:lpstr>Crude Oil Distillation Process Overview</vt:lpstr>
      <vt:lpstr>Crude Oil Distillation Process Overview</vt:lpstr>
      <vt:lpstr>Crude Oil Distillation   Desalting</vt:lpstr>
      <vt:lpstr>Crude Oil Distillation   Desalting</vt:lpstr>
      <vt:lpstr>Crude Oil Distillation   Desalting</vt:lpstr>
      <vt:lpstr>Crude Oil Distillation   Desalting</vt:lpstr>
      <vt:lpstr>Crude Oil Distillation   Preheat Train and Heat Recovery</vt:lpstr>
      <vt:lpstr>Crude Oil Distillation   Pre-fractionation</vt:lpstr>
      <vt:lpstr>Crude Oil Distillation Atmospheric</vt:lpstr>
      <vt:lpstr>Crude Oil Distillation Atmospheric  </vt:lpstr>
      <vt:lpstr>PowerPoint Presentation</vt:lpstr>
      <vt:lpstr>PowerPoint Presentation</vt:lpstr>
      <vt:lpstr>PowerPoint Presentation</vt:lpstr>
      <vt:lpstr>Crude Oil Distillation   Pumparound</vt:lpstr>
      <vt:lpstr>Crude Oil Distillation   Furnace</vt:lpstr>
      <vt:lpstr>Crude Oil Distillation   Furnace</vt:lpstr>
      <vt:lpstr>Crude Oil Distillation   Vacuum</vt:lpstr>
      <vt:lpstr>Crude Oil Distillation   Vacuum</vt:lpstr>
      <vt:lpstr>Crude Oil Distillation   Vacuum</vt:lpstr>
      <vt:lpstr>Crude Oil Distillation   Fraction specifications</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 Property Methods</dc:title>
  <dc:creator>fanaei</dc:creator>
  <cp:lastModifiedBy>ff</cp:lastModifiedBy>
  <cp:revision>408</cp:revision>
  <dcterms:created xsi:type="dcterms:W3CDTF">2009-02-16T13:11:44Z</dcterms:created>
  <dcterms:modified xsi:type="dcterms:W3CDTF">2020-02-17T13:43:18Z</dcterms:modified>
</cp:coreProperties>
</file>