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340" r:id="rId3"/>
    <p:sldId id="341" r:id="rId4"/>
    <p:sldId id="342" r:id="rId5"/>
    <p:sldId id="343" r:id="rId6"/>
    <p:sldId id="344" r:id="rId7"/>
    <p:sldId id="345" r:id="rId8"/>
    <p:sldId id="346" r:id="rId9"/>
    <p:sldId id="332" r:id="rId10"/>
    <p:sldId id="334" r:id="rId11"/>
    <p:sldId id="339" r:id="rId12"/>
    <p:sldId id="338" r:id="rId13"/>
    <p:sldId id="335" r:id="rId14"/>
    <p:sldId id="336" r:id="rId15"/>
    <p:sldId id="337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9" autoAdjust="0"/>
  </p:normalViewPr>
  <p:slideViewPr>
    <p:cSldViewPr>
      <p:cViewPr varScale="1">
        <p:scale>
          <a:sx n="63" d="100"/>
          <a:sy n="63" d="100"/>
        </p:scale>
        <p:origin x="6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E86A3-A96F-4E2C-B820-5252F4955B9D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E24EB-332D-4F88-9E8F-AD8A88160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78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E24EB-332D-4F88-9E8F-AD8A88160E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69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E24EB-332D-4F88-9E8F-AD8A88160E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16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E24EB-332D-4F88-9E8F-AD8A88160E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20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E24EB-332D-4F88-9E8F-AD8A88160E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28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E24EB-332D-4F88-9E8F-AD8A88160E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44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E24EB-332D-4F88-9E8F-AD8A88160E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94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E24EB-332D-4F88-9E8F-AD8A88160E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96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E24EB-332D-4F88-9E8F-AD8A88160E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59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E24EB-332D-4F88-9E8F-AD8A88160E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83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E24EB-332D-4F88-9E8F-AD8A88160E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56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E24EB-332D-4F88-9E8F-AD8A88160E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18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E24EB-332D-4F88-9E8F-AD8A88160E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45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E24EB-332D-4F88-9E8F-AD8A88160E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50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E24EB-332D-4F88-9E8F-AD8A88160E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13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8DC4B-4BF8-4494-A352-8CC8437A8ED6}" type="datetime1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C280E61-F53D-4497-86CD-7C3F6001BC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190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21753-7FB0-442E-9F0E-2C1EFF5C54CC}" type="datetime1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01414-84F1-4509-B5B8-0A552974CC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829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1CDF6-644E-4ACE-BFBF-B4AAEDE13B05}" type="datetime1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BEBB3-91DA-4F62-8DDC-2B64676466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335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F5A98-4F4E-4BFA-AFD5-BD7C1981D4A8}" type="datetime1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F8DC9-4123-48B6-A3A2-1EF4BD051F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161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72B00-D9C5-467E-A039-CC585F3A6FE4}" type="datetime1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19F917BB-281A-43E2-95ED-CE14539F5E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276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68B40-8E21-4070-BC3D-540EB4855C8E}" type="datetime1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F9AC6-5B34-420A-9ED8-D84BDB190C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565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83C54-8EF4-43F8-A912-F1B194349F62}" type="datetime1">
              <a:rPr lang="en-US" smtClean="0"/>
              <a:t>2/22/2020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05D54-8316-4899-951C-39B4B54535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61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7EBFD-EC10-4CB9-86FA-87F6E17A2401}" type="datetime1">
              <a:rPr lang="en-US" smtClean="0"/>
              <a:t>2/22/2020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02B89-22C6-45C3-BEB9-9005BE0086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84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60061-6E0F-440A-BE3A-6961FA809F32}" type="datetime1">
              <a:rPr lang="en-US" smtClean="0"/>
              <a:t>2/22/2020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6C03B-4547-415D-827E-D6F642E618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19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4594F-B17B-4E8C-8A9A-E190C262CE91}" type="datetime1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73CFB-9458-4A9E-9EB1-D9D13ABF73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267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B37BD-60DE-4E0A-8C63-9D611149F2E7}" type="datetime1">
              <a:rPr lang="en-US" smtClean="0"/>
              <a:t>2/22/2020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6C43D741-C2E8-4288-957E-F3F62A0C32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949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FBC42E-0AA1-4EB6-ADFD-606BBA840D4C}" type="datetime1">
              <a:rPr lang="en-US" smtClean="0"/>
              <a:t>2/22/2020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6DF9B1BA-9ACF-4D81-A1D5-2F40F65978BD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1" r:id="rId2"/>
    <p:sldLayoutId id="2147483740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41" r:id="rId9"/>
    <p:sldLayoutId id="2147483737" r:id="rId10"/>
    <p:sldLayoutId id="214748373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0"/>
            <a:ext cx="7851648" cy="1828800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Design Guidelines of Crude Oil Distillation Units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267199"/>
            <a:ext cx="7854950" cy="2454275"/>
          </a:xfrm>
        </p:spPr>
        <p:txBody>
          <a:bodyPr/>
          <a:lstStyle/>
          <a:p>
            <a:pPr marR="0" algn="l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Ref.1: M.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Bagajewicz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Petroleum Fractionation-Overview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Lectures, 2007.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l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Ref.2: Y.A. Liu et al,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Petroleum Refinery Process Modeling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Wiley-VCH, 2018 , Chapter 2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0" algn="l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Ref.3: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 International, “Alpha Tray Design Sheet”, www.hatltd.com</a:t>
            </a:r>
          </a:p>
          <a:p>
            <a:pPr marR="0" algn="ctr"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0E61-F53D-4497-86CD-7C3F6001BC11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144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Crude Oil Distillation  </a:t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guidelines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7896"/>
            <a:ext cx="8115300" cy="1297704"/>
          </a:xfrm>
        </p:spPr>
        <p:txBody>
          <a:bodyPr/>
          <a:lstStyle/>
          <a:p>
            <a:pPr indent="0">
              <a:spcBef>
                <a:spcPts val="0"/>
              </a:spcBef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Volumetric flow of petroleum fractions can be estimated from TBP curve of crude oil based on TBP cut points as shown in the following Table: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8DC9-4123-48B6-A3A2-1EF4BD051F61}" type="slidenum">
              <a:rPr lang="en-US" altLang="en-US" smtClean="0"/>
              <a:pPr/>
              <a:t>10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370685"/>
              </p:ext>
            </p:extLst>
          </p:nvPr>
        </p:nvGraphicFramePr>
        <p:xfrm>
          <a:off x="1524000" y="2895600"/>
          <a:ext cx="60198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88632784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9330336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Petroleum fraction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TBP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cut points (</a:t>
                      </a:r>
                      <a:r>
                        <a:rPr lang="en-US" baseline="30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373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Light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ends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IBP-100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430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Light straight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run (LSR)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100-220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669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Naphtha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220-380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9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Kerosene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380-480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427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Diesel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480-610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369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Atmospheric gas oil (AGO)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610-690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791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Light vacuum gas oil (LVGO)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690-800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878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Heavy vacuum gas oil (HVGO)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800-1000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990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Vacuum residue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1000-FBP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03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63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144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Crude Oil Distillation  </a:t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guidelines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7896"/>
            <a:ext cx="8077200" cy="1221504"/>
          </a:xfrm>
        </p:spPr>
        <p:txBody>
          <a:bodyPr/>
          <a:lstStyle/>
          <a:p>
            <a:pPr indent="0">
              <a:spcBef>
                <a:spcPts val="0"/>
              </a:spcBef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relationship between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TBP cut points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petroleum fractions and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whole TBP curve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petroleum fractions are shown in the following Figure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8DC9-4123-48B6-A3A2-1EF4BD051F61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502" t="7778" r="10624" b="7778"/>
          <a:stretch/>
        </p:blipFill>
        <p:spPr>
          <a:xfrm>
            <a:off x="2057400" y="2937112"/>
            <a:ext cx="5014872" cy="36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7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144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Crude Oil Distillation  </a:t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guidelines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7896"/>
            <a:ext cx="8077200" cy="992904"/>
          </a:xfrm>
        </p:spPr>
        <p:txBody>
          <a:bodyPr/>
          <a:lstStyle/>
          <a:p>
            <a:pPr indent="0">
              <a:spcBef>
                <a:spcPts val="0"/>
              </a:spcBef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TBP overlap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defined as</a:t>
            </a:r>
          </a:p>
          <a:p>
            <a:pPr indent="0">
              <a:spcBef>
                <a:spcPts val="0"/>
              </a:spcBef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(TBP EP of light fraction)-(TBP IP of heavy fraction)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8DC9-4123-48B6-A3A2-1EF4BD051F61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900205" y="2645646"/>
            <a:ext cx="5409429" cy="413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6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144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Crude Oil Distillation  </a:t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guidelines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524000"/>
            <a:ext cx="8115300" cy="1297704"/>
          </a:xfrm>
        </p:spPr>
        <p:txBody>
          <a:bodyPr/>
          <a:lstStyle/>
          <a:p>
            <a:pPr indent="0">
              <a:spcBef>
                <a:spcPts val="0"/>
              </a:spcBef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recommended specifications for petroleum fractions,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ASTM D86 at 95%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point, and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(5-95) gap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shown in the following Tables:</a:t>
            </a:r>
          </a:p>
          <a:p>
            <a:pPr indent="0">
              <a:spcBef>
                <a:spcPts val="0"/>
              </a:spcBef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8DC9-4123-48B6-A3A2-1EF4BD051F61}" type="slidenum">
              <a:rPr lang="en-US" altLang="en-US" smtClean="0"/>
              <a:pPr/>
              <a:t>13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645573"/>
              </p:ext>
            </p:extLst>
          </p:nvPr>
        </p:nvGraphicFramePr>
        <p:xfrm>
          <a:off x="1581150" y="27432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88632784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9330336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Petroleum fraction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ASTM D86, 95% (</a:t>
                      </a:r>
                      <a:r>
                        <a:rPr lang="en-US" baseline="30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373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LSR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210-250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341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Naphtha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9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Kerosene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427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Diesel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369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Atmospheric gas oil (AGO)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710-770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79112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392397"/>
              </p:ext>
            </p:extLst>
          </p:nvPr>
        </p:nvGraphicFramePr>
        <p:xfrm>
          <a:off x="1581150" y="49530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5650">
                  <a:extLst>
                    <a:ext uri="{9D8B030D-6E8A-4147-A177-3AD203B41FA5}">
                      <a16:colId xmlns:a16="http://schemas.microsoft.com/office/drawing/2014/main" val="119332156"/>
                    </a:ext>
                  </a:extLst>
                </a:gridCol>
                <a:gridCol w="2800350">
                  <a:extLst>
                    <a:ext uri="{9D8B030D-6E8A-4147-A177-3AD203B41FA5}">
                      <a16:colId xmlns:a16="http://schemas.microsoft.com/office/drawing/2014/main" val="1118868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Petroleum fraction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(5-95) gap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baseline="30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590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Naphtha - LSR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 30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841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Kerosene - Naphtha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 30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373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Diesel - Kerosene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 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344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AGO - Diesel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 to -20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489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47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144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Crude Oil Distillation  </a:t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guidelines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891148"/>
            <a:ext cx="8115300" cy="4204852"/>
          </a:xfrm>
        </p:spPr>
        <p:txBody>
          <a:bodyPr/>
          <a:lstStyle/>
          <a:p>
            <a:pPr indent="0">
              <a:spcBef>
                <a:spcPts val="0"/>
              </a:spcBef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required flowrate of steam in side strippers and main column can be estimated based on the following guideline:</a:t>
            </a:r>
          </a:p>
          <a:p>
            <a:pPr indent="0">
              <a:spcBef>
                <a:spcPts val="0"/>
              </a:spcBef>
              <a:buNone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ctr">
              <a:spcBef>
                <a:spcPts val="0"/>
              </a:spcBef>
              <a:buNone/>
            </a:pP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lb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steam/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bbl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product = 8 to 10</a:t>
            </a:r>
          </a:p>
          <a:p>
            <a:pPr indent="0">
              <a:spcBef>
                <a:spcPts val="0"/>
              </a:spcBef>
              <a:buNone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original purpose of adding pump-around circuits was to reduce vapor and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liquid traffic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top section of the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column.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pump-around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circuits, all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condensation heat has to be removed from the condenser, which results in a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vapor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flowrate at the top trays.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8DC9-4123-48B6-A3A2-1EF4BD051F61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73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144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Crude Oil Distillation  </a:t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guidelines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9398"/>
            <a:ext cx="8229600" cy="4617602"/>
          </a:xfrm>
        </p:spPr>
        <p:txBody>
          <a:bodyPr/>
          <a:lstStyle/>
          <a:p>
            <a:pPr indent="0">
              <a:spcBef>
                <a:spcPts val="0"/>
              </a:spcBef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presence of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pump-around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circuit decreases the number of effective ideal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trays. The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can be even more detrimental to separation if the flowrate of a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pump-around circuit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increased. 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None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effects can be compensated to a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certain extent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increasing the steam rate in the side strippers. Another solution is to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the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trays. However, with the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constant total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trays, the relationship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heat recovery and steam consumption can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incorporated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the design procedure.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8DC9-4123-48B6-A3A2-1EF4BD051F61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92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21943" y="304800"/>
            <a:ext cx="8229600" cy="1211361"/>
          </a:xfrm>
        </p:spPr>
        <p:txBody>
          <a:bodyPr anchor="ctr"/>
          <a:lstStyle/>
          <a:p>
            <a:pPr algn="ctr" eaLnBrk="1" hangingPunct="1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Column Internals</a:t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Trays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42" y="1447800"/>
            <a:ext cx="8382000" cy="4800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There are three types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cross-flow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trays: (1)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sieve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valve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(3)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bubble cap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29817-6780-47D9-A603-13BEC328E86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271" y="2681092"/>
            <a:ext cx="5906945" cy="1396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271" y="4261596"/>
            <a:ext cx="5906945" cy="245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8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21943" y="373161"/>
            <a:ext cx="8229600" cy="1143000"/>
          </a:xfrm>
        </p:spPr>
        <p:txBody>
          <a:bodyPr anchor="ctr"/>
          <a:lstStyle/>
          <a:p>
            <a:pPr algn="ctr" eaLnBrk="1" hangingPunct="1"/>
            <a:r>
              <a:rPr lang="en-US" sz="40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Column Internals</a:t>
            </a:r>
            <a:br>
              <a:rPr lang="en-US" sz="40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Trays Types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42" y="1524000"/>
            <a:ext cx="8382000" cy="4800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29817-6780-47D9-A603-13BEC328E86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086578"/>
            <a:ext cx="5906945" cy="446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8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21943" y="373161"/>
            <a:ext cx="8229600" cy="1143000"/>
          </a:xfrm>
        </p:spPr>
        <p:txBody>
          <a:bodyPr anchor="ctr"/>
          <a:lstStyle/>
          <a:p>
            <a:pPr algn="ctr" eaLnBrk="1" hangingPunct="1"/>
            <a:r>
              <a:rPr lang="en-US" sz="40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Column Internals</a:t>
            </a:r>
            <a:br>
              <a:rPr lang="en-US" sz="40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Trays Types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42" y="1371600"/>
            <a:ext cx="8382000" cy="4800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29817-6780-47D9-A603-13BEC328E86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130" y="1743075"/>
            <a:ext cx="5991225" cy="1228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269" y="3136393"/>
            <a:ext cx="5906945" cy="13594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4543050"/>
            <a:ext cx="4343625" cy="2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21943" y="304800"/>
            <a:ext cx="8229600" cy="1290540"/>
          </a:xfrm>
        </p:spPr>
        <p:txBody>
          <a:bodyPr anchor="ctr"/>
          <a:lstStyle/>
          <a:p>
            <a:pPr algn="ctr" eaLnBrk="1" hangingPunct="1"/>
            <a:r>
              <a:rPr lang="en-US" sz="40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Column Internals</a:t>
            </a:r>
            <a:br>
              <a:rPr lang="en-US" sz="4000" b="1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0461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Trays Types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42" y="1371600"/>
            <a:ext cx="8382000" cy="4800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29817-6780-47D9-A603-13BEC328E86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993" y="1847850"/>
            <a:ext cx="5905500" cy="1047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569" y="3074537"/>
            <a:ext cx="5788347" cy="355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144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Crude Oil Distillation  </a:t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development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828800"/>
            <a:ext cx="8001000" cy="4688860"/>
          </a:xfrm>
        </p:spPr>
        <p:txBody>
          <a:bodyPr/>
          <a:lstStyle/>
          <a:p>
            <a:pPr indent="0">
              <a:spcBef>
                <a:spcPts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general, the two major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approaches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modeling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columns are the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rate-based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equilibrium-stage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approach. 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None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rate-based approach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multistage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 are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defined on the basis of rigorous heat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mass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rates between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vapor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liquid phases, and thermodynamic equilibrium between the vapor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liquid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phases occurs at the vapor–liquid interface. This approach can be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highly accurate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account for numerous phenomena including the physical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layout of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column. However, this approach is also very demanding in terms of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parameter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values required to produce a reasonable model.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8DC9-4123-48B6-A3A2-1EF4BD051F6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5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 anchor="ctr"/>
          <a:lstStyle/>
          <a:p>
            <a:pPr algn="ctr" eaLnBrk="1" hangingPunct="1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Comparing Trays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045"/>
            <a:ext cx="8382000" cy="5138429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principle factors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comparing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performance of trays are: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Cost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Bubble-caps are appreciably more expensive than sieve or valve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trays. Due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its simple design, sieve trays are normally the cheapest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(Rel. Cost: 1.0 sieve, 1.2 valve, 2.0 bubble-cap)</a:t>
            </a:r>
          </a:p>
          <a:p>
            <a:pPr marL="0" indent="0" eaLnBrk="1" hangingPunct="1">
              <a:buNone/>
            </a:pPr>
            <a:endParaRPr lang="en-US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1" hangingPunct="1">
              <a:lnSpc>
                <a:spcPct val="150000"/>
              </a:lnSpc>
              <a:buNone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Turndown Ratio: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ratio of the highest to the lowest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flowrates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of vapor over which the tray will operate satisfactorily. Bubble-cap trays have the highest turndown ratio, followed by valve tray (up to 10), and sieve tray (up to 2). 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2482D-D7E4-4396-B48D-1EB3EE9E8DE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 anchor="ctr"/>
          <a:lstStyle/>
          <a:p>
            <a:pPr algn="ctr" eaLnBrk="1" hangingPunct="1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Comparing Trays Performance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800600"/>
          </a:xfrm>
        </p:spPr>
        <p:txBody>
          <a:bodyPr/>
          <a:lstStyle/>
          <a:p>
            <a:pPr marL="0" lvl="0" indent="0" eaLnBrk="1" hangingPunct="1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Pressure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Drop: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tray pressure drop will depend on the detailed design of the tray, but in general, sieve trays give the lowest pressure drop, followed by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valves, and bubble-caps. </a:t>
            </a:r>
          </a:p>
          <a:p>
            <a:pPr marL="0" lvl="0" indent="0" eaLnBrk="1" hangingPunct="1">
              <a:lnSpc>
                <a:spcPct val="150000"/>
              </a:lnSpc>
              <a:buNone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dirty services, bubble-caps are not suitable as they are most susceptible to plugging. Sieve trays are the easiest to clean.</a:t>
            </a:r>
          </a:p>
          <a:p>
            <a:pPr marL="0" lvl="0" indent="0" eaLnBrk="1" hangingPunct="1">
              <a:lnSpc>
                <a:spcPct val="150000"/>
              </a:lnSpc>
              <a:buNone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2482D-D7E4-4396-B48D-1EB3EE9E8DE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0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 anchor="ctr"/>
          <a:lstStyle/>
          <a:p>
            <a:pPr algn="ctr" eaLnBrk="1" hangingPunct="1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Trays Operation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8203"/>
            <a:ext cx="8382000" cy="4894997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Jet Flood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criteria used to predict the point at which massive liquid carryover will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 due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height of spray on the tray deck exceeding the available tray space.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practice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limit tray design to a maximum of 80% of jet flood to allow a safety margin 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tower control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possible discrepancies of VLE data and also the limitations of the flooding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used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2482D-D7E4-4396-B48D-1EB3EE9E8DE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6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 anchor="ctr"/>
          <a:lstStyle/>
          <a:p>
            <a:pPr algn="ctr" eaLnBrk="1" hangingPunct="1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Trays Operation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8203"/>
            <a:ext cx="8382000" cy="4894997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Entrainment Limit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reached when the velocity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vapor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the tray open area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enough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project liquid droplets to the tray above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Weeping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velocity of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vapor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the tray open area is too low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prevent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liquid from leaking through the open area thus by-passing contact area to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tray below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Most valve and sieve trays will weep in normal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 (less than 10%).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2482D-D7E4-4396-B48D-1EB3EE9E8DE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9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 anchor="ctr"/>
          <a:lstStyle/>
          <a:p>
            <a:pPr algn="ctr" eaLnBrk="1" hangingPunct="1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Trays Operation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8203"/>
            <a:ext cx="8382000" cy="4894997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Blowing Flood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low liquid rates at which the tray operates in the spray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regime resulting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massive entrainment of liquid to the tray above to the extent that the tray deck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essentially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blown dry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Downcomer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Choke Flood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at high liquid loads when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downcomers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too small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 effective vapor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disengagement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causing vapor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entrainment to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tray below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2482D-D7E4-4396-B48D-1EB3EE9E8DE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8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anchor="ctr"/>
          <a:lstStyle/>
          <a:p>
            <a:pPr algn="ctr" eaLnBrk="1" hangingPunct="1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Trays Operation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3142397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Downcomer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Back-up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when the head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liquid (aerated)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downcomer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backs up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onto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tray deck.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operation limits that may be used are: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Minimum weir loading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weir loading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pressure drop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2482D-D7E4-4396-B48D-1EB3EE9E8DE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965162"/>
            <a:ext cx="5867400" cy="275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3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75234" y="381000"/>
            <a:ext cx="8229600" cy="1143000"/>
          </a:xfrm>
        </p:spPr>
        <p:txBody>
          <a:bodyPr anchor="ctr"/>
          <a:lstStyle/>
          <a:p>
            <a:pPr algn="ctr" eaLnBrk="1" hangingPunct="1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Trays Geometry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737" t="19040" r="4715" b="7784"/>
          <a:stretch/>
        </p:blipFill>
        <p:spPr>
          <a:xfrm>
            <a:off x="917283" y="1547760"/>
            <a:ext cx="3197517" cy="484784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2482D-D7E4-4396-B48D-1EB3EE9E8DE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8594" t="19792" r="4687" b="7292"/>
          <a:stretch/>
        </p:blipFill>
        <p:spPr>
          <a:xfrm>
            <a:off x="4490034" y="1524000"/>
            <a:ext cx="3581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9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75234" y="381000"/>
            <a:ext cx="8229600" cy="1143000"/>
          </a:xfrm>
        </p:spPr>
        <p:txBody>
          <a:bodyPr anchor="ctr"/>
          <a:lstStyle/>
          <a:p>
            <a:pPr algn="ctr" eaLnBrk="1" hangingPunct="1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Trays Geometry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2482D-D7E4-4396-B48D-1EB3EE9E8DE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8594" t="19792" r="4687" b="7292"/>
          <a:stretch/>
        </p:blipFill>
        <p:spPr>
          <a:xfrm>
            <a:off x="685800" y="1421619"/>
            <a:ext cx="3581400" cy="533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8594" t="19792" r="4687" b="7292"/>
          <a:stretch/>
        </p:blipFill>
        <p:spPr>
          <a:xfrm>
            <a:off x="4800600" y="1387475"/>
            <a:ext cx="3581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7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144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Crude Oil Distillation  </a:t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development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828800"/>
            <a:ext cx="8001000" cy="2286000"/>
          </a:xfrm>
        </p:spPr>
        <p:txBody>
          <a:bodyPr/>
          <a:lstStyle/>
          <a:p>
            <a:pPr indent="0">
              <a:spcBef>
                <a:spcPts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more traditional approach for modeling multistage operations is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equilibrium-stage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approach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 consider each stage to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separate the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vapor–liquid mixture based on thermodynamics and on heat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mass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balance constraints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alone.</a:t>
            </a:r>
          </a:p>
          <a:p>
            <a:pPr indent="0">
              <a:spcBef>
                <a:spcPts val="0"/>
              </a:spcBef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8DC9-4123-48B6-A3A2-1EF4BD051F61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2819400" y="3846499"/>
            <a:ext cx="3692400" cy="298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8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144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Crude Oil Distillation  </a:t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development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76400"/>
            <a:ext cx="8001000" cy="1371600"/>
          </a:xfrm>
        </p:spPr>
        <p:txBody>
          <a:bodyPr/>
          <a:lstStyle/>
          <a:p>
            <a:pPr indent="0">
              <a:spcBef>
                <a:spcPts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collectively refer to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aterial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quilibrium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ummation, and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equations or MESH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equations.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8DC9-4123-48B6-A3A2-1EF4BD051F61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3733200" y="2667000"/>
            <a:ext cx="4953600" cy="403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800" y="3419598"/>
            <a:ext cx="3688400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3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144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Crude Oil Distillation  </a:t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development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52600"/>
            <a:ext cx="8001000" cy="4892675"/>
          </a:xfrm>
        </p:spPr>
        <p:txBody>
          <a:bodyPr/>
          <a:lstStyle/>
          <a:p>
            <a:pPr indent="0">
              <a:spcBef>
                <a:spcPts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simulate an actual column, we first convert the actual number of stages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equivalent number of equilibrium stages by using an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stage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Overall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 efficiency refers to the ratio of ideal (or theoretical) stages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contained in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column (excluding the condenser and the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reboiler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 the actual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trays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None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hydrocarbon distillation, the overall stage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efficiencies are 50–90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%. For absorption processes, the range is 10–50%. 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general, the overall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 for crude oil distillation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roughly 0.5 and the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column model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around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to 35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 stages (excluding the side strippers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8DC9-4123-48B6-A3A2-1EF4BD051F61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08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144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Crude Oil Distillation  </a:t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development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52600"/>
            <a:ext cx="8001000" cy="4892675"/>
          </a:xfrm>
        </p:spPr>
        <p:txBody>
          <a:bodyPr/>
          <a:lstStyle/>
          <a:p>
            <a:pPr indent="0">
              <a:spcBef>
                <a:spcPts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popular method in dealing with the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nonideal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stage behavior in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 simulators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to use an individual stage efficiency, called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Murphree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vapor stage efficiency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0">
              <a:spcBef>
                <a:spcPts val="0"/>
              </a:spcBef>
              <a:buNone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Users of process simulators often enter the actual number of stages or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trays from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column process flow diagram (PFD) to the simulator and enter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stage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 values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of components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different stages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column such that the actual column operation is replicated. 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Unfortunately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many engineers do not understand the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serious limitations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individual stage efficiency models.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8DC9-4123-48B6-A3A2-1EF4BD051F61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667000" y="3048000"/>
            <a:ext cx="3890884" cy="49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3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144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Crude Oil Distillation  </a:t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development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52600"/>
            <a:ext cx="8001000" cy="4892675"/>
          </a:xfrm>
        </p:spPr>
        <p:txBody>
          <a:bodyPr/>
          <a:lstStyle/>
          <a:p>
            <a:pPr indent="0">
              <a:spcBef>
                <a:spcPts val="0"/>
              </a:spcBef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no reports of typical individual stage efficiency values for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petroleum columns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user must then manipulate individual stage efficiency values in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column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for the simulation results to match the plant data.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manipulation of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stage efficiencies is similar to the regression fitting of data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form.</a:t>
            </a:r>
          </a:p>
          <a:p>
            <a:pPr indent="0">
              <a:spcBef>
                <a:spcPts val="0"/>
              </a:spcBef>
              <a:buNone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worst consequence of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individual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 efficiencies is that the simulation model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would likely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 useless for predicting the performance of the column at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conditions different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those used to develop the column model, because the principle of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equilibrium vapor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liquid leaving each stage has been violated.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8DC9-4123-48B6-A3A2-1EF4BD051F61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14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144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Crude Oil Distillation  </a:t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development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01000" cy="2057400"/>
          </a:xfrm>
        </p:spPr>
        <p:txBody>
          <a:bodyPr/>
          <a:lstStyle/>
          <a:p>
            <a:pPr indent="0">
              <a:spcBef>
                <a:spcPts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modeling existing columns, we recommend to use a typical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overall stage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 value to convert the actual number of trays (stages) to the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equivalent number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theoretical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stages. In this case the model predictions for a new set of operating conditions are correct.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8DC9-4123-48B6-A3A2-1EF4BD051F61}" type="slidenum">
              <a:rPr lang="en-US" altLang="en-US" smtClean="0"/>
              <a:pPr/>
              <a:t>8</a:t>
            </a:fld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422529"/>
              </p:ext>
            </p:extLst>
          </p:nvPr>
        </p:nvGraphicFramePr>
        <p:xfrm>
          <a:off x="990600" y="3505200"/>
          <a:ext cx="71628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60498452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91309507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70029224"/>
                    </a:ext>
                  </a:extLst>
                </a:gridCol>
              </a:tblGrid>
              <a:tr h="35661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Separation section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Theoretical stages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Overall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efficiency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057722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Column top to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naphtha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to 8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810259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Naphtha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kerosene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to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943872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Kerosene to diesel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to 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787233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Diesel to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oil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to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433807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oil to flash zone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to 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378385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Flash zone to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bottom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to 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408077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Open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-s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team side stripper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844011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Reboiled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side stripper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to 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001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42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144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Crude Oil Distillation  </a:t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guidelines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828799"/>
            <a:ext cx="8001000" cy="4892675"/>
          </a:xfrm>
        </p:spPr>
        <p:txBody>
          <a:bodyPr/>
          <a:lstStyle/>
          <a:p>
            <a:pPr indent="0">
              <a:spcBef>
                <a:spcPts val="0"/>
              </a:spcBef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step in designing the atmospheric distillation column is the column pressure. The minimum pressure is the lowest permissible pressure in the reflux drum. The practical range is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 to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 psig. The design pressure drop across the condenser should be set to 5 psi.</a:t>
            </a:r>
          </a:p>
          <a:p>
            <a:pPr indent="0">
              <a:spcBef>
                <a:spcPts val="0"/>
              </a:spcBef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allowable pressure drop for trays will be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 0.1 to 0.2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 per tray. Most atmospheric towers have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to 28 theoretical stages between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flash zone and the tower top. So a pressure drop of 3 to 6 psi can be assumed between the flash zone and the tower top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pressure drop of 5.0 psi between the flash zone and the furnace outlet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recommended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0">
              <a:spcBef>
                <a:spcPts val="0"/>
              </a:spcBef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F8DC9-4123-48B6-A3A2-1EF4BD051F61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979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4617B"/>
      </a:hlink>
      <a:folHlink>
        <a:srgbClr val="04617B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04617B"/>
    </a:hlink>
    <a:folHlink>
      <a:srgbClr val="04617B"/>
    </a:folHlink>
  </a:clrScheme>
</a:themeOverride>
</file>

<file path=ppt/theme/themeOverride2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04617B"/>
    </a:hlink>
    <a:folHlink>
      <a:srgbClr val="04617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7416</TotalTime>
  <Words>1682</Words>
  <Application>Microsoft Office PowerPoint</Application>
  <PresentationFormat>On-screen Show (4:3)</PresentationFormat>
  <Paragraphs>209</Paragraphs>
  <Slides>27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Constantia</vt:lpstr>
      <vt:lpstr>Times New Roman</vt:lpstr>
      <vt:lpstr>Wingdings 2</vt:lpstr>
      <vt:lpstr>Flow</vt:lpstr>
      <vt:lpstr>Design Guidelines of Crude Oil Distillation Units</vt:lpstr>
      <vt:lpstr>Crude Oil Distillation   Model development</vt:lpstr>
      <vt:lpstr>Crude Oil Distillation   Model development</vt:lpstr>
      <vt:lpstr>Crude Oil Distillation   Model development</vt:lpstr>
      <vt:lpstr>Crude Oil Distillation   Model development</vt:lpstr>
      <vt:lpstr>Crude Oil Distillation   Model development</vt:lpstr>
      <vt:lpstr>Crude Oil Distillation   Model development</vt:lpstr>
      <vt:lpstr>Crude Oil Distillation   Model development</vt:lpstr>
      <vt:lpstr>Crude Oil Distillation   Design guidelines</vt:lpstr>
      <vt:lpstr>Crude Oil Distillation   Design guidelines</vt:lpstr>
      <vt:lpstr>Crude Oil Distillation   Design guidelines</vt:lpstr>
      <vt:lpstr>Crude Oil Distillation   Design guidelines</vt:lpstr>
      <vt:lpstr>Crude Oil Distillation   Design guidelines</vt:lpstr>
      <vt:lpstr>Crude Oil Distillation   Design guidelines</vt:lpstr>
      <vt:lpstr>Crude Oil Distillation   Design guidelines</vt:lpstr>
      <vt:lpstr>Column Internals Trays Types</vt:lpstr>
      <vt:lpstr>Column Internals Trays Types</vt:lpstr>
      <vt:lpstr>Column Internals Trays Types</vt:lpstr>
      <vt:lpstr>Column Internals Trays Types</vt:lpstr>
      <vt:lpstr>Comparing Trays Performance</vt:lpstr>
      <vt:lpstr>Comparing Trays Performance</vt:lpstr>
      <vt:lpstr>Trays Operation Limits</vt:lpstr>
      <vt:lpstr>Trays Operation Limits</vt:lpstr>
      <vt:lpstr>Trays Operation Limits</vt:lpstr>
      <vt:lpstr>Trays Operation Limits</vt:lpstr>
      <vt:lpstr>Trays Geometry</vt:lpstr>
      <vt:lpstr>Trays Geometry</vt:lpstr>
    </vt:vector>
  </TitlesOfParts>
  <Company>Office07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Thermodynamic Property Methods</dc:title>
  <dc:creator>fanaei</dc:creator>
  <cp:lastModifiedBy>fanaei</cp:lastModifiedBy>
  <cp:revision>447</cp:revision>
  <dcterms:created xsi:type="dcterms:W3CDTF">2009-02-16T13:11:44Z</dcterms:created>
  <dcterms:modified xsi:type="dcterms:W3CDTF">2020-02-22T10:18:08Z</dcterms:modified>
</cp:coreProperties>
</file>