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1"/>
  </p:notesMasterIdLst>
  <p:sldIdLst>
    <p:sldId id="263" r:id="rId2"/>
    <p:sldId id="282" r:id="rId3"/>
    <p:sldId id="283" r:id="rId4"/>
    <p:sldId id="284" r:id="rId5"/>
    <p:sldId id="285" r:id="rId6"/>
    <p:sldId id="273" r:id="rId7"/>
    <p:sldId id="276" r:id="rId8"/>
    <p:sldId id="277" r:id="rId9"/>
    <p:sldId id="294" r:id="rId10"/>
    <p:sldId id="296" r:id="rId11"/>
    <p:sldId id="297" r:id="rId12"/>
    <p:sldId id="295" r:id="rId13"/>
    <p:sldId id="264" r:id="rId14"/>
    <p:sldId id="299" r:id="rId15"/>
    <p:sldId id="265" r:id="rId16"/>
    <p:sldId id="267" r:id="rId17"/>
    <p:sldId id="302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4658" autoAdjust="0"/>
  </p:normalViewPr>
  <p:slideViewPr>
    <p:cSldViewPr>
      <p:cViewPr varScale="1">
        <p:scale>
          <a:sx n="80" d="100"/>
          <a:sy n="80" d="100"/>
        </p:scale>
        <p:origin x="1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4DC8D10-D0CA-406F-BB30-5CB41DFC251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52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ltGray">
          <a:xfrm>
            <a:off x="971550" y="3644900"/>
            <a:ext cx="7772400" cy="2438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white">
          <a:xfrm>
            <a:off x="1042988" y="3860800"/>
            <a:ext cx="7648575" cy="213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19050" y="48720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>
              <a:defRPr/>
            </a:pPr>
            <a:endParaRPr lang="en-US" dirty="0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11188" y="1484313"/>
            <a:ext cx="8077200" cy="304800"/>
            <a:chOff x="400" y="336"/>
            <a:chExt cx="5088" cy="192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endParaRPr lang="en-US" dirty="0"/>
            </a:p>
          </p:txBody>
        </p:sp>
      </p:grpSp>
      <p:sp>
        <p:nvSpPr>
          <p:cNvPr id="1413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1050" y="981075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D18F-5955-42D0-9278-1EF8FC8BD6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5283-3A14-40E8-B439-DB8D60E496F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B152A-4273-4DEA-9F7E-48AE9AFAF77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B74C-B86A-4A92-81B0-E979D0C4AFB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989B-21AE-4D86-BAE5-966C9886FB4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CB36-C3AB-475D-8D72-F6B39F7827C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6F00-559F-4948-90DF-C1B170C89A5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DA694-D643-403B-87A0-1A6C6AE0157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9C6F1-520D-4CC4-81EF-287C296E035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2E8B-077A-46A4-B2BB-8051C9E21B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A2D7-659D-495F-A211-0E2C9155AEC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A4BC-ACDB-4375-99F8-E3E12852788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323850" y="1268413"/>
            <a:ext cx="8305800" cy="182562"/>
            <a:chOff x="240" y="893"/>
            <a:chExt cx="5232" cy="115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endParaRPr lang="en-US" dirty="0"/>
            </a:p>
          </p:txBody>
        </p:sp>
      </p:grpSp>
      <p:sp>
        <p:nvSpPr>
          <p:cNvPr id="717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Lecturer: M. A. Fanaei </a:t>
            </a:r>
            <a:endParaRPr lang="en-US"/>
          </a:p>
        </p:txBody>
      </p:sp>
      <p:sp>
        <p:nvSpPr>
          <p:cNvPr id="140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AB51D5-E2E5-47CE-8B4F-35DDB9BA099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jpe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jpe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7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4.xml"/><Relationship Id="rId7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8.png"/><Relationship Id="rId10" Type="http://schemas.openxmlformats.org/officeDocument/2006/relationships/image" Target="../media/image1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6.bin"/><Relationship Id="rId2" Type="http://schemas.openxmlformats.org/officeDocument/2006/relationships/tags" Target="../tags/tag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913" y="692150"/>
            <a:ext cx="6629400" cy="2209800"/>
          </a:xfrm>
        </p:spPr>
        <p:txBody>
          <a:bodyPr/>
          <a:lstStyle/>
          <a:p>
            <a:pPr algn="ctr" eaLnBrk="1" hangingPunct="1"/>
            <a:r>
              <a:rPr lang="fa-IR" sz="4400" b="1" dirty="0" smtClean="0">
                <a:cs typeface="Nazanin" pitchFamily="2" charset="-78"/>
              </a:rPr>
              <a:t>بسم الله الرحمن الرحيم</a:t>
            </a:r>
            <a:br>
              <a:rPr lang="fa-IR" sz="4400" b="1" dirty="0" smtClean="0">
                <a:cs typeface="Nazanin" pitchFamily="2" charset="-78"/>
              </a:rPr>
            </a:br>
            <a:r>
              <a:rPr lang="fa-IR" sz="4400" b="1" dirty="0" smtClean="0">
                <a:cs typeface="Nazanin" pitchFamily="2" charset="-78"/>
              </a:rPr>
              <a:t/>
            </a:r>
            <a:br>
              <a:rPr lang="fa-IR" sz="4400" b="1" dirty="0" smtClean="0">
                <a:cs typeface="Nazanin" pitchFamily="2" charset="-78"/>
              </a:rPr>
            </a:br>
            <a:r>
              <a:rPr lang="en-US" sz="4400" b="1" dirty="0" smtClean="0">
                <a:cs typeface="Nazanin" pitchFamily="2" charset="-78"/>
              </a:rPr>
              <a:t>PID Controllers</a:t>
            </a:r>
            <a:endParaRPr lang="en-US" sz="2000" b="1" dirty="0" smtClean="0">
              <a:cs typeface="Nazanin" pitchFamily="2" charset="-7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3857628"/>
            <a:ext cx="7429552" cy="2071702"/>
          </a:xfrm>
        </p:spPr>
        <p:txBody>
          <a:bodyPr/>
          <a:lstStyle/>
          <a:p>
            <a:pPr algn="l" rt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Action, types and tuning</a:t>
            </a:r>
          </a:p>
          <a:p>
            <a:pPr algn="l" rtl="0" eaLnBrk="1" hangingPunct="1">
              <a:lnSpc>
                <a:spcPts val="3000"/>
              </a:lnSpc>
              <a:spcBef>
                <a:spcPts val="0"/>
              </a:spcBef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Ref 1: Smith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Corripio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“Principles and practice of automatic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rocess control”, 3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ed., Wiley, 2006, Chapter 5 &amp; 7.</a:t>
            </a:r>
          </a:p>
          <a:p>
            <a:pPr algn="l" rtl="0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Ref 2: Yu,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Autotuning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of PID controllers, 2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ed., Springer, 2006, Chapters 2 &amp;3.</a:t>
            </a:r>
          </a:p>
          <a:p>
            <a:pPr algn="l" rtl="0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Ref 3: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Vilanova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Visioli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“PID control in the third millennium, Springer, 2012, Chapter 5.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Lecturer: M. A. </a:t>
            </a:r>
            <a:r>
              <a:rPr lang="en-US" b="1" dirty="0" err="1" smtClean="0"/>
              <a:t>Fanaei</a:t>
            </a:r>
            <a:r>
              <a:rPr lang="en-US" b="1" dirty="0" smtClean="0"/>
              <a:t> </a:t>
            </a:r>
          </a:p>
          <a:p>
            <a:pPr>
              <a:defRPr/>
            </a:pPr>
            <a:r>
              <a:rPr lang="en-US" b="1" dirty="0" err="1" smtClean="0"/>
              <a:t>Ferdowsi</a:t>
            </a:r>
            <a:r>
              <a:rPr lang="en-US" b="1" dirty="0" smtClean="0"/>
              <a:t> University of Mashhad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1714500"/>
            <a:ext cx="1500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en-US" sz="3200" b="1" i="1" dirty="0">
                <a:latin typeface="+mj-lt"/>
              </a:rPr>
              <a:t>Fit </a:t>
            </a:r>
            <a:r>
              <a:rPr lang="en-US" sz="3200" b="1" i="1" dirty="0" smtClean="0">
                <a:latin typeface="+mj-lt"/>
              </a:rPr>
              <a:t>1 </a:t>
            </a:r>
            <a:r>
              <a:rPr lang="en-US" sz="3200" b="1" i="1" dirty="0">
                <a:latin typeface="+mj-lt"/>
              </a:rPr>
              <a:t>: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133729"/>
              </p:ext>
            </p:extLst>
          </p:nvPr>
        </p:nvGraphicFramePr>
        <p:xfrm>
          <a:off x="2483768" y="1797498"/>
          <a:ext cx="9588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4" imgW="406080" imgH="228600" progId="Equation.3">
                  <p:embed/>
                </p:oleObj>
              </mc:Choice>
              <mc:Fallback>
                <p:oleObj name="Equation" r:id="rId4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797498"/>
                        <a:ext cx="9588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4- Model Identification (Open-loop step test)</a:t>
            </a:r>
          </a:p>
        </p:txBody>
      </p:sp>
      <p:pic>
        <p:nvPicPr>
          <p:cNvPr id="11" name="Picture 2" descr="C:\Documents and Settings\Steveo\My Documents\Engineering\BCS\smith_0471431907\jpgs\ch07\07_2.6a.jpg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11" y="2742439"/>
            <a:ext cx="77724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0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1714500"/>
            <a:ext cx="1500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en-US" sz="3200" b="1" i="1" dirty="0">
                <a:latin typeface="+mj-lt"/>
              </a:rPr>
              <a:t>Fit </a:t>
            </a:r>
            <a:r>
              <a:rPr lang="en-US" sz="3200" b="1" i="1" dirty="0" smtClean="0">
                <a:latin typeface="+mj-lt"/>
              </a:rPr>
              <a:t>2 </a:t>
            </a:r>
            <a:r>
              <a:rPr lang="en-US" sz="3200" b="1" i="1" dirty="0">
                <a:latin typeface="+mj-lt"/>
              </a:rPr>
              <a:t>: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770267"/>
              </p:ext>
            </p:extLst>
          </p:nvPr>
        </p:nvGraphicFramePr>
        <p:xfrm>
          <a:off x="2627784" y="1844824"/>
          <a:ext cx="9588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tion" r:id="rId4" imgW="406080" imgH="228600" progId="Equation.3">
                  <p:embed/>
                </p:oleObj>
              </mc:Choice>
              <mc:Fallback>
                <p:oleObj name="Equation" r:id="rId4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844824"/>
                        <a:ext cx="9588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4- Model Identification (Open-loop step test)</a:t>
            </a:r>
          </a:p>
        </p:txBody>
      </p:sp>
      <p:pic>
        <p:nvPicPr>
          <p:cNvPr id="9" name="Picture 2" descr="C:\Documents and Settings\Steveo\My Documents\Engineering\BCS\smith_0471431907\jpgs\ch07\07_2.6b.jpg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772400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8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1714500"/>
            <a:ext cx="1500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en-US" sz="3200" b="1" i="1" dirty="0">
                <a:latin typeface="+mj-lt"/>
              </a:rPr>
              <a:t>Fit 3 :</a:t>
            </a:r>
          </a:p>
        </p:txBody>
      </p:sp>
      <p:pic>
        <p:nvPicPr>
          <p:cNvPr id="5" name="Picture 2" descr="C:\Documents and Settings\Steveo\My Documents\Engineering\BCS\smith_0471431907\jpgs\ch07\07_2.6c.jpg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857250" y="3000375"/>
            <a:ext cx="7772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870200" y="1643063"/>
          <a:ext cx="48228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5" imgW="2044440" imgH="393480" progId="Equation.3">
                  <p:embed/>
                </p:oleObj>
              </mc:Choice>
              <mc:Fallback>
                <p:oleObj name="Equation" r:id="rId5" imgW="20444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1643063"/>
                        <a:ext cx="482282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4- Model Identification (Open-loop step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r>
              <a:rPr lang="en-US" sz="2800" b="1" dirty="0" smtClean="0"/>
              <a:t>4- </a:t>
            </a:r>
            <a:r>
              <a:rPr lang="en-US" sz="2800" b="1" dirty="0"/>
              <a:t>Model Identification </a:t>
            </a:r>
            <a:r>
              <a:rPr lang="en-US" sz="2800" b="1" dirty="0" smtClean="0"/>
              <a:t>(Close-loop ZN)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00125" y="1643063"/>
            <a:ext cx="54435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/>
              <a:t>   Ziegler-Nichols Test (1942)</a:t>
            </a:r>
          </a:p>
          <a:p>
            <a:endParaRPr lang="en-US" b="1" i="1"/>
          </a:p>
        </p:txBody>
      </p:sp>
      <p:sp>
        <p:nvSpPr>
          <p:cNvPr id="20" name="Rectangle 19"/>
          <p:cNvSpPr/>
          <p:nvPr/>
        </p:nvSpPr>
        <p:spPr>
          <a:xfrm>
            <a:off x="928688" y="2246313"/>
            <a:ext cx="7715250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Set the controller gain </a:t>
            </a:r>
            <a:r>
              <a:rPr lang="en-US" sz="2000" i="1" dirty="0" err="1">
                <a:latin typeface="+mj-lt"/>
                <a:cs typeface="Arial" pitchFamily="34" charset="0"/>
              </a:rPr>
              <a:t>Kc</a:t>
            </a:r>
            <a:r>
              <a:rPr lang="en-US" sz="2000" i="1" dirty="0">
                <a:latin typeface="+mj-lt"/>
                <a:cs typeface="Arial" pitchFamily="34" charset="0"/>
              </a:rPr>
              <a:t> </a:t>
            </a:r>
            <a:r>
              <a:rPr lang="en-US" sz="2000" dirty="0">
                <a:latin typeface="+mj-lt"/>
                <a:cs typeface="Arial" pitchFamily="34" charset="0"/>
              </a:rPr>
              <a:t>at a low value, perhaps 0.2</a:t>
            </a:r>
            <a:r>
              <a:rPr lang="en-US" sz="2000" i="1" dirty="0">
                <a:latin typeface="+mj-lt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Put the controller in the automatic mode.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Make a small change in the set point or load variable and observe the response.  If the gain is low, then the response will be sluggish.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Increase the gain by a factor of two and make another set point or load change.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Repeat step 4 until the loop becomes oscillatory and continuous cycling is observed. The gain at which this occurs is the ultimate gain </a:t>
            </a:r>
            <a:r>
              <a:rPr lang="en-US" sz="2000" i="1" dirty="0">
                <a:latin typeface="+mj-lt"/>
                <a:cs typeface="Arial" pitchFamily="34" charset="0"/>
              </a:rPr>
              <a:t>Ku , </a:t>
            </a:r>
            <a:r>
              <a:rPr lang="en-US" sz="2000" dirty="0">
                <a:latin typeface="+mj-lt"/>
                <a:cs typeface="Arial" pitchFamily="34" charset="0"/>
              </a:rPr>
              <a:t>and the period of oscillation is the ultimate period </a:t>
            </a:r>
            <a:r>
              <a:rPr lang="en-US" sz="2000" i="1" dirty="0" err="1">
                <a:latin typeface="+mj-lt"/>
                <a:cs typeface="Arial" pitchFamily="34" charset="0"/>
              </a:rPr>
              <a:t>Pu</a:t>
            </a:r>
            <a:r>
              <a:rPr lang="en-US" sz="2000" i="1" dirty="0">
                <a:latin typeface="+mj-lt"/>
                <a:cs typeface="Arial" pitchFamily="34" charset="0"/>
              </a:rPr>
              <a:t>.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1643063"/>
            <a:ext cx="7143775" cy="184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i="1" dirty="0"/>
              <a:t>   Relay Feedback Test </a:t>
            </a:r>
            <a:r>
              <a:rPr lang="en-US" sz="2000" b="1" i="1" dirty="0" smtClean="0"/>
              <a:t>(</a:t>
            </a:r>
            <a:r>
              <a:rPr lang="en-US" sz="2000" b="1" i="1" dirty="0" err="1" smtClean="0"/>
              <a:t>Astrom</a:t>
            </a:r>
            <a:r>
              <a:rPr lang="en-US" sz="2000" b="1" i="1" dirty="0" smtClean="0"/>
              <a:t> &amp; </a:t>
            </a:r>
            <a:r>
              <a:rPr lang="en-US" sz="2000" b="1" i="1" dirty="0" err="1" smtClean="0"/>
              <a:t>Hagglund</a:t>
            </a:r>
            <a:r>
              <a:rPr lang="en-US" sz="2000" b="1" i="1" dirty="0"/>
              <a:t>, </a:t>
            </a:r>
            <a:r>
              <a:rPr lang="en-US" sz="2000" b="1" i="1" dirty="0" smtClean="0"/>
              <a:t>1984)</a:t>
            </a:r>
          </a:p>
          <a:p>
            <a:pPr marL="360000">
              <a:lnSpc>
                <a:spcPct val="150000"/>
              </a:lnSpc>
            </a:pPr>
            <a:r>
              <a:rPr lang="en-US" b="1" dirty="0" err="1" smtClean="0">
                <a:latin typeface="+mj-lt"/>
              </a:rPr>
              <a:t>Luyben</a:t>
            </a:r>
            <a:r>
              <a:rPr lang="en-US" b="1" dirty="0" smtClean="0">
                <a:latin typeface="+mj-lt"/>
              </a:rPr>
              <a:t> popularized relay feedback method and called this method “ATV” (</a:t>
            </a:r>
            <a:r>
              <a:rPr lang="en-US" b="1" dirty="0" err="1" smtClean="0">
                <a:latin typeface="+mj-lt"/>
              </a:rPr>
              <a:t>autotune</a:t>
            </a:r>
            <a:r>
              <a:rPr lang="en-US" b="1" dirty="0" smtClean="0">
                <a:latin typeface="+mj-lt"/>
              </a:rPr>
              <a:t> variation).</a:t>
            </a:r>
          </a:p>
          <a:p>
            <a:pPr>
              <a:lnSpc>
                <a:spcPct val="150000"/>
              </a:lnSpc>
            </a:pPr>
            <a:endParaRPr lang="en-US" b="1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4- </a:t>
            </a:r>
            <a:r>
              <a:rPr lang="en-US" sz="2800" b="1" dirty="0"/>
              <a:t>Model Identification </a:t>
            </a:r>
            <a:r>
              <a:rPr lang="en-US" sz="2800" b="1" dirty="0" smtClean="0"/>
              <a:t>(Relay feedback test)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t="22764" b="22247"/>
          <a:stretch/>
        </p:blipFill>
        <p:spPr>
          <a:xfrm>
            <a:off x="1305345" y="3706843"/>
            <a:ext cx="653333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4- Model Identification </a:t>
            </a:r>
            <a:r>
              <a:rPr lang="en-US" sz="2800" b="1" dirty="0" smtClean="0"/>
              <a:t>(Relay feedback test)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 l="5082" t="4551" r="2020"/>
          <a:stretch/>
        </p:blipFill>
        <p:spPr>
          <a:xfrm>
            <a:off x="755576" y="2159599"/>
            <a:ext cx="6552728" cy="4083122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31025"/>
              </p:ext>
            </p:extLst>
          </p:nvPr>
        </p:nvGraphicFramePr>
        <p:xfrm>
          <a:off x="7308304" y="3573016"/>
          <a:ext cx="129381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8304" y="3573016"/>
                        <a:ext cx="1293812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000125" y="1643063"/>
            <a:ext cx="58086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/>
              <a:t>   Advantages of Relay Feedback Test</a:t>
            </a:r>
          </a:p>
          <a:p>
            <a:endParaRPr lang="en-US" b="1" i="1"/>
          </a:p>
        </p:txBody>
      </p:sp>
      <p:sp>
        <p:nvSpPr>
          <p:cNvPr id="8" name="TextBox 7"/>
          <p:cNvSpPr txBox="1"/>
          <p:nvPr/>
        </p:nvSpPr>
        <p:spPr>
          <a:xfrm>
            <a:off x="857250" y="2214563"/>
            <a:ext cx="7572375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It identifies process information around the important frequency, the ultimate </a:t>
            </a:r>
            <a:r>
              <a:rPr lang="en-US" sz="2000" dirty="0" smtClean="0">
                <a:latin typeface="+mj-lt"/>
                <a:cs typeface="Arial" pitchFamily="34" charset="0"/>
              </a:rPr>
              <a:t>frequency (where the phase angle is </a:t>
            </a:r>
            <a:r>
              <a:rPr lang="en-US" sz="2000" i="1" dirty="0" smtClean="0">
                <a:latin typeface="+mj-lt"/>
                <a:cs typeface="Arial" pitchFamily="34" charset="0"/>
              </a:rPr>
              <a:t>-</a:t>
            </a:r>
            <a:r>
              <a:rPr lang="el-GR" sz="2000" i="1" dirty="0" smtClean="0">
                <a:latin typeface="+mj-lt"/>
                <a:cs typeface="Arial" pitchFamily="34" charset="0"/>
              </a:rPr>
              <a:t>π</a:t>
            </a:r>
            <a:r>
              <a:rPr lang="en-US" sz="2000" dirty="0" smtClean="0">
                <a:latin typeface="+mj-lt"/>
                <a:cs typeface="Arial" pitchFamily="34" charset="0"/>
              </a:rPr>
              <a:t>).</a:t>
            </a:r>
            <a:endParaRPr lang="en-US" sz="2000" dirty="0">
              <a:latin typeface="+mj-lt"/>
              <a:cs typeface="Arial" pitchFamily="34" charset="0"/>
            </a:endParaRPr>
          </a:p>
          <a:p>
            <a:pPr marL="457200" indent="-457200">
              <a:lnSpc>
                <a:spcPts val="1200"/>
              </a:lnSpc>
              <a:buFontTx/>
              <a:buAutoNum type="arabicPeriod"/>
              <a:defRPr/>
            </a:pPr>
            <a:endParaRPr lang="en-US" sz="2000" i="1" dirty="0">
              <a:latin typeface="+mj-lt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It is a closed-loop test; therefore, the process will not drift away from the nominal operating point.</a:t>
            </a:r>
          </a:p>
          <a:p>
            <a:pPr marL="457200" indent="-457200" algn="just">
              <a:lnSpc>
                <a:spcPts val="1200"/>
              </a:lnSpc>
              <a:buFont typeface="+mj-lt"/>
              <a:buAutoNum type="arabicPeriod"/>
              <a:defRPr/>
            </a:pPr>
            <a:endParaRPr lang="en-US" sz="2000" dirty="0">
              <a:latin typeface="+mj-lt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The amplitude of oscillation is under control (by adjusting </a:t>
            </a:r>
            <a:r>
              <a:rPr lang="en-US" sz="2000" i="1" dirty="0">
                <a:latin typeface="+mj-lt"/>
                <a:cs typeface="Arial" pitchFamily="34" charset="0"/>
              </a:rPr>
              <a:t>h ).</a:t>
            </a:r>
            <a:endParaRPr lang="en-US" sz="2000" dirty="0">
              <a:latin typeface="+mj-lt"/>
              <a:cs typeface="Arial" pitchFamily="34" charset="0"/>
            </a:endParaRPr>
          </a:p>
          <a:p>
            <a:pPr>
              <a:lnSpc>
                <a:spcPts val="1200"/>
              </a:lnSpc>
              <a:defRPr/>
            </a:pPr>
            <a:endParaRPr lang="en-US" sz="2000" dirty="0">
              <a:latin typeface="+mj-lt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4"/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The time required for a relay feedback test is </a:t>
            </a:r>
            <a:r>
              <a:rPr lang="en-US" sz="2000" dirty="0">
                <a:latin typeface="+mj-lt"/>
                <a:cs typeface="Arial" pitchFamily="34" charset="0"/>
              </a:rPr>
              <a:t>roughly equal to two to four times the ultimate period.</a:t>
            </a:r>
          </a:p>
          <a:p>
            <a:pPr marL="457200" indent="-457200" algn="just">
              <a:lnSpc>
                <a:spcPts val="1200"/>
              </a:lnSpc>
              <a:buFont typeface="+mj-lt"/>
              <a:buAutoNum type="arabicPeriod" startAt="4"/>
              <a:defRPr/>
            </a:pPr>
            <a:endParaRPr lang="en-US" sz="2000" dirty="0">
              <a:latin typeface="+mj-lt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5"/>
              <a:defRPr/>
            </a:pPr>
            <a:r>
              <a:rPr lang="en-US" sz="2000" dirty="0">
                <a:latin typeface="+mj-lt"/>
                <a:cs typeface="Arial" pitchFamily="34" charset="0"/>
              </a:rPr>
              <a:t>If the normalized dead time  </a:t>
            </a:r>
            <a:r>
              <a:rPr lang="en-US" sz="2000" i="1" dirty="0">
                <a:latin typeface="+mj-lt"/>
                <a:cs typeface="Arial" pitchFamily="34" charset="0"/>
              </a:rPr>
              <a:t>D</a:t>
            </a:r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lang="en-US" sz="2000" i="1" dirty="0">
                <a:latin typeface="+mj-lt"/>
                <a:cs typeface="Arial" pitchFamily="34" charset="0"/>
              </a:rPr>
              <a:t>/</a:t>
            </a:r>
            <a:r>
              <a:rPr lang="en-US" sz="2000" i="1" dirty="0">
                <a:latin typeface="Symbol" pitchFamily="18" charset="2"/>
                <a:cs typeface="Arial" pitchFamily="34" charset="0"/>
              </a:rPr>
              <a:t>t</a:t>
            </a:r>
            <a:r>
              <a:rPr lang="en-US" sz="2000" i="1" dirty="0">
                <a:latin typeface="+mj-lt"/>
                <a:cs typeface="Arial" pitchFamily="34" charset="0"/>
              </a:rPr>
              <a:t>  </a:t>
            </a:r>
            <a:r>
              <a:rPr lang="en-US" sz="2000" dirty="0">
                <a:latin typeface="+mj-lt"/>
                <a:cs typeface="Arial" pitchFamily="34" charset="0"/>
              </a:rPr>
              <a:t>is less than 0.28</a:t>
            </a:r>
            <a:r>
              <a:rPr lang="en-US" sz="2000" i="1" dirty="0">
                <a:latin typeface="+mj-lt"/>
                <a:cs typeface="Arial" pitchFamily="34" charset="0"/>
              </a:rPr>
              <a:t>, </a:t>
            </a:r>
            <a:r>
              <a:rPr lang="en-US" sz="2000" dirty="0">
                <a:latin typeface="+mj-lt"/>
                <a:cs typeface="Arial" pitchFamily="34" charset="0"/>
              </a:rPr>
              <a:t>the ultimate period is smaller than the process time constant. Therefore the relay feedback test is more time efficient than the step </a:t>
            </a:r>
            <a:r>
              <a:rPr lang="en-US" sz="2000" dirty="0" smtClean="0">
                <a:latin typeface="+mj-lt"/>
                <a:cs typeface="Arial" pitchFamily="34" charset="0"/>
              </a:rPr>
              <a:t>test. Since the dead time can not be too large, the temperature and composition loops in process industries seem to fall into this category.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4- Model Identification (Relay feedback test)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000125" y="1643063"/>
            <a:ext cx="58086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/>
              <a:t>   Advantages of Relay Feedback Test</a:t>
            </a:r>
          </a:p>
          <a:p>
            <a:endParaRPr lang="en-US" b="1" i="1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857250" y="2500313"/>
            <a:ext cx="76612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7072313" y="1571625"/>
          <a:ext cx="12144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4" imgW="533160" imgH="469800" progId="Equation.3">
                  <p:embed/>
                </p:oleObj>
              </mc:Choice>
              <mc:Fallback>
                <p:oleObj name="Equation" r:id="rId4" imgW="533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1571625"/>
                        <a:ext cx="121443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4- Model Identification (Relay feedback test)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0711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991105" y="1664781"/>
            <a:ext cx="576151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i="1" dirty="0"/>
              <a:t>   </a:t>
            </a:r>
            <a:r>
              <a:rPr lang="en-US" sz="2400" b="1" i="1" dirty="0" err="1"/>
              <a:t>Shamsuzzoha</a:t>
            </a:r>
            <a:r>
              <a:rPr lang="en-US" sz="2400" b="1" i="1" dirty="0"/>
              <a:t> and </a:t>
            </a:r>
            <a:r>
              <a:rPr lang="en-US" sz="2400" b="1" i="1" dirty="0" err="1" smtClean="0"/>
              <a:t>Skogestad</a:t>
            </a:r>
            <a:r>
              <a:rPr lang="en-US" sz="2400" b="1" i="1" dirty="0" smtClean="0"/>
              <a:t>, 2010</a:t>
            </a:r>
            <a:endParaRPr lang="en-US" sz="2400" b="1" i="1" dirty="0"/>
          </a:p>
          <a:p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91105" y="2403445"/>
            <a:ext cx="7258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000" b="1" dirty="0" err="1">
                <a:latin typeface="+mj-lt"/>
                <a:cs typeface="Arial" pitchFamily="34" charset="0"/>
              </a:rPr>
              <a:t>Yuwana</a:t>
            </a:r>
            <a:r>
              <a:rPr lang="en-US" sz="2000" b="1" dirty="0">
                <a:latin typeface="+mj-lt"/>
                <a:cs typeface="Arial" pitchFamily="34" charset="0"/>
              </a:rPr>
              <a:t> and </a:t>
            </a:r>
            <a:r>
              <a:rPr lang="en-US" sz="2000" b="1" dirty="0" err="1" smtClean="0">
                <a:latin typeface="+mj-lt"/>
                <a:cs typeface="Arial" pitchFamily="34" charset="0"/>
              </a:rPr>
              <a:t>Seborg</a:t>
            </a:r>
            <a:r>
              <a:rPr lang="en-US" sz="2000" b="1" dirty="0" smtClean="0">
                <a:latin typeface="+mj-lt"/>
                <a:cs typeface="Arial" pitchFamily="34" charset="0"/>
              </a:rPr>
              <a:t>, 1982, proposed </a:t>
            </a:r>
            <a:r>
              <a:rPr lang="en-US" sz="2000" b="1" dirty="0">
                <a:latin typeface="+mj-lt"/>
                <a:cs typeface="Arial" pitchFamily="34" charset="0"/>
              </a:rPr>
              <a:t>a modification to the </a:t>
            </a:r>
            <a:r>
              <a:rPr lang="en-US" sz="2000" b="1" dirty="0" smtClean="0">
                <a:latin typeface="+mj-lt"/>
                <a:cs typeface="Arial" pitchFamily="34" charset="0"/>
              </a:rPr>
              <a:t>Ziegler-Nichols </a:t>
            </a:r>
            <a:r>
              <a:rPr lang="en-US" sz="2000" b="1" dirty="0">
                <a:latin typeface="+mj-lt"/>
                <a:cs typeface="Arial" pitchFamily="34" charset="0"/>
              </a:rPr>
              <a:t>closed-loop </a:t>
            </a:r>
            <a:r>
              <a:rPr lang="en-US" sz="2000" b="1" dirty="0" smtClean="0">
                <a:latin typeface="+mj-lt"/>
                <a:cs typeface="Arial" pitchFamily="34" charset="0"/>
              </a:rPr>
              <a:t>experiment. </a:t>
            </a:r>
            <a:r>
              <a:rPr lang="en-US" sz="2000" b="1" dirty="0">
                <a:latin typeface="+mj-lt"/>
                <a:cs typeface="Arial" pitchFamily="34" charset="0"/>
              </a:rPr>
              <a:t>Instead of bringing the system to its </a:t>
            </a:r>
            <a:r>
              <a:rPr lang="en-US" sz="2000" b="1" dirty="0" smtClean="0">
                <a:latin typeface="+mj-lt"/>
                <a:cs typeface="Arial" pitchFamily="34" charset="0"/>
              </a:rPr>
              <a:t>limit of </a:t>
            </a:r>
            <a:r>
              <a:rPr lang="en-US" sz="2000" b="1" dirty="0">
                <a:latin typeface="+mj-lt"/>
                <a:cs typeface="Arial" pitchFamily="34" charset="0"/>
              </a:rPr>
              <a:t>stability, one uses a P-controller with a gain that is about half this value, such </a:t>
            </a:r>
            <a:r>
              <a:rPr lang="en-US" sz="2000" b="1" dirty="0" smtClean="0">
                <a:latin typeface="+mj-lt"/>
                <a:cs typeface="Arial" pitchFamily="34" charset="0"/>
              </a:rPr>
              <a:t>that the </a:t>
            </a:r>
            <a:r>
              <a:rPr lang="en-US" sz="2000" b="1" dirty="0">
                <a:latin typeface="+mj-lt"/>
                <a:cs typeface="Arial" pitchFamily="34" charset="0"/>
              </a:rPr>
              <a:t>resulting </a:t>
            </a:r>
            <a:r>
              <a:rPr lang="en-US" sz="2000" b="1" dirty="0" smtClean="0">
                <a:latin typeface="+mj-lt"/>
                <a:cs typeface="Arial" pitchFamily="34" charset="0"/>
              </a:rPr>
              <a:t>overshoot </a:t>
            </a:r>
            <a:r>
              <a:rPr lang="en-US" sz="2000" b="1" dirty="0">
                <a:latin typeface="+mj-lt"/>
                <a:cs typeface="Arial" pitchFamily="34" charset="0"/>
              </a:rPr>
              <a:t>to a step change in the </a:t>
            </a:r>
            <a:r>
              <a:rPr lang="en-US" sz="2000" b="1" dirty="0" err="1">
                <a:latin typeface="+mj-lt"/>
                <a:cs typeface="Arial" pitchFamily="34" charset="0"/>
              </a:rPr>
              <a:t>setpoint</a:t>
            </a:r>
            <a:r>
              <a:rPr lang="en-US" sz="2000" b="1" dirty="0">
                <a:latin typeface="+mj-lt"/>
                <a:cs typeface="Arial" pitchFamily="34" charset="0"/>
              </a:rPr>
              <a:t> is about </a:t>
            </a:r>
            <a:r>
              <a:rPr lang="en-US" sz="2000" b="1" dirty="0" smtClean="0">
                <a:latin typeface="+mj-lt"/>
                <a:cs typeface="Arial" pitchFamily="34" charset="0"/>
              </a:rPr>
              <a:t>30%.This method was modified by </a:t>
            </a:r>
            <a:r>
              <a:rPr lang="en-US" sz="2000" b="1" dirty="0" err="1" smtClean="0">
                <a:latin typeface="+mj-lt"/>
                <a:cs typeface="Arial" pitchFamily="34" charset="0"/>
              </a:rPr>
              <a:t>Shamsuzzoha</a:t>
            </a:r>
            <a:r>
              <a:rPr lang="en-US" sz="2000" b="1" dirty="0" smtClean="0">
                <a:latin typeface="+mj-lt"/>
                <a:cs typeface="Arial" pitchFamily="34" charset="0"/>
              </a:rPr>
              <a:t> and </a:t>
            </a:r>
            <a:r>
              <a:rPr lang="en-US" sz="2000" b="1" dirty="0" err="1" smtClean="0">
                <a:latin typeface="+mj-lt"/>
                <a:cs typeface="Arial" pitchFamily="34" charset="0"/>
              </a:rPr>
              <a:t>Skogestad</a:t>
            </a:r>
            <a:r>
              <a:rPr lang="en-US" sz="2000" b="1" dirty="0" smtClean="0">
                <a:latin typeface="+mj-lt"/>
                <a:cs typeface="Arial" pitchFamily="34" charset="0"/>
              </a:rPr>
              <a:t>, 2010</a:t>
            </a:r>
            <a:r>
              <a:rPr lang="en-US" sz="2000" dirty="0" smtClean="0">
                <a:latin typeface="+mj-lt"/>
                <a:cs typeface="Arial" pitchFamily="34" charset="0"/>
              </a:rPr>
              <a:t>.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4- Model Identification </a:t>
            </a:r>
            <a:r>
              <a:rPr lang="en-US" sz="2800" b="1" dirty="0" smtClean="0"/>
              <a:t>(Close-loop step test)</a:t>
            </a:r>
          </a:p>
        </p:txBody>
      </p:sp>
    </p:spTree>
    <p:extLst>
      <p:ext uri="{BB962C8B-B14F-4D97-AF65-F5344CB8AC3E}">
        <p14:creationId xmlns:p14="http://schemas.microsoft.com/office/powerpoint/2010/main" val="13643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4- Model Identification </a:t>
            </a:r>
            <a:r>
              <a:rPr lang="en-US" sz="2800" b="1" dirty="0" smtClean="0"/>
              <a:t>(Close-loop step test)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1563244"/>
            <a:ext cx="4115280" cy="28125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2573" y="1884595"/>
            <a:ext cx="4152099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 smtClean="0">
                <a:latin typeface="+mj-lt"/>
              </a:rPr>
              <a:t>K</a:t>
            </a:r>
            <a:r>
              <a:rPr lang="en-US" i="1" baseline="-25000" dirty="0" smtClean="0">
                <a:latin typeface="+mj-lt"/>
              </a:rPr>
              <a:t>c</a:t>
            </a:r>
            <a:r>
              <a:rPr lang="en-US" dirty="0" smtClean="0">
                <a:latin typeface="+mj-lt"/>
              </a:rPr>
              <a:t>  : Controller </a:t>
            </a:r>
            <a:r>
              <a:rPr lang="en-US" dirty="0">
                <a:latin typeface="+mj-lt"/>
              </a:rPr>
              <a:t>gain used in </a:t>
            </a:r>
            <a:r>
              <a:rPr lang="en-US" dirty="0" smtClean="0">
                <a:latin typeface="+mj-lt"/>
              </a:rPr>
              <a:t>experiment</a:t>
            </a:r>
            <a:endParaRPr lang="en-US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sym typeface="Symbol" panose="05050102010706020507" pitchFamily="18" charset="2"/>
              </a:rPr>
              <a:t></a:t>
            </a:r>
            <a:r>
              <a:rPr lang="en-US" i="1" dirty="0" err="1" smtClean="0">
                <a:latin typeface="+mj-lt"/>
                <a:sym typeface="Symbol" panose="05050102010706020507" pitchFamily="18" charset="2"/>
              </a:rPr>
              <a:t>y</a:t>
            </a:r>
            <a:r>
              <a:rPr lang="en-US" i="1" baseline="-25000" dirty="0" err="1" smtClean="0">
                <a:latin typeface="+mj-lt"/>
                <a:sym typeface="Symbol" panose="05050102010706020507" pitchFamily="18" charset="2"/>
              </a:rPr>
              <a:t>s</a:t>
            </a:r>
            <a:r>
              <a:rPr lang="en-US" dirty="0" smtClean="0">
                <a:latin typeface="+mj-lt"/>
                <a:sym typeface="Symbol" panose="05050102010706020507" pitchFamily="18" charset="2"/>
              </a:rPr>
              <a:t> :</a:t>
            </a:r>
            <a:r>
              <a:rPr lang="en-US" dirty="0" smtClean="0">
                <a:latin typeface="+mj-lt"/>
              </a:rPr>
              <a:t> Set point change</a:t>
            </a:r>
            <a:endParaRPr lang="en-US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 err="1" smtClean="0">
                <a:latin typeface="+mj-lt"/>
              </a:rPr>
              <a:t>t</a:t>
            </a:r>
            <a:r>
              <a:rPr lang="en-US" i="1" baseline="-25000" dirty="0" err="1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    : First peak time</a:t>
            </a:r>
            <a:endParaRPr lang="en-US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</a:t>
            </a:r>
            <a:r>
              <a:rPr lang="en-US" i="1" dirty="0" err="1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y</a:t>
            </a:r>
            <a:r>
              <a:rPr lang="en-US" i="1" baseline="-25000" dirty="0" err="1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p</a:t>
            </a:r>
            <a:r>
              <a:rPr lang="en-US" dirty="0" smtClean="0">
                <a:latin typeface="+mj-lt"/>
              </a:rPr>
              <a:t> : Maximum </a:t>
            </a:r>
            <a:r>
              <a:rPr lang="en-US" dirty="0">
                <a:latin typeface="+mj-lt"/>
              </a:rPr>
              <a:t>output </a:t>
            </a:r>
            <a:r>
              <a:rPr lang="en-US" dirty="0" smtClean="0">
                <a:latin typeface="+mj-lt"/>
              </a:rPr>
              <a:t>change</a:t>
            </a:r>
            <a:endParaRPr lang="en-US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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y</a:t>
            </a:r>
            <a:r>
              <a:rPr lang="en-US" i="1" baseline="-25000" dirty="0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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 : Steady state o</a:t>
            </a:r>
            <a:r>
              <a:rPr lang="en-US" dirty="0" smtClean="0">
                <a:latin typeface="+mj-lt"/>
              </a:rPr>
              <a:t>utput change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88780"/>
              </p:ext>
            </p:extLst>
          </p:nvPr>
        </p:nvGraphicFramePr>
        <p:xfrm>
          <a:off x="914400" y="4811033"/>
          <a:ext cx="360608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4" imgW="2197080" imgH="482400" progId="Equation.3">
                  <p:embed/>
                </p:oleObj>
              </mc:Choice>
              <mc:Fallback>
                <p:oleObj name="Equation" r:id="rId4" imgW="21970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4811033"/>
                        <a:ext cx="3606085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84082"/>
              </p:ext>
            </p:extLst>
          </p:nvPr>
        </p:nvGraphicFramePr>
        <p:xfrm>
          <a:off x="914400" y="5749526"/>
          <a:ext cx="3059668" cy="72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6" imgW="1815840" imgH="431640" progId="Equation.3">
                  <p:embed/>
                </p:oleObj>
              </mc:Choice>
              <mc:Fallback>
                <p:oleObj name="Equation" r:id="rId6" imgW="18158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5749526"/>
                        <a:ext cx="3059668" cy="727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840550"/>
              </p:ext>
            </p:extLst>
          </p:nvPr>
        </p:nvGraphicFramePr>
        <p:xfrm>
          <a:off x="4962573" y="4728337"/>
          <a:ext cx="2928623" cy="1749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8" imgW="1955520" imgH="1168200" progId="Equation.3">
                  <p:embed/>
                </p:oleObj>
              </mc:Choice>
              <mc:Fallback>
                <p:oleObj name="Equation" r:id="rId8" imgW="195552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62573" y="4728337"/>
                        <a:ext cx="2928623" cy="1749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9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1- Action of PID Controllers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88" y="1500188"/>
            <a:ext cx="7715278" cy="67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2400" b="1" i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If the action is not correctly selected, the controller will not control</a:t>
            </a:r>
            <a:r>
              <a:rPr lang="en-US" sz="2000" b="1" i="1" dirty="0" smtClean="0">
                <a:latin typeface="+mj-lt"/>
              </a:rPr>
              <a:t> </a:t>
            </a:r>
            <a:endParaRPr lang="en-US" sz="2000" b="1" i="1" dirty="0">
              <a:latin typeface="+mj-lt"/>
            </a:endParaRPr>
          </a:p>
          <a:p>
            <a:pPr marL="457200" indent="-457200">
              <a:lnSpc>
                <a:spcPts val="1500"/>
              </a:lnSpc>
              <a:buFont typeface="+mj-lt"/>
              <a:buAutoNum type="arabicPeriod"/>
              <a:defRPr/>
            </a:pPr>
            <a:endParaRPr lang="en-US" sz="2400" b="1" i="1" dirty="0">
              <a:latin typeface="+mj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00100" y="2701923"/>
            <a:ext cx="413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 </a:t>
            </a:r>
            <a:r>
              <a:rPr lang="en-US" b="1" dirty="0"/>
              <a:t>Reverse action </a:t>
            </a:r>
            <a:r>
              <a:rPr lang="en-US" i="1" dirty="0"/>
              <a:t>(increase/decrease)</a:t>
            </a:r>
            <a:endParaRPr lang="en-US" dirty="0"/>
          </a:p>
        </p:txBody>
      </p:sp>
      <p:pic>
        <p:nvPicPr>
          <p:cNvPr id="17" name="Picture 2" descr="C:\Documents and Settings\Steveo\My Documents\Engineering\BCS\smith_0471431907\jpgs\ch05\05_3.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 r="40594"/>
          <a:stretch>
            <a:fillRect/>
          </a:stretch>
        </p:blipFill>
        <p:spPr bwMode="auto">
          <a:xfrm>
            <a:off x="4572000" y="2357430"/>
            <a:ext cx="4286256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71538" y="3422081"/>
            <a:ext cx="350046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b="1" dirty="0" smtClean="0">
                <a:latin typeface="+mj-lt"/>
              </a:rPr>
              <a:t>In feedback control loop, the multiplication of Process gain (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p</a:t>
            </a:r>
            <a:r>
              <a:rPr lang="en-US" b="1" dirty="0" smtClean="0">
                <a:latin typeface="+mj-lt"/>
              </a:rPr>
              <a:t>), Control valve gain (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v</a:t>
            </a:r>
            <a:r>
              <a:rPr lang="en-US" b="1" dirty="0" smtClean="0">
                <a:latin typeface="+mj-lt"/>
              </a:rPr>
              <a:t>), Sensor gain (</a:t>
            </a:r>
            <a:r>
              <a:rPr lang="en-US" b="1" i="1" dirty="0" smtClean="0">
                <a:latin typeface="+mj-lt"/>
              </a:rPr>
              <a:t>K</a:t>
            </a:r>
            <a:r>
              <a:rPr lang="en-US" b="1" i="1" baseline="-25000" dirty="0" smtClean="0">
                <a:latin typeface="+mj-lt"/>
              </a:rPr>
              <a:t>m</a:t>
            </a:r>
            <a:r>
              <a:rPr lang="en-US" b="1" dirty="0" smtClean="0">
                <a:latin typeface="+mj-lt"/>
              </a:rPr>
              <a:t>) and Controller gain (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c</a:t>
            </a:r>
            <a:r>
              <a:rPr lang="en-US" b="1" dirty="0" smtClean="0">
                <a:latin typeface="+mj-lt"/>
              </a:rPr>
              <a:t>) must be positive.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5857892"/>
            <a:ext cx="492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Reverse action :    If   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p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v</a:t>
            </a:r>
            <a:r>
              <a:rPr lang="en-US" b="1" i="1" dirty="0" smtClean="0">
                <a:latin typeface="+mj-lt"/>
              </a:rPr>
              <a:t> K</a:t>
            </a:r>
            <a:r>
              <a:rPr lang="en-US" b="1" i="1" baseline="-25000" dirty="0" smtClean="0">
                <a:latin typeface="+mj-lt"/>
              </a:rPr>
              <a:t>m  </a:t>
            </a:r>
            <a:r>
              <a:rPr lang="en-US" b="1" dirty="0" smtClean="0">
                <a:latin typeface="+mj-lt"/>
              </a:rPr>
              <a:t>&gt; 0  </a:t>
            </a:r>
            <a:r>
              <a:rPr lang="en-US" sz="2800" b="1" dirty="0" smtClean="0">
                <a:latin typeface="+mj-lt"/>
              </a:rPr>
              <a:t>→</a:t>
            </a:r>
            <a:r>
              <a:rPr lang="en-US" b="1" dirty="0" smtClean="0">
                <a:latin typeface="+mj-lt"/>
              </a:rPr>
              <a:t> 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c</a:t>
            </a:r>
            <a:r>
              <a:rPr lang="en-US" b="1" i="1" baseline="-25000" dirty="0" smtClean="0">
                <a:latin typeface="+mj-lt"/>
              </a:rPr>
              <a:t> </a:t>
            </a:r>
            <a:r>
              <a:rPr lang="en-US" b="1" baseline="-25000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&gt; 0  </a:t>
            </a:r>
            <a:endParaRPr lang="en-US" b="1" dirty="0"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1- Action of PID Controllers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57313" y="15716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 </a:t>
            </a:r>
            <a:r>
              <a:rPr lang="en-US" b="1" dirty="0"/>
              <a:t>Direct action </a:t>
            </a:r>
            <a:r>
              <a:rPr lang="en-US" i="1" dirty="0"/>
              <a:t>(increase/increase)</a:t>
            </a:r>
            <a:endParaRPr lang="en-US" dirty="0"/>
          </a:p>
        </p:txBody>
      </p:sp>
      <p:pic>
        <p:nvPicPr>
          <p:cNvPr id="7" name="Picture 2" descr="C:\Documents and Settings\Steveo\My Documents\Engineering\BCS\smith_0471431907\jpgs\ch05\05_3.2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1000125" y="2071678"/>
            <a:ext cx="7643813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75" y="5330848"/>
            <a:ext cx="6488315" cy="12890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dirty="0">
                <a:latin typeface="+mj-lt"/>
              </a:rPr>
              <a:t>To determine the action of a controller, the engineer must know: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b="1" dirty="0">
                <a:latin typeface="+mj-lt"/>
              </a:rPr>
              <a:t>The process </a:t>
            </a:r>
            <a:r>
              <a:rPr lang="en-US" b="1" dirty="0" smtClean="0">
                <a:latin typeface="+mj-lt"/>
              </a:rPr>
              <a:t>characteristics</a:t>
            </a:r>
            <a:endParaRPr lang="en-US" b="1" dirty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b="1" dirty="0">
                <a:latin typeface="+mj-lt"/>
              </a:rPr>
              <a:t>The fail-safe action of the control valve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328" y="4620292"/>
            <a:ext cx="475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Direct action :    If   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p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v</a:t>
            </a:r>
            <a:r>
              <a:rPr lang="en-US" b="1" i="1" dirty="0" smtClean="0">
                <a:latin typeface="+mj-lt"/>
              </a:rPr>
              <a:t> K</a:t>
            </a:r>
            <a:r>
              <a:rPr lang="en-US" b="1" i="1" baseline="-25000" dirty="0" smtClean="0">
                <a:latin typeface="+mj-lt"/>
              </a:rPr>
              <a:t>m  </a:t>
            </a:r>
            <a:r>
              <a:rPr lang="en-US" b="1" dirty="0" smtClean="0">
                <a:latin typeface="+mj-lt"/>
              </a:rPr>
              <a:t>&lt; 0  </a:t>
            </a:r>
            <a:r>
              <a:rPr lang="en-US" sz="2800" b="1" dirty="0" smtClean="0">
                <a:latin typeface="+mj-lt"/>
              </a:rPr>
              <a:t>→</a:t>
            </a:r>
            <a:r>
              <a:rPr lang="en-US" b="1" dirty="0" smtClean="0">
                <a:latin typeface="+mj-lt"/>
              </a:rPr>
              <a:t>  </a:t>
            </a:r>
            <a:r>
              <a:rPr lang="en-US" b="1" i="1" dirty="0" err="1" smtClean="0">
                <a:latin typeface="+mj-lt"/>
              </a:rPr>
              <a:t>K</a:t>
            </a:r>
            <a:r>
              <a:rPr lang="en-US" b="1" i="1" baseline="-25000" dirty="0" err="1" smtClean="0">
                <a:latin typeface="+mj-lt"/>
              </a:rPr>
              <a:t>c</a:t>
            </a:r>
            <a:r>
              <a:rPr lang="en-US" b="1" i="1" baseline="-25000" dirty="0" smtClean="0">
                <a:latin typeface="+mj-lt"/>
              </a:rPr>
              <a:t> </a:t>
            </a:r>
            <a:r>
              <a:rPr lang="en-US" b="1" baseline="-25000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&lt; 0  </a:t>
            </a:r>
            <a:endParaRPr lang="en-US" b="1" dirty="0"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2- Types of PID Controllers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88" y="1500188"/>
            <a:ext cx="3714750" cy="5110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endParaRPr lang="en-US" sz="2400" b="1" i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Classic </a:t>
            </a:r>
            <a:r>
              <a:rPr lang="en-US" b="1" dirty="0">
                <a:latin typeface="+mj-lt"/>
              </a:rPr>
              <a:t>PID: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b="1" dirty="0">
                <a:latin typeface="+mj-lt"/>
              </a:rPr>
              <a:t>Parallel </a:t>
            </a:r>
            <a:r>
              <a:rPr lang="en-US" b="1" dirty="0" smtClean="0">
                <a:latin typeface="+mj-lt"/>
              </a:rPr>
              <a:t>PID (Ideal PID):</a:t>
            </a: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b="1" dirty="0">
                <a:latin typeface="+mj-lt"/>
              </a:rPr>
              <a:t>Series PID: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b="1" dirty="0">
              <a:latin typeface="+mj-lt"/>
            </a:endParaRPr>
          </a:p>
          <a:p>
            <a:pPr marL="457200" indent="-457200">
              <a:lnSpc>
                <a:spcPts val="1500"/>
              </a:lnSpc>
              <a:buFont typeface="+mj-lt"/>
              <a:buAutoNum type="arabicPeriod" startAt="2"/>
              <a:defRPr/>
            </a:pPr>
            <a:endParaRPr lang="en-US" sz="2400" b="1" i="1" dirty="0">
              <a:latin typeface="+mj-lt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357563" y="2143125"/>
          <a:ext cx="44751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7" name="Equation" r:id="rId3" imgW="2705040" imgH="431640" progId="Equation.3">
                  <p:embed/>
                </p:oleObj>
              </mc:Choice>
              <mc:Fallback>
                <p:oleObj name="Equation" r:id="rId3" imgW="27050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143125"/>
                        <a:ext cx="44751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357563" y="3071813"/>
          <a:ext cx="36417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8" name="Equation" r:id="rId5" imgW="2108160" imgH="482400" progId="Equation.3">
                  <p:embed/>
                </p:oleObj>
              </mc:Choice>
              <mc:Fallback>
                <p:oleObj name="Equation" r:id="rId5" imgW="21081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071813"/>
                        <a:ext cx="3641725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9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357563" y="4357688"/>
          <a:ext cx="4264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0" name="Equation" r:id="rId9" imgW="2400120" imgH="482400" progId="Equation.3">
                  <p:embed/>
                </p:oleObj>
              </mc:Choice>
              <mc:Fallback>
                <p:oleObj name="Equation" r:id="rId9" imgW="24001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4357688"/>
                        <a:ext cx="42640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336925" y="5715000"/>
          <a:ext cx="43576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1" name="Equation" r:id="rId11" imgW="2450880" imgH="482400" progId="Equation.3">
                  <p:embed/>
                </p:oleObj>
              </mc:Choice>
              <mc:Fallback>
                <p:oleObj name="Equation" r:id="rId11" imgW="24508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5715000"/>
                        <a:ext cx="435768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6429375" y="4857750"/>
            <a:ext cx="357188" cy="28575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rot="5400000" flipH="1" flipV="1">
            <a:off x="6882607" y="3994943"/>
            <a:ext cx="755650" cy="1052513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86688" y="3571875"/>
            <a:ext cx="106311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Range :</a:t>
            </a:r>
            <a:endParaRPr lang="en-US" sz="1600" dirty="0"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0.01 </a:t>
            </a:r>
            <a:r>
              <a:rPr lang="en-US" sz="1600" dirty="0">
                <a:latin typeface="+mj-lt"/>
                <a:cs typeface="Arial" pitchFamily="34" charset="0"/>
              </a:rPr>
              <a:t>to </a:t>
            </a:r>
            <a:r>
              <a:rPr lang="en-US" sz="1600" dirty="0" smtClean="0">
                <a:latin typeface="+mj-lt"/>
                <a:cs typeface="Arial" pitchFamily="34" charset="0"/>
              </a:rPr>
              <a:t>0.2</a:t>
            </a:r>
          </a:p>
          <a:p>
            <a:pPr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(0.1)</a:t>
            </a:r>
            <a:endParaRPr lang="en-US" sz="1600" dirty="0">
              <a:latin typeface="+mj-lt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2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43042" y="2085993"/>
            <a:ext cx="6200775" cy="3914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2- Types of PID Controllers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3- Tuning of PID Controllers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472685"/>
            <a:ext cx="8001056" cy="67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2400" b="1" i="1" dirty="0" smtClean="0">
                <a:latin typeface="+mj-lt"/>
              </a:rPr>
              <a:t>Ziegler-Nichols (</a:t>
            </a:r>
            <a:r>
              <a:rPr lang="en-US" sz="2400" b="1" i="1" dirty="0">
                <a:latin typeface="+mj-lt"/>
              </a:rPr>
              <a:t>1942): </a:t>
            </a:r>
            <a:r>
              <a:rPr lang="en-US" sz="2000" b="1" i="1" dirty="0">
                <a:latin typeface="+mj-lt"/>
              </a:rPr>
              <a:t>Recommended for </a:t>
            </a:r>
            <a:r>
              <a:rPr lang="en-US" sz="2000" b="1" dirty="0" smtClean="0">
                <a:latin typeface="+mj-lt"/>
              </a:rPr>
              <a:t>0.1&lt; </a:t>
            </a:r>
            <a:r>
              <a:rPr lang="en-US" sz="2000" b="1" i="1" dirty="0" smtClean="0">
                <a:latin typeface="+mj-lt"/>
              </a:rPr>
              <a:t>t</a:t>
            </a:r>
            <a:r>
              <a:rPr lang="en-US" sz="2000" b="1" baseline="-25000" dirty="0" smtClean="0">
                <a:latin typeface="+mj-lt"/>
              </a:rPr>
              <a:t>0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/</a:t>
            </a:r>
            <a:r>
              <a:rPr lang="en-US" sz="2000" b="1" i="1" dirty="0" smtClean="0">
                <a:latin typeface="Symbol" pitchFamily="18" charset="2"/>
              </a:rPr>
              <a:t>t </a:t>
            </a:r>
            <a:r>
              <a:rPr lang="en-US" sz="2000" b="1" dirty="0" smtClean="0">
                <a:latin typeface="+mj-lt"/>
              </a:rPr>
              <a:t>&lt;</a:t>
            </a:r>
            <a:r>
              <a:rPr lang="en-US" sz="2000" b="1" dirty="0" smtClean="0">
                <a:latin typeface="+mj-lt"/>
              </a:rPr>
              <a:t>0.5 (            )</a:t>
            </a:r>
            <a:endParaRPr lang="en-US" sz="2400" b="1" i="1" dirty="0">
              <a:latin typeface="+mj-lt"/>
            </a:endParaRPr>
          </a:p>
          <a:p>
            <a:pPr marL="457200" indent="-457200">
              <a:lnSpc>
                <a:spcPts val="1500"/>
              </a:lnSpc>
              <a:buFont typeface="+mj-lt"/>
              <a:buAutoNum type="arabicPeriod"/>
              <a:defRPr/>
            </a:pPr>
            <a:endParaRPr lang="en-US" sz="2400" b="1" i="1" dirty="0">
              <a:latin typeface="+mj-lt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Picture 2" descr="C:\Documents and Settings\Steveo\My Documents\Engineering\BCS\smith_0471431907\jpgs\ch07\07_1.1tbl.jpg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2" b="13953"/>
          <a:stretch/>
        </p:blipFill>
        <p:spPr bwMode="auto">
          <a:xfrm>
            <a:off x="1187624" y="1876264"/>
            <a:ext cx="6408711" cy="255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Documents and Settings\Steveo\My Documents\Engineering\BCS\smith_0471431907\jpgs\ch07\07_2.1tbl.jpg"/>
          <p:cNvPicPr preferRelativeResize="0"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751" b="14196"/>
          <a:stretch/>
        </p:blipFill>
        <p:spPr bwMode="auto">
          <a:xfrm>
            <a:off x="1187624" y="4492760"/>
            <a:ext cx="6488853" cy="234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08209"/>
              </p:ext>
            </p:extLst>
          </p:nvPr>
        </p:nvGraphicFramePr>
        <p:xfrm>
          <a:off x="7629173" y="1389345"/>
          <a:ext cx="730424" cy="75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10" imgW="457200" imgH="469800" progId="Equation.3">
                  <p:embed/>
                </p:oleObj>
              </mc:Choice>
              <mc:Fallback>
                <p:oleObj name="Equation" r:id="rId10" imgW="4572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9173" y="1389345"/>
                        <a:ext cx="730424" cy="75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734300" y="4163163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baseline="30000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Series PID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3- Tuning of PID Controllers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088" y="1341438"/>
            <a:ext cx="7929562" cy="13244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defRPr/>
            </a:pPr>
            <a:r>
              <a:rPr lang="en-US" sz="2400" b="1" i="1" dirty="0" err="1" smtClean="0">
                <a:latin typeface="+mj-lt"/>
              </a:rPr>
              <a:t>Tyreus-Luyben</a:t>
            </a:r>
            <a:r>
              <a:rPr lang="en-US" sz="2400" b="1" i="1" dirty="0" smtClean="0">
                <a:latin typeface="+mj-lt"/>
              </a:rPr>
              <a:t> (</a:t>
            </a:r>
            <a:r>
              <a:rPr lang="en-US" sz="2400" b="1" i="1" dirty="0">
                <a:latin typeface="+mj-lt"/>
              </a:rPr>
              <a:t>1992): </a:t>
            </a:r>
            <a:r>
              <a:rPr lang="en-US" sz="2000" b="1" i="1" dirty="0">
                <a:latin typeface="+mj-lt"/>
              </a:rPr>
              <a:t>Recommended for time-constant dominant </a:t>
            </a:r>
            <a:r>
              <a:rPr lang="en-US" sz="2000" b="1" i="1" dirty="0" smtClean="0">
                <a:latin typeface="+mj-lt"/>
              </a:rPr>
              <a:t>processes </a:t>
            </a:r>
            <a:r>
              <a:rPr lang="en-US" sz="2000" b="1" dirty="0" smtClean="0">
                <a:latin typeface="+mj-lt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</a:rPr>
              <a:t>D/</a:t>
            </a:r>
            <a:r>
              <a:rPr lang="en-US" sz="2000" b="1" i="1" dirty="0" smtClean="0">
                <a:solidFill>
                  <a:srgbClr val="000000"/>
                </a:solidFill>
                <a:latin typeface="Symbol" pitchFamily="18" charset="2"/>
              </a:rPr>
              <a:t>t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&lt;0. 1 )</a:t>
            </a:r>
            <a:endParaRPr lang="en-US" sz="2400" b="1" i="1" dirty="0">
              <a:latin typeface="+mj-lt"/>
            </a:endParaRPr>
          </a:p>
          <a:p>
            <a:pPr marL="457200" indent="-457200">
              <a:lnSpc>
                <a:spcPts val="1500"/>
              </a:lnSpc>
              <a:buFont typeface="+mj-lt"/>
              <a:buAutoNum type="arabicPeriod" startAt="2"/>
              <a:defRPr/>
            </a:pPr>
            <a:endParaRPr lang="en-US" sz="2400" b="1" i="1" dirty="0">
              <a:latin typeface="+mj-lt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/>
          </a:blip>
          <a:srcRect/>
          <a:stretch>
            <a:fillRect/>
          </a:stretch>
        </p:blipFill>
        <p:spPr bwMode="auto">
          <a:xfrm>
            <a:off x="611188" y="2420938"/>
            <a:ext cx="729840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40569" y="3759314"/>
            <a:ext cx="7777162" cy="12440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ts val="1500"/>
              </a:lnSpc>
              <a:buFont typeface="+mj-lt"/>
              <a:buAutoNum type="arabicPeriod" startAt="2"/>
              <a:defRPr/>
            </a:pPr>
            <a:endParaRPr lang="en-US" sz="2400" b="1" i="1" dirty="0">
              <a:latin typeface="+mj-lt"/>
            </a:endParaRPr>
          </a:p>
          <a:p>
            <a:pPr marL="457200" indent="-457200">
              <a:lnSpc>
                <a:spcPct val="150000"/>
              </a:lnSpc>
              <a:defRPr/>
            </a:pPr>
            <a:r>
              <a:rPr lang="en-US" sz="2400" b="1" i="1" dirty="0" err="1" smtClean="0">
                <a:latin typeface="+mj-lt"/>
              </a:rPr>
              <a:t>Ciancone</a:t>
            </a:r>
            <a:r>
              <a:rPr lang="en-US" sz="2400" b="1" i="1" dirty="0" smtClean="0">
                <a:latin typeface="+mj-lt"/>
              </a:rPr>
              <a:t>-Marlin (</a:t>
            </a:r>
            <a:r>
              <a:rPr lang="en-US" sz="2400" b="1" i="1" dirty="0">
                <a:latin typeface="+mj-lt"/>
              </a:rPr>
              <a:t>1992): </a:t>
            </a:r>
            <a:r>
              <a:rPr lang="en-US" sz="2000" b="1" i="1" dirty="0">
                <a:latin typeface="+mj-lt"/>
              </a:rPr>
              <a:t>Recommended for dead-time dominant </a:t>
            </a:r>
            <a:r>
              <a:rPr lang="en-US" sz="2000" b="1" i="1" dirty="0" smtClean="0">
                <a:latin typeface="+mj-lt"/>
              </a:rPr>
              <a:t>processes </a:t>
            </a:r>
            <a:r>
              <a:rPr lang="en-US" sz="2000" b="1" dirty="0" smtClean="0">
                <a:latin typeface="+mj-lt"/>
              </a:rPr>
              <a:t>(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</a:rPr>
              <a:t>D/</a:t>
            </a:r>
            <a:r>
              <a:rPr lang="en-US" sz="2000" b="1" i="1" dirty="0" smtClean="0">
                <a:solidFill>
                  <a:srgbClr val="000000"/>
                </a:solidFill>
                <a:latin typeface="Symbol" pitchFamily="18" charset="2"/>
              </a:rPr>
              <a:t>t &gt; </a:t>
            </a:r>
            <a:r>
              <a:rPr lang="en-US" sz="2000" b="1" dirty="0" smtClean="0">
                <a:solidFill>
                  <a:srgbClr val="000000"/>
                </a:solidFill>
                <a:latin typeface="Symbol" pitchFamily="18" charset="2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</a:rPr>
              <a:t>.0 )</a:t>
            </a:r>
            <a:endParaRPr lang="en-US" sz="2400" b="1" i="1" dirty="0">
              <a:latin typeface="+mj-lt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 b="18271"/>
          <a:stretch/>
        </p:blipFill>
        <p:spPr bwMode="auto">
          <a:xfrm>
            <a:off x="250825" y="5086351"/>
            <a:ext cx="7777559" cy="129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3- Tuning of PID Controllers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213" y="1420813"/>
            <a:ext cx="7929562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>
                <a:latin typeface="+mj-lt"/>
              </a:rPr>
              <a:t>PID tuning based on IMC (Rivera et al., 1986)</a:t>
            </a:r>
          </a:p>
          <a:p>
            <a:pPr marL="457200" indent="-457200">
              <a:lnSpc>
                <a:spcPts val="1500"/>
              </a:lnSpc>
              <a:buFont typeface="+mj-lt"/>
              <a:buAutoNum type="arabicPeriod" startAt="4"/>
              <a:defRPr/>
            </a:pPr>
            <a:endParaRPr lang="en-US" sz="2400" b="1" i="1" dirty="0">
              <a:latin typeface="+mj-lt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4000"/>
          </a:blip>
          <a:srcRect b="63389"/>
          <a:stretch/>
        </p:blipFill>
        <p:spPr bwMode="auto">
          <a:xfrm>
            <a:off x="684213" y="1894031"/>
            <a:ext cx="7274792" cy="171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D989B-21AE-4D86-BAE5-966C9886FB47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3933056"/>
            <a:ext cx="7931583" cy="73158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20278"/>
              </p:ext>
            </p:extLst>
          </p:nvPr>
        </p:nvGraphicFramePr>
        <p:xfrm>
          <a:off x="873883" y="4545202"/>
          <a:ext cx="6840764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10191"/>
                <a:gridCol w="1710191"/>
                <a:gridCol w="1710191"/>
                <a:gridCol w="171019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Method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+mj-lt"/>
                        </a:rPr>
                        <a:t>K</a:t>
                      </a:r>
                      <a:r>
                        <a:rPr lang="en-US" i="1" baseline="-25000" dirty="0" smtClean="0">
                          <a:latin typeface="+mj-lt"/>
                        </a:rPr>
                        <a:t>c</a:t>
                      </a:r>
                      <a:endParaRPr lang="en-US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latin typeface="Symbol" panose="05050102010706020507" pitchFamily="18" charset="2"/>
                        </a:rPr>
                        <a:t>t</a:t>
                      </a:r>
                      <a:r>
                        <a:rPr lang="en-US" i="1" baseline="-25000" dirty="0" err="1" smtClean="0">
                          <a:latin typeface="+mj-lt"/>
                        </a:rPr>
                        <a:t>I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Symbol" panose="05050102010706020507" pitchFamily="18" charset="2"/>
                        </a:rPr>
                        <a:t>L</a:t>
                      </a:r>
                      <a:endParaRPr lang="en-US" i="1" dirty="0">
                        <a:latin typeface="Symbol" panose="05050102010706020507" pitchFamily="18" charset="2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SIMC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+mj-lt"/>
                        </a:rPr>
                        <a:t>D</a:t>
                      </a:r>
                      <a:endParaRPr lang="en-US" i="1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ISIMC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+mj-lt"/>
                        </a:rPr>
                        <a:t>D</a:t>
                      </a:r>
                      <a:endParaRPr lang="en-US" i="1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57257"/>
              </p:ext>
            </p:extLst>
          </p:nvPr>
        </p:nvGraphicFramePr>
        <p:xfrm>
          <a:off x="2771800" y="5013176"/>
          <a:ext cx="1015066" cy="623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7" imgW="723600" imgH="444240" progId="Equation.3">
                  <p:embed/>
                </p:oleObj>
              </mc:Choice>
              <mc:Fallback>
                <p:oleObj name="Equation" r:id="rId7" imgW="723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1800" y="5013176"/>
                        <a:ext cx="1015066" cy="623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014855"/>
              </p:ext>
            </p:extLst>
          </p:nvPr>
        </p:nvGraphicFramePr>
        <p:xfrm>
          <a:off x="4355976" y="5013176"/>
          <a:ext cx="1195309" cy="61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9" imgW="888840" imgH="457200" progId="Equation.3">
                  <p:embed/>
                </p:oleObj>
              </mc:Choice>
              <mc:Fallback>
                <p:oleObj name="Equation" r:id="rId9" imgW="8888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5976" y="5013176"/>
                        <a:ext cx="1195309" cy="61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97815"/>
              </p:ext>
            </p:extLst>
          </p:nvPr>
        </p:nvGraphicFramePr>
        <p:xfrm>
          <a:off x="2771800" y="5661248"/>
          <a:ext cx="1015066" cy="623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1" imgW="723600" imgH="444240" progId="Equation.3">
                  <p:embed/>
                </p:oleObj>
              </mc:Choice>
              <mc:Fallback>
                <p:oleObj name="Equation" r:id="rId11" imgW="723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71800" y="5661248"/>
                        <a:ext cx="1015066" cy="623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424407"/>
              </p:ext>
            </p:extLst>
          </p:nvPr>
        </p:nvGraphicFramePr>
        <p:xfrm>
          <a:off x="4355976" y="5661248"/>
          <a:ext cx="1195309" cy="61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3" imgW="888840" imgH="457200" progId="Equation.3">
                  <p:embed/>
                </p:oleObj>
              </mc:Choice>
              <mc:Fallback>
                <p:oleObj name="Equation" r:id="rId13" imgW="8888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55976" y="5661248"/>
                        <a:ext cx="1195309" cy="61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357438" y="2143125"/>
            <a:ext cx="1000125" cy="64293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en-US" sz="1200" b="1" dirty="0">
                <a:latin typeface="+mj-lt"/>
              </a:rPr>
              <a:t>Final Control Element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14810" y="2143116"/>
            <a:ext cx="1005840" cy="6400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rtl="1">
              <a:defRPr/>
            </a:pPr>
            <a:r>
              <a:rPr lang="en-US" sz="1400" b="1" dirty="0">
                <a:latin typeface="+mj-lt"/>
              </a:rPr>
              <a:t>Process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215074" y="2143116"/>
            <a:ext cx="1000132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rtl="1">
              <a:defRPr/>
            </a:pPr>
            <a:r>
              <a:rPr lang="en-US" sz="1200" b="1" dirty="0">
                <a:latin typeface="+mj-lt"/>
              </a:rPr>
              <a:t>Sensor/ Transmitter</a:t>
            </a:r>
          </a:p>
        </p:txBody>
      </p:sp>
      <p:cxnSp>
        <p:nvCxnSpPr>
          <p:cNvPr id="1036" name="Straight Arrow Connector 9"/>
          <p:cNvCxnSpPr>
            <a:cxnSpLocks noChangeShapeType="1"/>
            <a:stCxn id="4" idx="3"/>
          </p:cNvCxnSpPr>
          <p:nvPr/>
        </p:nvCxnSpPr>
        <p:spPr bwMode="auto">
          <a:xfrm flipV="1">
            <a:off x="3357563" y="2463800"/>
            <a:ext cx="857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7" name="Straight Arrow Connector 11"/>
          <p:cNvCxnSpPr>
            <a:cxnSpLocks noChangeShapeType="1"/>
          </p:cNvCxnSpPr>
          <p:nvPr/>
        </p:nvCxnSpPr>
        <p:spPr bwMode="auto">
          <a:xfrm>
            <a:off x="5221288" y="2463800"/>
            <a:ext cx="9937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38" name="Straight Arrow Connector 13"/>
          <p:cNvCxnSpPr>
            <a:cxnSpLocks noChangeShapeType="1"/>
          </p:cNvCxnSpPr>
          <p:nvPr/>
        </p:nvCxnSpPr>
        <p:spPr bwMode="auto">
          <a:xfrm>
            <a:off x="7215188" y="2463800"/>
            <a:ext cx="857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Line Callout 2 33"/>
          <p:cNvSpPr/>
          <p:nvPr/>
        </p:nvSpPr>
        <p:spPr bwMode="auto">
          <a:xfrm>
            <a:off x="1000100" y="1500174"/>
            <a:ext cx="714380" cy="642942"/>
          </a:xfrm>
          <a:prstGeom prst="borderCallout2">
            <a:avLst>
              <a:gd name="adj1" fmla="val 49226"/>
              <a:gd name="adj2" fmla="val 100111"/>
              <a:gd name="adj3" fmla="val 49790"/>
              <a:gd name="adj4" fmla="val 125554"/>
              <a:gd name="adj5" fmla="val 136988"/>
              <a:gd name="adj6" fmla="val 14888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anchor="ctr"/>
          <a:lstStyle/>
          <a:p>
            <a:pPr algn="ctr" rtl="1">
              <a:defRPr/>
            </a:pPr>
            <a:r>
              <a:rPr lang="en-US" sz="1200" b="1" dirty="0">
                <a:latin typeface="+mj-lt"/>
              </a:rPr>
              <a:t>Step Change</a:t>
            </a:r>
          </a:p>
        </p:txBody>
      </p:sp>
      <p:cxnSp>
        <p:nvCxnSpPr>
          <p:cNvPr id="1042" name="Straight Arrow Connector 49"/>
          <p:cNvCxnSpPr>
            <a:cxnSpLocks noChangeShapeType="1"/>
          </p:cNvCxnSpPr>
          <p:nvPr/>
        </p:nvCxnSpPr>
        <p:spPr bwMode="auto">
          <a:xfrm rot="10920000" flipH="1">
            <a:off x="1428750" y="2441575"/>
            <a:ext cx="928688" cy="34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Line Callout 2 51"/>
          <p:cNvSpPr/>
          <p:nvPr/>
        </p:nvSpPr>
        <p:spPr bwMode="auto">
          <a:xfrm>
            <a:off x="7858148" y="1571612"/>
            <a:ext cx="785818" cy="500066"/>
          </a:xfrm>
          <a:prstGeom prst="borderCallout2">
            <a:avLst>
              <a:gd name="adj1" fmla="val 51766"/>
              <a:gd name="adj2" fmla="val -2407"/>
              <a:gd name="adj3" fmla="val 56845"/>
              <a:gd name="adj4" fmla="val -32828"/>
              <a:gd name="adj5" fmla="val 163293"/>
              <a:gd name="adj6" fmla="val -570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anchor="ctr"/>
          <a:lstStyle/>
          <a:p>
            <a:pPr algn="ctr" rtl="1">
              <a:defRPr/>
            </a:pPr>
            <a:r>
              <a:rPr lang="en-US" sz="1200" b="1" dirty="0">
                <a:latin typeface="+mj-lt"/>
              </a:rPr>
              <a:t>Record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71625" y="2500313"/>
            <a:ext cx="76174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 smtClean="0">
                <a:latin typeface="+mj-lt"/>
              </a:rPr>
              <a:t>m</a:t>
            </a:r>
            <a:r>
              <a:rPr lang="en-US" sz="1400" b="1" dirty="0" smtClean="0">
                <a:latin typeface="+mj-lt"/>
              </a:rPr>
              <a:t>(</a:t>
            </a:r>
            <a:r>
              <a:rPr lang="en-US" sz="1400" b="1" i="1" dirty="0" smtClean="0">
                <a:latin typeface="+mj-lt"/>
              </a:rPr>
              <a:t>t</a:t>
            </a:r>
            <a:r>
              <a:rPr lang="en-US" sz="1400" b="1" dirty="0" smtClean="0">
                <a:latin typeface="+mj-lt"/>
              </a:rPr>
              <a:t>), %</a:t>
            </a:r>
            <a:endParaRPr lang="en-US" sz="1400" b="1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00938" y="2500313"/>
            <a:ext cx="75693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 dirty="0">
                <a:latin typeface="+mj-lt"/>
              </a:rPr>
              <a:t>c</a:t>
            </a:r>
            <a:r>
              <a:rPr lang="en-US" sz="1400" b="1" dirty="0">
                <a:latin typeface="+mj-lt"/>
              </a:rPr>
              <a:t>(t</a:t>
            </a:r>
            <a:r>
              <a:rPr lang="en-US" sz="1400" b="1" dirty="0" smtClean="0">
                <a:latin typeface="+mj-lt"/>
              </a:rPr>
              <a:t>) , %</a:t>
            </a:r>
            <a:endParaRPr lang="en-US" sz="1400" b="1" dirty="0">
              <a:latin typeface="+mj-lt"/>
            </a:endParaRPr>
          </a:p>
        </p:txBody>
      </p:sp>
      <p:pic>
        <p:nvPicPr>
          <p:cNvPr id="55" name="Picture 2" descr="C:\Documents and Settings\Steveo\My Documents\Engineering\BCS\smith_0471431907\jpgs\ch07\07_2.3.jpg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 r="36249"/>
          <a:stretch>
            <a:fillRect/>
          </a:stretch>
        </p:blipFill>
        <p:spPr bwMode="auto">
          <a:xfrm>
            <a:off x="714375" y="3214688"/>
            <a:ext cx="450056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88289"/>
              </p:ext>
            </p:extLst>
          </p:nvPr>
        </p:nvGraphicFramePr>
        <p:xfrm>
          <a:off x="5286375" y="3346450"/>
          <a:ext cx="3260725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6" name="Equation" r:id="rId5" imgW="1714320" imgH="914400" progId="Equation.3">
                  <p:embed/>
                </p:oleObj>
              </mc:Choice>
              <mc:Fallback>
                <p:oleObj name="Equation" r:id="rId5" imgW="17143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346450"/>
                        <a:ext cx="3260725" cy="173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5214937" y="5000625"/>
            <a:ext cx="2857499" cy="1508125"/>
            <a:chOff x="5214942" y="5000636"/>
            <a:chExt cx="2857520" cy="1508105"/>
          </a:xfrm>
        </p:grpSpPr>
        <p:sp>
          <p:nvSpPr>
            <p:cNvPr id="59" name="TextBox 58"/>
            <p:cNvSpPr txBox="1"/>
            <p:nvPr/>
          </p:nvSpPr>
          <p:spPr>
            <a:xfrm>
              <a:off x="5214942" y="5000636"/>
              <a:ext cx="2000264" cy="1508105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rtl="1">
                <a:defRPr/>
              </a:pPr>
              <a:endParaRPr lang="en-US" b="1" dirty="0">
                <a:latin typeface="+mj-lt"/>
              </a:endParaRPr>
            </a:p>
            <a:p>
              <a:pPr rtl="1">
                <a:defRPr/>
              </a:pPr>
              <a:r>
                <a:rPr lang="en-US" sz="2000" b="1" i="1" dirty="0">
                  <a:latin typeface="+mj-lt"/>
                </a:rPr>
                <a:t>Process Gain:</a:t>
              </a:r>
            </a:p>
            <a:p>
              <a:pPr rtl="1">
                <a:defRPr/>
              </a:pPr>
              <a:endParaRPr lang="en-US" b="1" dirty="0">
                <a:latin typeface="+mj-lt"/>
              </a:endParaRPr>
            </a:p>
            <a:p>
              <a:pPr rtl="1">
                <a:defRPr/>
              </a:pPr>
              <a:endParaRPr lang="en-US" b="1" dirty="0">
                <a:latin typeface="+mj-lt"/>
              </a:endParaRPr>
            </a:p>
            <a:p>
              <a:pPr rtl="1">
                <a:defRPr/>
              </a:pPr>
              <a:endParaRPr lang="en-US" b="1" dirty="0">
                <a:latin typeface="+mj-lt"/>
              </a:endParaRP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2206790"/>
                </p:ext>
              </p:extLst>
            </p:nvPr>
          </p:nvGraphicFramePr>
          <p:xfrm>
            <a:off x="6643702" y="5545142"/>
            <a:ext cx="1428760" cy="8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7" name="Equation" r:id="rId7" imgW="634680" imgH="393480" progId="Equation.3">
                    <p:embed/>
                  </p:oleObj>
                </mc:Choice>
                <mc:Fallback>
                  <p:oleObj name="Equation" r:id="rId7" imgW="634680" imgH="393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3702" y="5545142"/>
                          <a:ext cx="1428760" cy="8858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1920-BE6A-4C44-AF1D-786B1EB86BCC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4- Model Identification (Open-loop step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2511</TotalTime>
  <Words>846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Nazanin</vt:lpstr>
      <vt:lpstr>Symbol</vt:lpstr>
      <vt:lpstr>Times New Roman</vt:lpstr>
      <vt:lpstr>Wingdings</vt:lpstr>
      <vt:lpstr>Layers</vt:lpstr>
      <vt:lpstr>Equation</vt:lpstr>
      <vt:lpstr>Microsoft Equation 3.0</vt:lpstr>
      <vt:lpstr>بسم الله الرحمن الرحيم  PID Controllers</vt:lpstr>
      <vt:lpstr>1- Action of PID Controllers</vt:lpstr>
      <vt:lpstr>1- Action of PID Controllers</vt:lpstr>
      <vt:lpstr>2- Types of PID Controllers</vt:lpstr>
      <vt:lpstr>2- Types of PID Controllers</vt:lpstr>
      <vt:lpstr>3- Tuning of PID Controllers</vt:lpstr>
      <vt:lpstr>3- Tuning of PID Controllers</vt:lpstr>
      <vt:lpstr>3- Tuning of PID Controllers</vt:lpstr>
      <vt:lpstr>4- Model Identification (Open-loop step test)</vt:lpstr>
      <vt:lpstr>4- Model Identification (Open-loop step test)</vt:lpstr>
      <vt:lpstr>4- Model Identification (Open-loop step test)</vt:lpstr>
      <vt:lpstr>4- Model Identification (Open-loop step test)</vt:lpstr>
      <vt:lpstr>4- Model Identification (Close-loop ZN)</vt:lpstr>
      <vt:lpstr>4- Model Identification (Relay feedback test)</vt:lpstr>
      <vt:lpstr>4- Model Identification (Relay feedback test)</vt:lpstr>
      <vt:lpstr>4- Model Identification (Relay feedback test)</vt:lpstr>
      <vt:lpstr>4- Model Identification (Relay feedback test)</vt:lpstr>
      <vt:lpstr>4- Model Identification (Close-loop step test)</vt:lpstr>
      <vt:lpstr>4- Model Identification (Close-loop step test)</vt:lpstr>
    </vt:vector>
  </TitlesOfParts>
  <Company>steve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01_1</dc:title>
  <dc:creator>steve</dc:creator>
  <cp:lastModifiedBy>ff</cp:lastModifiedBy>
  <cp:revision>225</cp:revision>
  <dcterms:created xsi:type="dcterms:W3CDTF">2005-10-09T17:11:52Z</dcterms:created>
  <dcterms:modified xsi:type="dcterms:W3CDTF">2020-02-02T13:39:30Z</dcterms:modified>
</cp:coreProperties>
</file>