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1" r:id="rId3"/>
    <p:sldId id="282" r:id="rId4"/>
    <p:sldId id="257" r:id="rId5"/>
    <p:sldId id="260" r:id="rId6"/>
    <p:sldId id="261" r:id="rId7"/>
    <p:sldId id="262" r:id="rId8"/>
    <p:sldId id="263" r:id="rId9"/>
    <p:sldId id="264" r:id="rId10"/>
    <p:sldId id="283" r:id="rId11"/>
    <p:sldId id="266" r:id="rId12"/>
    <p:sldId id="267" r:id="rId13"/>
    <p:sldId id="268" r:id="rId14"/>
    <p:sldId id="269" r:id="rId15"/>
    <p:sldId id="270" r:id="rId16"/>
    <p:sldId id="280" r:id="rId17"/>
    <p:sldId id="271" r:id="rId18"/>
    <p:sldId id="272" r:id="rId19"/>
    <p:sldId id="273" r:id="rId20"/>
    <p:sldId id="284"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709" autoAdjust="0"/>
  </p:normalViewPr>
  <p:slideViewPr>
    <p:cSldViewPr>
      <p:cViewPr varScale="1">
        <p:scale>
          <a:sx n="70" d="100"/>
          <a:sy n="70" d="100"/>
        </p:scale>
        <p:origin x="5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7.wmf"/><Relationship Id="rId1" Type="http://schemas.openxmlformats.org/officeDocument/2006/relationships/image" Target="../media/image10.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2.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88214EA-24F1-4981-B91B-B73D4BF4EFA8}" type="datetimeFigureOut">
              <a:rPr lang="en-US"/>
              <a:pPr>
                <a:defRPr/>
              </a:pPr>
              <a:t>10/20/2018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DF4BB6A-A18E-4ACF-909E-BA4DF132A6B3}" type="slidenum">
              <a:rPr lang="en-US"/>
              <a:pPr>
                <a:defRPr/>
              </a:pPr>
              <a:t>‹#›</a:t>
            </a:fld>
            <a:endParaRPr lang="en-US"/>
          </a:p>
        </p:txBody>
      </p:sp>
    </p:spTree>
    <p:extLst>
      <p:ext uri="{BB962C8B-B14F-4D97-AF65-F5344CB8AC3E}">
        <p14:creationId xmlns:p14="http://schemas.microsoft.com/office/powerpoint/2010/main" val="25448901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B0D500E8-39C3-43D9-8C19-94A730CBA97D}" type="datetime1">
              <a:rPr lang="en-US"/>
              <a:pPr>
                <a:defRPr/>
              </a:pPr>
              <a:t>10/20/2018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7A1CAD1-603A-4B3F-9AEB-0856EB996A0D}" type="slidenum">
              <a:rPr lang="en-US"/>
              <a:pPr>
                <a:defRPr/>
              </a:pPr>
              <a:t>‹#›</a:t>
            </a:fld>
            <a:endParaRPr lang="en-US"/>
          </a:p>
        </p:txBody>
      </p:sp>
    </p:spTree>
    <p:extLst>
      <p:ext uri="{BB962C8B-B14F-4D97-AF65-F5344CB8AC3E}">
        <p14:creationId xmlns:p14="http://schemas.microsoft.com/office/powerpoint/2010/main" val="1686612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B04A8E-1AE0-4AD0-907B-851DB69E1C32}" type="datetime1">
              <a:rPr lang="en-US"/>
              <a:pPr>
                <a:defRPr/>
              </a:pPr>
              <a:t>10/20/2018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05CB217-A081-41B8-85C3-7F11464486D8}" type="slidenum">
              <a:rPr lang="en-US"/>
              <a:pPr>
                <a:defRPr/>
              </a:pPr>
              <a:t>‹#›</a:t>
            </a:fld>
            <a:endParaRPr lang="en-US"/>
          </a:p>
        </p:txBody>
      </p:sp>
    </p:spTree>
    <p:extLst>
      <p:ext uri="{BB962C8B-B14F-4D97-AF65-F5344CB8AC3E}">
        <p14:creationId xmlns:p14="http://schemas.microsoft.com/office/powerpoint/2010/main" val="88906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5D4B4F-6599-4302-8195-B91A25F0A702}" type="datetime1">
              <a:rPr lang="en-US"/>
              <a:pPr>
                <a:defRPr/>
              </a:pPr>
              <a:t>10/20/2018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D8CD94C-CADF-4477-9252-D882DD9FA344}" type="slidenum">
              <a:rPr lang="en-US"/>
              <a:pPr>
                <a:defRPr/>
              </a:pPr>
              <a:t>‹#›</a:t>
            </a:fld>
            <a:endParaRPr lang="en-US"/>
          </a:p>
        </p:txBody>
      </p:sp>
    </p:spTree>
    <p:extLst>
      <p:ext uri="{BB962C8B-B14F-4D97-AF65-F5344CB8AC3E}">
        <p14:creationId xmlns:p14="http://schemas.microsoft.com/office/powerpoint/2010/main" val="360558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A0242A9-B433-4E44-A26A-C7CB5E0B46B4}" type="datetime1">
              <a:rPr lang="en-US"/>
              <a:pPr>
                <a:defRPr/>
              </a:pPr>
              <a:t>10/20/2018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43DF2E1-ECF1-4A44-8667-C8EB6669EB62}" type="slidenum">
              <a:rPr lang="en-US"/>
              <a:pPr>
                <a:defRPr/>
              </a:pPr>
              <a:t>‹#›</a:t>
            </a:fld>
            <a:endParaRPr lang="en-US"/>
          </a:p>
        </p:txBody>
      </p:sp>
    </p:spTree>
    <p:extLst>
      <p:ext uri="{BB962C8B-B14F-4D97-AF65-F5344CB8AC3E}">
        <p14:creationId xmlns:p14="http://schemas.microsoft.com/office/powerpoint/2010/main" val="8575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100C3B6E-F22F-4B1D-8553-1F7F490545DE}" type="datetime1">
              <a:rPr lang="en-US"/>
              <a:pPr>
                <a:defRPr/>
              </a:pPr>
              <a:t>10/20/2018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5E9695-896D-4AA5-A0A7-E83B0612DF8E}" type="slidenum">
              <a:rPr lang="en-US"/>
              <a:pPr>
                <a:defRPr/>
              </a:pPr>
              <a:t>‹#›</a:t>
            </a:fld>
            <a:endParaRPr lang="en-US"/>
          </a:p>
        </p:txBody>
      </p:sp>
    </p:spTree>
    <p:extLst>
      <p:ext uri="{BB962C8B-B14F-4D97-AF65-F5344CB8AC3E}">
        <p14:creationId xmlns:p14="http://schemas.microsoft.com/office/powerpoint/2010/main" val="15079065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5E99632-3C14-49EF-A2B2-CE4EC26DAF9B}" type="datetime1">
              <a:rPr lang="en-US"/>
              <a:pPr>
                <a:defRPr/>
              </a:pPr>
              <a:t>10/20/2018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5F6EF-9FD7-4D9C-B6AB-446905EE178C}" type="slidenum">
              <a:rPr lang="en-US"/>
              <a:pPr>
                <a:defRPr/>
              </a:pPr>
              <a:t>‹#›</a:t>
            </a:fld>
            <a:endParaRPr lang="en-US"/>
          </a:p>
        </p:txBody>
      </p:sp>
    </p:spTree>
    <p:extLst>
      <p:ext uri="{BB962C8B-B14F-4D97-AF65-F5344CB8AC3E}">
        <p14:creationId xmlns:p14="http://schemas.microsoft.com/office/powerpoint/2010/main" val="274209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EE2F76C-7C30-4D94-9445-9F642A24F675}" type="datetime1">
              <a:rPr lang="en-US"/>
              <a:pPr>
                <a:defRPr/>
              </a:pPr>
              <a:t>10/20/2018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06CCC05-E9CD-424F-A2F0-254928AAE4CB}" type="slidenum">
              <a:rPr lang="en-US"/>
              <a:pPr>
                <a:defRPr/>
              </a:pPr>
              <a:t>‹#›</a:t>
            </a:fld>
            <a:endParaRPr lang="en-US"/>
          </a:p>
        </p:txBody>
      </p:sp>
    </p:spTree>
    <p:extLst>
      <p:ext uri="{BB962C8B-B14F-4D97-AF65-F5344CB8AC3E}">
        <p14:creationId xmlns:p14="http://schemas.microsoft.com/office/powerpoint/2010/main" val="196192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37CD4D6-18F3-42D1-BBE5-14A6350B55AD}" type="datetime1">
              <a:rPr lang="en-US"/>
              <a:pPr>
                <a:defRPr/>
              </a:pPr>
              <a:t>10/20/2018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9A44BA3-E488-4D90-8A99-3C71E3D8EE33}" type="slidenum">
              <a:rPr lang="en-US"/>
              <a:pPr>
                <a:defRPr/>
              </a:pPr>
              <a:t>‹#›</a:t>
            </a:fld>
            <a:endParaRPr lang="en-US"/>
          </a:p>
        </p:txBody>
      </p:sp>
    </p:spTree>
    <p:extLst>
      <p:ext uri="{BB962C8B-B14F-4D97-AF65-F5344CB8AC3E}">
        <p14:creationId xmlns:p14="http://schemas.microsoft.com/office/powerpoint/2010/main" val="372876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7E24832-F4A6-4A45-9292-3E7E15AD2F17}" type="datetime1">
              <a:rPr lang="en-US"/>
              <a:pPr>
                <a:defRPr/>
              </a:pPr>
              <a:t>10/20/2018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FA63C4A-82AF-4868-A688-D3AFEA5830A4}" type="slidenum">
              <a:rPr lang="en-US"/>
              <a:pPr>
                <a:defRPr/>
              </a:pPr>
              <a:t>‹#›</a:t>
            </a:fld>
            <a:endParaRPr lang="en-US"/>
          </a:p>
        </p:txBody>
      </p:sp>
    </p:spTree>
    <p:extLst>
      <p:ext uri="{BB962C8B-B14F-4D97-AF65-F5344CB8AC3E}">
        <p14:creationId xmlns:p14="http://schemas.microsoft.com/office/powerpoint/2010/main" val="290313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1A352B-5AD5-4ADD-9532-F8A3BFB4DC22}" type="datetime1">
              <a:rPr lang="en-US"/>
              <a:pPr>
                <a:defRPr/>
              </a:pPr>
              <a:t>10/20/2018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B86A75A-3963-4A9C-81C0-DDC239A3E638}" type="slidenum">
              <a:rPr lang="en-US"/>
              <a:pPr>
                <a:defRPr/>
              </a:pPr>
              <a:t>‹#›</a:t>
            </a:fld>
            <a:endParaRPr lang="en-US"/>
          </a:p>
        </p:txBody>
      </p:sp>
    </p:spTree>
    <p:extLst>
      <p:ext uri="{BB962C8B-B14F-4D97-AF65-F5344CB8AC3E}">
        <p14:creationId xmlns:p14="http://schemas.microsoft.com/office/powerpoint/2010/main" val="131085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D3DD0C3D-D3CE-4DE6-9277-A6C05618D494}" type="datetime1">
              <a:rPr lang="en-US"/>
              <a:pPr>
                <a:defRPr/>
              </a:pPr>
              <a:t>10/20/2018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D8D7ECD-F322-4E06-894A-5E5E2A85B0BA}" type="slidenum">
              <a:rPr lang="en-US"/>
              <a:pPr>
                <a:defRPr/>
              </a:pPr>
              <a:t>‹#›</a:t>
            </a:fld>
            <a:endParaRPr lang="en-US"/>
          </a:p>
        </p:txBody>
      </p:sp>
    </p:spTree>
    <p:extLst>
      <p:ext uri="{BB962C8B-B14F-4D97-AF65-F5344CB8AC3E}">
        <p14:creationId xmlns:p14="http://schemas.microsoft.com/office/powerpoint/2010/main" val="344073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340"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4341"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6ECA66DB-FCF3-48ED-8773-0B4738145D21}" type="datetime1">
              <a:rPr lang="en-US"/>
              <a:pPr>
                <a:defRPr/>
              </a:pPr>
              <a:t>10/20/2018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D9312F7-1DD1-489D-99B4-4B8BE9900AC7}" type="slidenum">
              <a:rPr lang="en-US"/>
              <a:pPr>
                <a:defRPr/>
              </a:pPr>
              <a:t>‹#›</a:t>
            </a:fld>
            <a:endParaRPr lang="en-US"/>
          </a:p>
        </p:txBody>
      </p:sp>
      <p:grpSp>
        <p:nvGrpSpPr>
          <p:cNvPr id="1434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17.png"/><Relationship Id="rId4" Type="http://schemas.openxmlformats.org/officeDocument/2006/relationships/image" Target="../media/image14.png"/><Relationship Id="rId9" Type="http://schemas.microsoft.com/office/2007/relationships/hdphoto" Target="../media/hdphoto4.wdp"/></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4.bin"/><Relationship Id="rId10" Type="http://schemas.openxmlformats.org/officeDocument/2006/relationships/image" Target="../media/image20.wmf"/><Relationship Id="rId4" Type="http://schemas.openxmlformats.org/officeDocument/2006/relationships/image" Target="../media/image2.wmf"/><Relationship Id="rId9"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13.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5.wmf"/><Relationship Id="rId5" Type="http://schemas.openxmlformats.org/officeDocument/2006/relationships/oleObject" Target="../embeddings/oleObject21.bin"/><Relationship Id="rId4" Type="http://schemas.openxmlformats.org/officeDocument/2006/relationships/image" Target="../media/image2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1.wmf"/><Relationship Id="rId5" Type="http://schemas.openxmlformats.org/officeDocument/2006/relationships/oleObject" Target="../embeddings/oleObject28.bin"/><Relationship Id="rId4" Type="http://schemas.openxmlformats.org/officeDocument/2006/relationships/image" Target="../media/image3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6.wdp"/><Relationship Id="rId7" Type="http://schemas.microsoft.com/office/2007/relationships/hdphoto" Target="../media/hdphoto8.wdp"/><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4.png"/><Relationship Id="rId5" Type="http://schemas.microsoft.com/office/2007/relationships/hdphoto" Target="../media/hdphoto7.wdp"/><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10.bin"/><Relationship Id="rId10" Type="http://schemas.openxmlformats.org/officeDocument/2006/relationships/image" Target="../media/image12.wmf"/><Relationship Id="rId4" Type="http://schemas.openxmlformats.org/officeDocument/2006/relationships/image" Target="../media/image10.wmf"/><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p:spPr>
        <p:txBody>
          <a:bodyPr/>
          <a:lstStyle/>
          <a:p>
            <a:pPr algn="ctr" eaLnBrk="1" fontAlgn="auto" hangingPunct="1">
              <a:spcAft>
                <a:spcPts val="0"/>
              </a:spcAft>
              <a:defRPr/>
            </a:pPr>
            <a:r>
              <a:rPr lang="en-US" dirty="0" smtClean="0"/>
              <a:t>Property Methods In Aspen Plus</a:t>
            </a:r>
            <a:endParaRPr lang="en-US" dirty="0"/>
          </a:p>
        </p:txBody>
      </p:sp>
      <p:sp>
        <p:nvSpPr>
          <p:cNvPr id="4" name="Slide Number Placeholder 3"/>
          <p:cNvSpPr>
            <a:spLocks noGrp="1"/>
          </p:cNvSpPr>
          <p:nvPr>
            <p:ph type="sldNum" sz="quarter" idx="12"/>
          </p:nvPr>
        </p:nvSpPr>
        <p:spPr/>
        <p:txBody>
          <a:bodyPr/>
          <a:lstStyle/>
          <a:p>
            <a:pPr>
              <a:defRPr/>
            </a:pPr>
            <a:fld id="{6A761D03-9D8A-46CB-852F-F8739BD0EE6E}" type="slidenum">
              <a:rPr lang="en-US" smtClean="0"/>
              <a:pPr>
                <a:defRPr/>
              </a:pPr>
              <a:t>1</a:t>
            </a:fld>
            <a:endParaRPr lang="en-US"/>
          </a:p>
        </p:txBody>
      </p:sp>
      <p:sp>
        <p:nvSpPr>
          <p:cNvPr id="18436" name="TextBox 5"/>
          <p:cNvSpPr txBox="1">
            <a:spLocks noChangeArrowheads="1"/>
          </p:cNvSpPr>
          <p:nvPr/>
        </p:nvSpPr>
        <p:spPr bwMode="auto">
          <a:xfrm>
            <a:off x="457200" y="571500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Ref: </a:t>
            </a:r>
            <a:r>
              <a:rPr lang="en-US" b="1" i="1"/>
              <a:t>Physical Property Methods and Models, </a:t>
            </a:r>
            <a:r>
              <a:rPr lang="en-US"/>
              <a:t>Aspen Technology, Inc.</a:t>
            </a:r>
            <a:r>
              <a:rPr lang="en-US" b="1" i="1"/>
              <a:t>, 2006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6-</a:t>
            </a:r>
            <a:r>
              <a:rPr lang="en-US" dirty="0" smtClean="0"/>
              <a:t> </a:t>
            </a:r>
            <a:r>
              <a:rPr lang="en-US" sz="4400" dirty="0" smtClean="0">
                <a:latin typeface="Times New Roman" pitchFamily="18" charset="0"/>
                <a:cs typeface="Times New Roman" pitchFamily="18" charset="0"/>
              </a:rPr>
              <a:t>Enthalpy </a:t>
            </a:r>
            <a:r>
              <a:rPr lang="en-US" sz="4400" dirty="0" smtClean="0">
                <a:latin typeface="Times New Roman" pitchFamily="18" charset="0"/>
                <a:cs typeface="Times New Roman" pitchFamily="18" charset="0"/>
              </a:rPr>
              <a:t>calculation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274320" indent="-274320" algn="just" eaLnBrk="1" fontAlgn="auto" hangingPunct="1">
              <a:lnSpc>
                <a:spcPts val="1500"/>
              </a:lnSpc>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smtClean="0">
                <a:latin typeface="Times New Roman" panose="02020603050405020304" pitchFamily="18" charset="0"/>
                <a:cs typeface="Times New Roman" panose="02020603050405020304" pitchFamily="18" charset="0"/>
              </a:rPr>
              <a:t>Vapor Enthalpy:</a:t>
            </a:r>
          </a:p>
          <a:p>
            <a:pPr marL="274320" indent="-274320" eaLnBrk="1" fontAlgn="auto" hangingPunct="1">
              <a:spcBef>
                <a:spcPts val="0"/>
              </a:spcBef>
              <a:spcAft>
                <a:spcPts val="0"/>
              </a:spcAft>
              <a:buClr>
                <a:schemeClr val="accent3"/>
              </a:buClr>
              <a:buFont typeface="Wingdings 2"/>
              <a:buChar char=""/>
              <a:defRPr/>
            </a:pPr>
            <a:endParaRPr lang="en-US" dirty="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r>
              <a:rPr lang="en-US" dirty="0" smtClean="0">
                <a:latin typeface="Times New Roman" panose="02020603050405020304" pitchFamily="18" charset="0"/>
                <a:cs typeface="Times New Roman" panose="02020603050405020304" pitchFamily="18" charset="0"/>
              </a:rPr>
              <a:t>Liquid Enthalpy: </a:t>
            </a:r>
          </a:p>
          <a:p>
            <a:pPr marL="274320" indent="-274320" eaLnBrk="1" fontAlgn="auto" hangingPunct="1">
              <a:spcBef>
                <a:spcPts val="0"/>
              </a:spcBef>
              <a:spcAft>
                <a:spcPts val="0"/>
              </a:spcAft>
              <a:buClr>
                <a:schemeClr val="accent3"/>
              </a:buClr>
              <a:buFont typeface="Wingdings 2"/>
              <a:buChar char=""/>
              <a:defRPr/>
            </a:pPr>
            <a:endParaRPr lang="en-US" dirty="0">
              <a:latin typeface="Times New Roman" panose="02020603050405020304" pitchFamily="18" charset="0"/>
              <a:cs typeface="Times New Roman" panose="02020603050405020304" pitchFamily="18" charset="0"/>
            </a:endParaRPr>
          </a:p>
          <a:p>
            <a:pPr marL="274320" indent="-274320" eaLnBrk="1" fontAlgn="auto" hangingPunct="1">
              <a:spcBef>
                <a:spcPts val="0"/>
              </a:spcBef>
              <a:spcAft>
                <a:spcPts val="0"/>
              </a:spcAft>
              <a:buClr>
                <a:schemeClr val="accent3"/>
              </a:buClr>
              <a:buFont typeface="Wingdings 2"/>
              <a:buChar char=""/>
              <a:defRPr/>
            </a:pPr>
            <a:endParaRPr lang="en-US" dirty="0" smtClean="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r>
              <a:rPr lang="en-US" dirty="0" smtClean="0">
                <a:latin typeface="Times New Roman" panose="02020603050405020304" pitchFamily="18" charset="0"/>
                <a:cs typeface="Times New Roman" panose="02020603050405020304" pitchFamily="18" charset="0"/>
              </a:rPr>
              <a:t>Where: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57658493-1F02-483D-9CE4-9C9E4B489E69}" type="slidenum">
              <a:rPr lang="en-US" smtClean="0">
                <a:solidFill>
                  <a:srgbClr val="04617B">
                    <a:shade val="90000"/>
                  </a:srgbClr>
                </a:solidFill>
              </a:rPr>
              <a:pPr>
                <a:defRPr/>
              </a:pPr>
              <a:t>10</a:t>
            </a:fld>
            <a:endParaRPr lang="en-US">
              <a:solidFill>
                <a:srgbClr val="04617B">
                  <a:shade val="90000"/>
                </a:srgbClr>
              </a:solidFill>
            </a:endParaRPr>
          </a:p>
        </p:txBody>
      </p:sp>
      <p:pic>
        <p:nvPicPr>
          <p:cNvPr id="14338" name="Picture 2"/>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386138" y="2209800"/>
            <a:ext cx="323417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386138" y="3048000"/>
            <a:ext cx="3081337" cy="55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6">
            <a:clrChange>
              <a:clrFrom>
                <a:srgbClr val="FFFFFF"/>
              </a:clrFrom>
              <a:clrTo>
                <a:srgbClr val="FFFFFF">
                  <a:alpha val="0"/>
                </a:srgbClr>
              </a:clrTo>
            </a:clrChange>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076450" y="5004634"/>
            <a:ext cx="6610350" cy="710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8">
            <a:clrChange>
              <a:clrFrom>
                <a:srgbClr val="FFFFFF"/>
              </a:clrFrom>
              <a:clrTo>
                <a:srgbClr val="FFFFFF">
                  <a:alpha val="0"/>
                </a:srgbClr>
              </a:clrTo>
            </a:clrChange>
            <a:extLst>
              <a:ext uri="{BEBA8EAE-BF5A-486C-A8C5-ECC9F3942E4B}">
                <a14:imgProps xmlns:a14="http://schemas.microsoft.com/office/drawing/2010/main">
                  <a14:imgLayer r:embed="rId9">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133600" y="5800725"/>
            <a:ext cx="43338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2" name="Picture 6"/>
          <p:cNvPicPr>
            <a:picLocks noChangeAspect="1" noChangeArrowheads="1"/>
          </p:cNvPicPr>
          <p:nvPr/>
        </p:nvPicPr>
        <p:blipFill>
          <a:blip r:embed="rId10">
            <a:clrChange>
              <a:clrFrom>
                <a:srgbClr val="FFFFFF"/>
              </a:clrFrom>
              <a:clrTo>
                <a:srgbClr val="FFFFFF">
                  <a:alpha val="0"/>
                </a:srgbClr>
              </a:clrTo>
            </a:clrChange>
            <a:extLst>
              <a:ext uri="{BEBA8EAE-BF5A-486C-A8C5-ECC9F3942E4B}">
                <a14:imgProps xmlns:a14="http://schemas.microsoft.com/office/drawing/2010/main">
                  <a14:imgLayer r:embed="rId11">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209800" y="4303709"/>
            <a:ext cx="3733800" cy="667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076450" y="3604712"/>
            <a:ext cx="4572000" cy="646331"/>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a:r>
              <a:rPr lang="en-US" dirty="0"/>
              <a:t>Standard enthalpy of formation for ideal gas </a:t>
            </a:r>
            <a:r>
              <a:rPr lang="en-US" dirty="0" smtClean="0"/>
              <a:t>at </a:t>
            </a:r>
            <a:r>
              <a:rPr lang="en-US" dirty="0"/>
              <a:t>298.15 K and 1 </a:t>
            </a:r>
            <a:r>
              <a:rPr lang="en-US" dirty="0" err="1"/>
              <a:t>atm</a:t>
            </a:r>
            <a:r>
              <a:rPr lang="en-US" dirty="0"/>
              <a:t> </a:t>
            </a:r>
          </a:p>
        </p:txBody>
      </p:sp>
      <p:cxnSp>
        <p:nvCxnSpPr>
          <p:cNvPr id="9" name="Straight Arrow Connector 8"/>
          <p:cNvCxnSpPr>
            <a:stCxn id="5" idx="2"/>
          </p:cNvCxnSpPr>
          <p:nvPr/>
        </p:nvCxnSpPr>
        <p:spPr>
          <a:xfrm flipH="1">
            <a:off x="3733800" y="4251043"/>
            <a:ext cx="628650" cy="2447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487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342"/>
                                        </p:tgtEl>
                                        <p:attrNameLst>
                                          <p:attrName>style.visibility</p:attrName>
                                        </p:attrNameLst>
                                      </p:cBhvr>
                                      <p:to>
                                        <p:strVal val="visible"/>
                                      </p:to>
                                    </p:set>
                                    <p:anim calcmode="lin" valueType="num">
                                      <p:cBhvr additive="base">
                                        <p:cTn id="12" dur="500" fill="hold"/>
                                        <p:tgtEl>
                                          <p:spTgt spid="14342"/>
                                        </p:tgtEl>
                                        <p:attrNameLst>
                                          <p:attrName>ppt_x</p:attrName>
                                        </p:attrNameLst>
                                      </p:cBhvr>
                                      <p:tavLst>
                                        <p:tav tm="0">
                                          <p:val>
                                            <p:strVal val="#ppt_x"/>
                                          </p:val>
                                        </p:tav>
                                        <p:tav tm="100000">
                                          <p:val>
                                            <p:strVal val="#ppt_x"/>
                                          </p:val>
                                        </p:tav>
                                      </p:tavLst>
                                    </p:anim>
                                    <p:anim calcmode="lin" valueType="num">
                                      <p:cBhvr additive="base">
                                        <p:cTn id="13" dur="500" fill="hold"/>
                                        <p:tgtEl>
                                          <p:spTgt spid="1434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340"/>
                                        </p:tgtEl>
                                        <p:attrNameLst>
                                          <p:attrName>style.visibility</p:attrName>
                                        </p:attrNameLst>
                                      </p:cBhvr>
                                      <p:to>
                                        <p:strVal val="visible"/>
                                      </p:to>
                                    </p:set>
                                    <p:anim calcmode="lin" valueType="num">
                                      <p:cBhvr additive="base">
                                        <p:cTn id="27" dur="500" fill="hold"/>
                                        <p:tgtEl>
                                          <p:spTgt spid="14340"/>
                                        </p:tgtEl>
                                        <p:attrNameLst>
                                          <p:attrName>ppt_x</p:attrName>
                                        </p:attrNameLst>
                                      </p:cBhvr>
                                      <p:tavLst>
                                        <p:tav tm="0">
                                          <p:val>
                                            <p:strVal val="#ppt_x"/>
                                          </p:val>
                                        </p:tav>
                                        <p:tav tm="100000">
                                          <p:val>
                                            <p:strVal val="#ppt_x"/>
                                          </p:val>
                                        </p:tav>
                                      </p:tavLst>
                                    </p:anim>
                                    <p:anim calcmode="lin" valueType="num">
                                      <p:cBhvr additive="base">
                                        <p:cTn id="2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4341"/>
                                        </p:tgtEl>
                                        <p:attrNameLst>
                                          <p:attrName>style.visibility</p:attrName>
                                        </p:attrNameLst>
                                      </p:cBhvr>
                                      <p:to>
                                        <p:strVal val="visible"/>
                                      </p:to>
                                    </p:set>
                                    <p:anim calcmode="lin" valueType="num">
                                      <p:cBhvr additive="base">
                                        <p:cTn id="33" dur="500" fill="hold"/>
                                        <p:tgtEl>
                                          <p:spTgt spid="14341"/>
                                        </p:tgtEl>
                                        <p:attrNameLst>
                                          <p:attrName>ppt_x</p:attrName>
                                        </p:attrNameLst>
                                      </p:cBhvr>
                                      <p:tavLst>
                                        <p:tav tm="0">
                                          <p:val>
                                            <p:strVal val="#ppt_x"/>
                                          </p:val>
                                        </p:tav>
                                        <p:tav tm="100000">
                                          <p:val>
                                            <p:strVal val="#ppt_x"/>
                                          </p:val>
                                        </p:tav>
                                      </p:tavLst>
                                    </p:anim>
                                    <p:anim calcmode="lin" valueType="num">
                                      <p:cBhvr additive="base">
                                        <p:cTn id="34"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1- Vapor-Liquid Equilibrium</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89438"/>
          </a:xfrm>
        </p:spPr>
        <p:txBody>
          <a:bodyPr/>
          <a:lstStyle/>
          <a:p>
            <a:pPr eaLnBrk="1" hangingPunct="1"/>
            <a:r>
              <a:rPr lang="en-US" smtClean="0"/>
              <a:t>At Equilibrium:</a:t>
            </a:r>
          </a:p>
          <a:p>
            <a:pPr eaLnBrk="1" hangingPunct="1">
              <a:buFont typeface="Wingdings 2" pitchFamily="18" charset="2"/>
              <a:buNone/>
            </a:pPr>
            <a:r>
              <a:rPr lang="en-US" smtClean="0"/>
              <a:t> </a:t>
            </a:r>
          </a:p>
          <a:p>
            <a:pPr eaLnBrk="1" hangingPunct="1"/>
            <a:r>
              <a:rPr lang="en-US" smtClean="0"/>
              <a:t>Where</a:t>
            </a:r>
          </a:p>
          <a:p>
            <a:pPr eaLnBrk="1" hangingPunct="1">
              <a:buFont typeface="Wingdings 2" pitchFamily="18" charset="2"/>
              <a:buNone/>
            </a:pPr>
            <a:r>
              <a:rPr lang="en-US" smtClean="0"/>
              <a:t>  </a:t>
            </a:r>
          </a:p>
          <a:p>
            <a:pPr eaLnBrk="1" hangingPunct="1"/>
            <a:r>
              <a:rPr lang="en-US" smtClean="0"/>
              <a:t>Therefore</a:t>
            </a:r>
          </a:p>
          <a:p>
            <a:pPr eaLnBrk="1" hangingPunct="1"/>
            <a:endParaRPr lang="en-US" smtClean="0"/>
          </a:p>
          <a:p>
            <a:pPr eaLnBrk="1" hangingPunct="1"/>
            <a:r>
              <a:rPr lang="en-US" smtClean="0"/>
              <a:t>F0r ideal gas and liquid </a:t>
            </a:r>
          </a:p>
          <a:p>
            <a:pPr eaLnBrk="1" hangingPunct="1">
              <a:buFont typeface="Wingdings 2" pitchFamily="18" charset="2"/>
              <a:buNone/>
            </a:pPr>
            <a:r>
              <a:rPr lang="en-US" smtClean="0"/>
              <a:t>   </a:t>
            </a:r>
          </a:p>
        </p:txBody>
      </p:sp>
      <p:graphicFrame>
        <p:nvGraphicFramePr>
          <p:cNvPr id="4" name="Object 2"/>
          <p:cNvGraphicFramePr>
            <a:graphicFrameLocks noChangeAspect="1"/>
          </p:cNvGraphicFramePr>
          <p:nvPr/>
        </p:nvGraphicFramePr>
        <p:xfrm>
          <a:off x="4267200" y="2057400"/>
          <a:ext cx="1498600" cy="711200"/>
        </p:xfrm>
        <a:graphic>
          <a:graphicData uri="http://schemas.openxmlformats.org/presentationml/2006/ole">
            <mc:AlternateContent xmlns:mc="http://schemas.openxmlformats.org/markup-compatibility/2006">
              <mc:Choice xmlns:v="urn:schemas-microsoft-com:vml" Requires="v">
                <p:oleObj spid="_x0000_s7245" name="Equation" r:id="rId3" imgW="507960" imgH="241200" progId="Equation.3">
                  <p:embed/>
                </p:oleObj>
              </mc:Choice>
              <mc:Fallback>
                <p:oleObj name="Equation" r:id="rId3" imgW="507960" imgH="24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057400"/>
                        <a:ext cx="14986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2667000" y="3048000"/>
          <a:ext cx="5026025" cy="654050"/>
        </p:xfrm>
        <a:graphic>
          <a:graphicData uri="http://schemas.openxmlformats.org/presentationml/2006/ole">
            <mc:AlternateContent xmlns:mc="http://schemas.openxmlformats.org/markup-compatibility/2006">
              <mc:Choice xmlns:v="urn:schemas-microsoft-com:vml" Requires="v">
                <p:oleObj spid="_x0000_s7246" name="Equation" r:id="rId5" imgW="1854000" imgH="241200" progId="Equation.3">
                  <p:embed/>
                </p:oleObj>
              </mc:Choice>
              <mc:Fallback>
                <p:oleObj name="Equation" r:id="rId5" imgW="1854000" imgH="24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3048000"/>
                        <a:ext cx="5026025"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3352800" y="3733800"/>
          <a:ext cx="3057525" cy="1309688"/>
        </p:xfrm>
        <a:graphic>
          <a:graphicData uri="http://schemas.openxmlformats.org/presentationml/2006/ole">
            <mc:AlternateContent xmlns:mc="http://schemas.openxmlformats.org/markup-compatibility/2006">
              <mc:Choice xmlns:v="urn:schemas-microsoft-com:vml" Requires="v">
                <p:oleObj spid="_x0000_s7247" name="Equation" r:id="rId7" imgW="1066680" imgH="457200" progId="Equation.3">
                  <p:embed/>
                </p:oleObj>
              </mc:Choice>
              <mc:Fallback>
                <p:oleObj name="Equation" r:id="rId7" imgW="1066680" imgH="4572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3733800"/>
                        <a:ext cx="3057525" cy="130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
          <p:cNvGraphicFramePr>
            <a:graphicFrameLocks noChangeAspect="1"/>
          </p:cNvGraphicFramePr>
          <p:nvPr/>
        </p:nvGraphicFramePr>
        <p:xfrm>
          <a:off x="1371600" y="5486400"/>
          <a:ext cx="6889750" cy="1143000"/>
        </p:xfrm>
        <a:graphic>
          <a:graphicData uri="http://schemas.openxmlformats.org/presentationml/2006/ole">
            <mc:AlternateContent xmlns:mc="http://schemas.openxmlformats.org/markup-compatibility/2006">
              <mc:Choice xmlns:v="urn:schemas-microsoft-com:vml" Requires="v">
                <p:oleObj spid="_x0000_s7248" name="Equation" r:id="rId9" imgW="2755800" imgH="457200" progId="Equation.3">
                  <p:embed/>
                </p:oleObj>
              </mc:Choice>
              <mc:Fallback>
                <p:oleObj name="Equation" r:id="rId9" imgW="2755800" imgH="4572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5486400"/>
                        <a:ext cx="68897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8"/>
          <p:cNvSpPr>
            <a:spLocks noGrp="1"/>
          </p:cNvSpPr>
          <p:nvPr>
            <p:ph type="sldNum" sz="quarter" idx="12"/>
          </p:nvPr>
        </p:nvSpPr>
        <p:spPr/>
        <p:txBody>
          <a:bodyPr/>
          <a:lstStyle/>
          <a:p>
            <a:pPr>
              <a:defRPr/>
            </a:pPr>
            <a:fld id="{E7917F34-ED56-4BD7-80BE-63753F901B3C}"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par>
                          <p:cTn id="35" fill="hold" nodeType="afterGroup">
                            <p:stCondLst>
                              <p:cond delay="500"/>
                            </p:stCondLst>
                            <p:childTnLst>
                              <p:par>
                                <p:cTn id="36" presetID="22" presetClass="entr" presetSubtype="8"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2- Liquid-Liquid Equilibrium</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endParaRPr lang="en-US" smtClean="0"/>
          </a:p>
          <a:p>
            <a:pPr eaLnBrk="1" hangingPunct="1"/>
            <a:r>
              <a:rPr lang="en-US" smtClean="0"/>
              <a:t>At Equilibrium:</a:t>
            </a:r>
          </a:p>
          <a:p>
            <a:pPr eaLnBrk="1" hangingPunct="1">
              <a:buFont typeface="Wingdings 2" pitchFamily="18" charset="2"/>
              <a:buNone/>
            </a:pPr>
            <a:r>
              <a:rPr lang="en-US" smtClean="0"/>
              <a:t> </a:t>
            </a:r>
          </a:p>
          <a:p>
            <a:pPr eaLnBrk="1" hangingPunct="1"/>
            <a:endParaRPr lang="en-US" smtClean="0"/>
          </a:p>
          <a:p>
            <a:pPr eaLnBrk="1" hangingPunct="1"/>
            <a:r>
              <a:rPr lang="en-US" smtClean="0"/>
              <a:t>Where</a:t>
            </a:r>
          </a:p>
          <a:p>
            <a:pPr eaLnBrk="1" hangingPunct="1">
              <a:buFont typeface="Wingdings 2" pitchFamily="18" charset="2"/>
              <a:buNone/>
            </a:pPr>
            <a:r>
              <a:rPr lang="en-US" smtClean="0"/>
              <a:t>  </a:t>
            </a:r>
          </a:p>
          <a:p>
            <a:pPr eaLnBrk="1" hangingPunct="1"/>
            <a:endParaRPr lang="en-US" smtClean="0"/>
          </a:p>
          <a:p>
            <a:pPr eaLnBrk="1" hangingPunct="1"/>
            <a:r>
              <a:rPr lang="en-US" smtClean="0"/>
              <a:t>Therefore </a:t>
            </a:r>
          </a:p>
          <a:p>
            <a:pPr eaLnBrk="1" hangingPunct="1">
              <a:buFont typeface="Wingdings 2" pitchFamily="18" charset="2"/>
              <a:buNone/>
            </a:pPr>
            <a:r>
              <a:rPr lang="en-US" smtClean="0"/>
              <a:t>   </a:t>
            </a:r>
          </a:p>
        </p:txBody>
      </p:sp>
      <p:graphicFrame>
        <p:nvGraphicFramePr>
          <p:cNvPr id="4" name="Object 2"/>
          <p:cNvGraphicFramePr>
            <a:graphicFrameLocks noChangeAspect="1"/>
          </p:cNvGraphicFramePr>
          <p:nvPr/>
        </p:nvGraphicFramePr>
        <p:xfrm>
          <a:off x="4097338" y="2286000"/>
          <a:ext cx="1685925" cy="711200"/>
        </p:xfrm>
        <a:graphic>
          <a:graphicData uri="http://schemas.openxmlformats.org/presentationml/2006/ole">
            <mc:AlternateContent xmlns:mc="http://schemas.openxmlformats.org/markup-compatibility/2006">
              <mc:Choice xmlns:v="urn:schemas-microsoft-com:vml" Requires="v">
                <p:oleObj spid="_x0000_s8251" name="Equation" r:id="rId3" imgW="571320" imgH="241200" progId="Equation.3">
                  <p:embed/>
                </p:oleObj>
              </mc:Choice>
              <mc:Fallback>
                <p:oleObj name="Equation" r:id="rId3" imgW="571320" imgH="24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7338" y="2286000"/>
                        <a:ext cx="1685925"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2363788" y="3733800"/>
          <a:ext cx="5715000" cy="654050"/>
        </p:xfrm>
        <a:graphic>
          <a:graphicData uri="http://schemas.openxmlformats.org/presentationml/2006/ole">
            <mc:AlternateContent xmlns:mc="http://schemas.openxmlformats.org/markup-compatibility/2006">
              <mc:Choice xmlns:v="urn:schemas-microsoft-com:vml" Requires="v">
                <p:oleObj spid="_x0000_s8252" name="Equation" r:id="rId5" imgW="2108160" imgH="241200" progId="Equation.3">
                  <p:embed/>
                </p:oleObj>
              </mc:Choice>
              <mc:Fallback>
                <p:oleObj name="Equation" r:id="rId5" imgW="2108160" imgH="24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3788" y="3733800"/>
                        <a:ext cx="5715000"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3570288" y="4953000"/>
          <a:ext cx="2765425" cy="1309688"/>
        </p:xfrm>
        <a:graphic>
          <a:graphicData uri="http://schemas.openxmlformats.org/presentationml/2006/ole">
            <mc:AlternateContent xmlns:mc="http://schemas.openxmlformats.org/markup-compatibility/2006">
              <mc:Choice xmlns:v="urn:schemas-microsoft-com:vml" Requires="v">
                <p:oleObj spid="_x0000_s8253" name="Equation" r:id="rId7" imgW="965160" imgH="457200" progId="Equation.3">
                  <p:embed/>
                </p:oleObj>
              </mc:Choice>
              <mc:Fallback>
                <p:oleObj name="Equation" r:id="rId7" imgW="965160" imgH="4572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0288" y="4953000"/>
                        <a:ext cx="2765425" cy="130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3620E373-71DF-427F-A1D2-8942889E31CC}"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left)">
                                      <p:cBhvr>
                                        <p:cTn id="26" dur="500"/>
                                        <p:tgtEl>
                                          <p:spTgt spid="3">
                                            <p:txEl>
                                              <p:pRg st="7" end="7"/>
                                            </p:txEl>
                                          </p:spTgt>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3- Vapor-Liquid-Liquid Equilibrium</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endParaRPr lang="en-US" smtClean="0"/>
          </a:p>
          <a:p>
            <a:pPr eaLnBrk="1" hangingPunct="1"/>
            <a:r>
              <a:rPr lang="en-US" smtClean="0"/>
              <a:t>At Equilibrium:</a:t>
            </a:r>
          </a:p>
          <a:p>
            <a:pPr eaLnBrk="1" hangingPunct="1">
              <a:buFont typeface="Wingdings 2" pitchFamily="18" charset="2"/>
              <a:buNone/>
            </a:pPr>
            <a:r>
              <a:rPr lang="en-US" smtClean="0"/>
              <a:t> </a:t>
            </a:r>
          </a:p>
          <a:p>
            <a:pPr eaLnBrk="1" hangingPunct="1"/>
            <a:endParaRPr lang="en-US" smtClean="0"/>
          </a:p>
          <a:p>
            <a:pPr eaLnBrk="1" hangingPunct="1"/>
            <a:r>
              <a:rPr lang="en-US" smtClean="0"/>
              <a:t>Where</a:t>
            </a:r>
          </a:p>
          <a:p>
            <a:pPr eaLnBrk="1" hangingPunct="1">
              <a:buFont typeface="Wingdings 2" pitchFamily="18" charset="2"/>
              <a:buNone/>
            </a:pPr>
            <a:r>
              <a:rPr lang="en-US" smtClean="0"/>
              <a:t>  </a:t>
            </a:r>
          </a:p>
          <a:p>
            <a:pPr eaLnBrk="1" hangingPunct="1"/>
            <a:endParaRPr lang="en-US" smtClean="0"/>
          </a:p>
          <a:p>
            <a:pPr eaLnBrk="1" hangingPunct="1"/>
            <a:r>
              <a:rPr lang="en-US" smtClean="0"/>
              <a:t>Therefore </a:t>
            </a:r>
          </a:p>
          <a:p>
            <a:pPr eaLnBrk="1" hangingPunct="1">
              <a:buFont typeface="Wingdings 2" pitchFamily="18" charset="2"/>
              <a:buNone/>
            </a:pPr>
            <a:r>
              <a:rPr lang="en-US" smtClean="0"/>
              <a:t>   </a:t>
            </a:r>
          </a:p>
        </p:txBody>
      </p:sp>
      <p:graphicFrame>
        <p:nvGraphicFramePr>
          <p:cNvPr id="4" name="Object 2"/>
          <p:cNvGraphicFramePr>
            <a:graphicFrameLocks noChangeAspect="1"/>
          </p:cNvGraphicFramePr>
          <p:nvPr/>
        </p:nvGraphicFramePr>
        <p:xfrm>
          <a:off x="3629025" y="2286000"/>
          <a:ext cx="2622550" cy="711200"/>
        </p:xfrm>
        <a:graphic>
          <a:graphicData uri="http://schemas.openxmlformats.org/presentationml/2006/ole">
            <mc:AlternateContent xmlns:mc="http://schemas.openxmlformats.org/markup-compatibility/2006">
              <mc:Choice xmlns:v="urn:schemas-microsoft-com:vml" Requires="v">
                <p:oleObj spid="_x0000_s9275" name="Equation" r:id="rId3" imgW="888840" imgH="241200" progId="Equation.3">
                  <p:embed/>
                </p:oleObj>
              </mc:Choice>
              <mc:Fallback>
                <p:oleObj name="Equation" r:id="rId3" imgW="888840" imgH="24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9025" y="2286000"/>
                        <a:ext cx="262255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2316163" y="3657600"/>
          <a:ext cx="5715000" cy="1239838"/>
        </p:xfrm>
        <a:graphic>
          <a:graphicData uri="http://schemas.openxmlformats.org/presentationml/2006/ole">
            <mc:AlternateContent xmlns:mc="http://schemas.openxmlformats.org/markup-compatibility/2006">
              <mc:Choice xmlns:v="urn:schemas-microsoft-com:vml" Requires="v">
                <p:oleObj spid="_x0000_s9276" name="Equation" r:id="rId5" imgW="2108160" imgH="457200" progId="Equation.3">
                  <p:embed/>
                </p:oleObj>
              </mc:Choice>
              <mc:Fallback>
                <p:oleObj name="Equation" r:id="rId5" imgW="210816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163" y="3657600"/>
                        <a:ext cx="5715000" cy="123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2286000" y="5410200"/>
          <a:ext cx="6616700" cy="1173163"/>
        </p:xfrm>
        <a:graphic>
          <a:graphicData uri="http://schemas.openxmlformats.org/presentationml/2006/ole">
            <mc:AlternateContent xmlns:mc="http://schemas.openxmlformats.org/markup-compatibility/2006">
              <mc:Choice xmlns:v="urn:schemas-microsoft-com:vml" Requires="v">
                <p:oleObj spid="_x0000_s9277" name="Equation" r:id="rId7" imgW="2577960" imgH="457200" progId="Equation.3">
                  <p:embed/>
                </p:oleObj>
              </mc:Choice>
              <mc:Fallback>
                <p:oleObj name="Equation" r:id="rId7" imgW="2577960" imgH="4572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5410200"/>
                        <a:ext cx="6616700"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35BC5563-AC67-454C-91B9-7D251FA31BE1}"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left)">
                                      <p:cBhvr>
                                        <p:cTn id="25" dur="500"/>
                                        <p:tgtEl>
                                          <p:spTgt spid="3">
                                            <p:txEl>
                                              <p:pRg st="7" end="7"/>
                                            </p:txEl>
                                          </p:spTgt>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4- Liquid Phase Reference Fugacity</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163"/>
            <a:ext cx="8229600" cy="4694237"/>
          </a:xfrm>
        </p:spPr>
        <p:txBody>
          <a:bodyPr/>
          <a:lstStyle/>
          <a:p>
            <a:pPr algn="just" eaLnBrk="1" hangingPunct="1">
              <a:lnSpc>
                <a:spcPct val="120000"/>
              </a:lnSpc>
            </a:pPr>
            <a:r>
              <a:rPr lang="en-US" sz="2400" b="1" i="1" dirty="0" smtClean="0"/>
              <a:t>For solvents: </a:t>
            </a:r>
            <a:r>
              <a:rPr lang="en-US" sz="2400" dirty="0" smtClean="0">
                <a:latin typeface="Times New Roman" pitchFamily="18" charset="0"/>
                <a:cs typeface="Times New Roman" pitchFamily="18" charset="0"/>
              </a:rPr>
              <a:t>The reference state for a solvent is defined as pure component in the liquid state, at the temperature and pressure of the system. </a:t>
            </a:r>
          </a:p>
          <a:p>
            <a:pPr algn="just" eaLnBrk="1" hangingPunct="1">
              <a:lnSpc>
                <a:spcPct val="120000"/>
              </a:lnSpc>
            </a:pPr>
            <a:endParaRPr lang="en-US" sz="2400" dirty="0" smtClean="0">
              <a:latin typeface="Times New Roman" pitchFamily="18" charset="0"/>
              <a:cs typeface="Times New Roman" pitchFamily="18" charset="0"/>
            </a:endParaRPr>
          </a:p>
          <a:p>
            <a:pPr algn="just" eaLnBrk="1" hangingPunct="1">
              <a:lnSpc>
                <a:spcPct val="120000"/>
              </a:lnSpc>
            </a:pPr>
            <a:endParaRPr lang="en-US" sz="2400" dirty="0" smtClean="0">
              <a:latin typeface="Times New Roman" pitchFamily="18" charset="0"/>
              <a:cs typeface="Times New Roman" pitchFamily="18" charset="0"/>
            </a:endParaRPr>
          </a:p>
          <a:p>
            <a:pPr algn="just" eaLnBrk="1" hangingPunct="1"/>
            <a:r>
              <a:rPr lang="en-US" sz="2400" i="1" dirty="0" smtClean="0">
                <a:latin typeface="Symbol" pitchFamily="18" charset="2"/>
                <a:cs typeface="Times New Roman" pitchFamily="18" charset="0"/>
              </a:rPr>
              <a:t>f</a:t>
            </a:r>
            <a:r>
              <a:rPr lang="en-US" sz="2400" i="1" baseline="-25000" dirty="0" smtClean="0">
                <a:latin typeface="Times New Roman" pitchFamily="18" charset="0"/>
                <a:cs typeface="Times New Roman" pitchFamily="18" charset="0"/>
              </a:rPr>
              <a:t>i</a:t>
            </a:r>
            <a:r>
              <a:rPr lang="en-US" sz="2400" i="1" baseline="30000"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Fugacity coefficient of pure component </a:t>
            </a:r>
            <a:r>
              <a:rPr lang="en-US" sz="2200" i="1" dirty="0" err="1" smtClean="0">
                <a:latin typeface="Times New Roman" pitchFamily="18" charset="0"/>
                <a:cs typeface="Times New Roman" pitchFamily="18" charset="0"/>
              </a:rPr>
              <a:t>i</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the system temperature and vapor pressures, as calculated from the vapor phase equation of state</a:t>
            </a:r>
          </a:p>
          <a:p>
            <a:pPr algn="just" eaLnBrk="1" hangingPunct="1"/>
            <a:endParaRPr lang="en-US" sz="2000" dirty="0" smtClean="0">
              <a:latin typeface="Times New Roman" pitchFamily="18" charset="0"/>
              <a:cs typeface="Times New Roman" pitchFamily="18" charset="0"/>
            </a:endParaRPr>
          </a:p>
          <a:p>
            <a:pPr algn="just" eaLnBrk="1" hangingPunct="1"/>
            <a:r>
              <a:rPr lang="en-US" sz="2400" i="1" dirty="0" smtClean="0">
                <a:latin typeface="Symbol" pitchFamily="18" charset="2"/>
                <a:cs typeface="Times New Roman" pitchFamily="18" charset="0"/>
              </a:rPr>
              <a:t>q</a:t>
            </a:r>
            <a:r>
              <a:rPr lang="en-US" sz="2400" i="1" baseline="-25000" dirty="0" smtClean="0">
                <a:latin typeface="Times New Roman" pitchFamily="18" charset="0"/>
                <a:cs typeface="Times New Roman" pitchFamily="18" charset="0"/>
              </a:rPr>
              <a:t>i</a:t>
            </a:r>
            <a:r>
              <a:rPr lang="en-US" sz="2400" i="1" baseline="30000" dirty="0" smtClean="0">
                <a:latin typeface="Times New Roman" pitchFamily="18" charset="0"/>
                <a:cs typeface="Times New Roman" pitchFamily="18" charset="0"/>
              </a:rPr>
              <a:t>*,l</a:t>
            </a:r>
            <a:r>
              <a:rPr lang="en-US" sz="2400" i="1" dirty="0" smtClean="0">
                <a:latin typeface="Times New Roman" pitchFamily="18" charset="0"/>
                <a:cs typeface="Times New Roman" pitchFamily="18" charset="0"/>
              </a:rPr>
              <a:t> </a:t>
            </a:r>
            <a:r>
              <a:rPr lang="en-US" sz="2200" dirty="0" smtClean="0"/>
              <a:t>= </a:t>
            </a:r>
            <a:r>
              <a:rPr lang="en-US" sz="2200" dirty="0" err="1" smtClean="0">
                <a:latin typeface="Times New Roman" pitchFamily="18" charset="0"/>
                <a:cs typeface="Times New Roman" pitchFamily="18" charset="0"/>
              </a:rPr>
              <a:t>Poynting</a:t>
            </a:r>
            <a:r>
              <a:rPr lang="en-US" sz="2200" dirty="0" smtClean="0">
                <a:latin typeface="Times New Roman" pitchFamily="18" charset="0"/>
                <a:cs typeface="Times New Roman" pitchFamily="18" charset="0"/>
              </a:rPr>
              <a:t> factor  </a:t>
            </a:r>
            <a:endParaRPr lang="en-US" sz="2200" dirty="0" smtClean="0"/>
          </a:p>
        </p:txBody>
      </p:sp>
      <p:graphicFrame>
        <p:nvGraphicFramePr>
          <p:cNvPr id="9" name="Object 7"/>
          <p:cNvGraphicFramePr>
            <a:graphicFrameLocks noChangeAspect="1"/>
          </p:cNvGraphicFramePr>
          <p:nvPr/>
        </p:nvGraphicFramePr>
        <p:xfrm>
          <a:off x="1143000" y="3505200"/>
          <a:ext cx="6994525" cy="609600"/>
        </p:xfrm>
        <a:graphic>
          <a:graphicData uri="http://schemas.openxmlformats.org/presentationml/2006/ole">
            <mc:AlternateContent xmlns:mc="http://schemas.openxmlformats.org/markup-compatibility/2006">
              <mc:Choice xmlns:v="urn:schemas-microsoft-com:vml" Requires="v">
                <p:oleObj spid="_x0000_s10281" name="Equation" r:id="rId3" imgW="2768400" imgH="241200" progId="Equation.3">
                  <p:embed/>
                </p:oleObj>
              </mc:Choice>
              <mc:Fallback>
                <p:oleObj name="Equation" r:id="rId3" imgW="2768400" imgH="2412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505200"/>
                        <a:ext cx="69945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0"/>
          <p:cNvGraphicFramePr>
            <a:graphicFrameLocks noChangeAspect="1"/>
          </p:cNvGraphicFramePr>
          <p:nvPr/>
        </p:nvGraphicFramePr>
        <p:xfrm>
          <a:off x="4191000" y="5715000"/>
          <a:ext cx="3276600" cy="884238"/>
        </p:xfrm>
        <a:graphic>
          <a:graphicData uri="http://schemas.openxmlformats.org/presentationml/2006/ole">
            <mc:AlternateContent xmlns:mc="http://schemas.openxmlformats.org/markup-compatibility/2006">
              <mc:Choice xmlns:v="urn:schemas-microsoft-com:vml" Requires="v">
                <p:oleObj spid="_x0000_s10282" name="Equation" r:id="rId5" imgW="1600200" imgH="431640" progId="Equation.3">
                  <p:embed/>
                </p:oleObj>
              </mc:Choice>
              <mc:Fallback>
                <p:oleObj name="Equation" r:id="rId5" imgW="1600200" imgH="43164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5715000"/>
                        <a:ext cx="3276600" cy="884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B1398590-9B55-4F16-8478-DAC94C680717}"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4- Liquid Phase Reference Fugacity</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63763"/>
            <a:ext cx="8229600" cy="4694237"/>
          </a:xfrm>
        </p:spPr>
        <p:txBody>
          <a:bodyPr/>
          <a:lstStyle/>
          <a:p>
            <a:pPr algn="just" eaLnBrk="1" hangingPunct="1"/>
            <a:r>
              <a:rPr lang="en-US" sz="2400" b="1" i="1" smtClean="0">
                <a:latin typeface="Times New Roman" pitchFamily="18" charset="0"/>
                <a:cs typeface="Times New Roman" pitchFamily="18" charset="0"/>
              </a:rPr>
              <a:t>For dissolved gases: </a:t>
            </a:r>
            <a:r>
              <a:rPr lang="en-US" sz="2400" smtClean="0">
                <a:latin typeface="Times New Roman" pitchFamily="18" charset="0"/>
                <a:cs typeface="Times New Roman" pitchFamily="18" charset="0"/>
              </a:rPr>
              <a:t>Light gases (such as O</a:t>
            </a:r>
            <a:r>
              <a:rPr lang="en-US" sz="2400" baseline="-25000" smtClean="0">
                <a:latin typeface="Times New Roman" pitchFamily="18" charset="0"/>
                <a:cs typeface="Times New Roman" pitchFamily="18" charset="0"/>
              </a:rPr>
              <a:t>2</a:t>
            </a:r>
            <a:r>
              <a:rPr lang="en-US" sz="2400" smtClean="0">
                <a:latin typeface="Times New Roman" pitchFamily="18" charset="0"/>
                <a:cs typeface="Times New Roman" pitchFamily="18" charset="0"/>
              </a:rPr>
              <a:t> and N</a:t>
            </a:r>
            <a:r>
              <a:rPr lang="en-US" sz="2400" baseline="-25000" smtClean="0">
                <a:latin typeface="Times New Roman" pitchFamily="18" charset="0"/>
                <a:cs typeface="Times New Roman" pitchFamily="18" charset="0"/>
              </a:rPr>
              <a:t>2</a:t>
            </a:r>
            <a:r>
              <a:rPr lang="en-US" sz="2400" smtClean="0">
                <a:latin typeface="Times New Roman" pitchFamily="18" charset="0"/>
                <a:cs typeface="Times New Roman" pitchFamily="18" charset="0"/>
              </a:rPr>
              <a:t> ) are usually supercritical at the temperature and pressure of the solution. In that case pure component vapor pressure is meaningless  and therefore it cannot serve as the reference fugacity.   </a:t>
            </a:r>
          </a:p>
          <a:p>
            <a:pPr eaLnBrk="1" hangingPunct="1"/>
            <a:endParaRPr lang="en-US" sz="2400" smtClean="0"/>
          </a:p>
          <a:p>
            <a:pPr eaLnBrk="1" hangingPunct="1"/>
            <a:endParaRPr lang="en-US" sz="2400" i="1" smtClean="0"/>
          </a:p>
          <a:p>
            <a:pPr eaLnBrk="1" hangingPunct="1"/>
            <a:endParaRPr lang="en-US" sz="2400" b="1" i="1" smtClean="0">
              <a:latin typeface="Times New Roman" pitchFamily="18" charset="0"/>
              <a:cs typeface="Times New Roman" pitchFamily="18" charset="0"/>
            </a:endParaRPr>
          </a:p>
          <a:p>
            <a:pPr eaLnBrk="1" hangingPunct="1"/>
            <a:r>
              <a:rPr lang="en-US" sz="2400" b="1" i="1" smtClean="0">
                <a:latin typeface="Times New Roman" pitchFamily="18" charset="0"/>
                <a:cs typeface="Times New Roman" pitchFamily="18" charset="0"/>
              </a:rPr>
              <a:t>Using an Empirical Correlation: </a:t>
            </a:r>
            <a:r>
              <a:rPr lang="en-US" sz="2400" smtClean="0">
                <a:latin typeface="Times New Roman" pitchFamily="18" charset="0"/>
                <a:cs typeface="Times New Roman" pitchFamily="18" charset="0"/>
              </a:rPr>
              <a:t>The reference state fugacity is calculated using an empirical correlation. Examples are the Chao-Seader or the Grayson-Streed model.</a:t>
            </a:r>
            <a:endParaRPr lang="en-US" sz="2400" i="1" smtClean="0">
              <a:latin typeface="Times New Roman" pitchFamily="18" charset="0"/>
              <a:cs typeface="Times New Roman" pitchFamily="18" charset="0"/>
            </a:endParaRPr>
          </a:p>
        </p:txBody>
      </p:sp>
      <p:graphicFrame>
        <p:nvGraphicFramePr>
          <p:cNvPr id="6" name="Object 4"/>
          <p:cNvGraphicFramePr>
            <a:graphicFrameLocks noChangeAspect="1"/>
          </p:cNvGraphicFramePr>
          <p:nvPr/>
        </p:nvGraphicFramePr>
        <p:xfrm>
          <a:off x="1905000" y="4343400"/>
          <a:ext cx="5640388" cy="579438"/>
        </p:xfrm>
        <a:graphic>
          <a:graphicData uri="http://schemas.openxmlformats.org/presentationml/2006/ole">
            <mc:AlternateContent xmlns:mc="http://schemas.openxmlformats.org/markup-compatibility/2006">
              <mc:Choice xmlns:v="urn:schemas-microsoft-com:vml" Requires="v">
                <p:oleObj spid="_x0000_s11287" name="Equation" r:id="rId3" imgW="2349360" imgH="241200" progId="Equation.3">
                  <p:embed/>
                </p:oleObj>
              </mc:Choice>
              <mc:Fallback>
                <p:oleObj name="Equation" r:id="rId3" imgW="234936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4343400"/>
                        <a:ext cx="5640388"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C105D160-B62A-437A-81AA-3CB63C4088D6}"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5- </a:t>
            </a:r>
            <a:r>
              <a:rPr lang="en-US" sz="4400" dirty="0" err="1" smtClean="0">
                <a:latin typeface="Times New Roman" pitchFamily="18" charset="0"/>
                <a:cs typeface="Times New Roman" pitchFamily="18" charset="0"/>
              </a:rPr>
              <a:t>Multicomponent</a:t>
            </a:r>
            <a:r>
              <a:rPr lang="en-US" sz="4400" dirty="0" smtClean="0">
                <a:latin typeface="Times New Roman" pitchFamily="18" charset="0"/>
                <a:cs typeface="Times New Roman" pitchFamily="18" charset="0"/>
              </a:rPr>
              <a:t> Mixtures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63763"/>
            <a:ext cx="8229600" cy="4694237"/>
          </a:xfrm>
        </p:spPr>
        <p:txBody>
          <a:bodyPr/>
          <a:lstStyle/>
          <a:p>
            <a:pPr eaLnBrk="1" hangingPunct="1"/>
            <a:r>
              <a:rPr lang="en-US" sz="2400" smtClean="0">
                <a:latin typeface="Times New Roman" pitchFamily="18" charset="0"/>
                <a:cs typeface="Times New Roman" pitchFamily="18" charset="0"/>
              </a:rPr>
              <a:t>Multicomponent vapor-liquid equilibria are calculated from binary parameters. These parameters are usually fitted to binary phase equilibrium data (and not multicomponent data) and represent therefore binary information. The prediction of multicomponent phase behavior from binary information is generally good.</a:t>
            </a:r>
          </a:p>
          <a:p>
            <a:pPr eaLnBrk="1" hangingPunct="1"/>
            <a:endParaRPr lang="en-US" sz="2400" i="1" smtClean="0">
              <a:latin typeface="Times New Roman" pitchFamily="18" charset="0"/>
              <a:cs typeface="Times New Roman" pitchFamily="18" charset="0"/>
            </a:endParaRPr>
          </a:p>
          <a:p>
            <a:pPr eaLnBrk="1" hangingPunct="1"/>
            <a:r>
              <a:rPr lang="en-US" sz="2400" smtClean="0">
                <a:latin typeface="Times New Roman" pitchFamily="18" charset="0"/>
                <a:cs typeface="Times New Roman" pitchFamily="18" charset="0"/>
              </a:rPr>
              <a:t>Multi-component liquid-liquid equilibria cannot be reliably predicted from binary interaction parameters fitted to binary data only. In general, regression of binary parameters from multi-component data will be necessary.</a:t>
            </a:r>
            <a:endParaRPr lang="en-US" sz="2400" i="1"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064C99EA-11ED-490A-A3A1-662C1E8BF8C8}" type="slidenum">
              <a:rPr 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6- NRTL (Non-Random Two-Liquid)</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163"/>
            <a:ext cx="8229600" cy="4694237"/>
          </a:xfrm>
        </p:spPr>
        <p:txBody>
          <a:bodyPr/>
          <a:lstStyle/>
          <a:p>
            <a:pPr algn="just" eaLnBrk="1" hangingPunct="1"/>
            <a:endParaRPr lang="en-US" sz="2400" smtClean="0">
              <a:latin typeface="Times New Roman" pitchFamily="18" charset="0"/>
              <a:cs typeface="Times New Roman" pitchFamily="18" charset="0"/>
            </a:endParaRPr>
          </a:p>
          <a:p>
            <a:pPr algn="just" eaLnBrk="1" hangingPunct="1"/>
            <a:r>
              <a:rPr lang="en-US" sz="2400" smtClean="0">
                <a:latin typeface="Times New Roman" pitchFamily="18" charset="0"/>
                <a:cs typeface="Times New Roman" pitchFamily="18" charset="0"/>
              </a:rPr>
              <a:t>The NRTL model calculates liquid activity coefficients for the following property methods: NRTL, NRTL-2, NRTL-HOC, NRTL-NTH, and NRTL-RK. It is recommended for highly nonideal chemical systems, and can be used for VLE, LLE and VLLE applications.   </a:t>
            </a:r>
          </a:p>
          <a:p>
            <a:pPr eaLnBrk="1" hangingPunct="1"/>
            <a:endParaRPr lang="en-US" sz="2400" smtClean="0"/>
          </a:p>
          <a:p>
            <a:pPr eaLnBrk="1" hangingPunct="1"/>
            <a:endParaRPr lang="en-US" sz="2400" i="1" smtClean="0"/>
          </a:p>
        </p:txBody>
      </p:sp>
      <p:graphicFrame>
        <p:nvGraphicFramePr>
          <p:cNvPr id="8" name="Object 6"/>
          <p:cNvGraphicFramePr>
            <a:graphicFrameLocks noChangeAspect="1"/>
          </p:cNvGraphicFramePr>
          <p:nvPr/>
        </p:nvGraphicFramePr>
        <p:xfrm>
          <a:off x="1066800" y="4800600"/>
          <a:ext cx="7048500" cy="1524000"/>
        </p:xfrm>
        <a:graphic>
          <a:graphicData uri="http://schemas.openxmlformats.org/presentationml/2006/ole">
            <mc:AlternateContent xmlns:mc="http://schemas.openxmlformats.org/markup-compatibility/2006">
              <mc:Choice xmlns:v="urn:schemas-microsoft-com:vml" Requires="v">
                <p:oleObj spid="_x0000_s12311" name="Equation" r:id="rId3" imgW="3288960" imgH="711000" progId="Equation.3">
                  <p:embed/>
                </p:oleObj>
              </mc:Choice>
              <mc:Fallback>
                <p:oleObj name="Equation" r:id="rId3" imgW="3288960" imgH="7110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800600"/>
                        <a:ext cx="70485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5DD1A65C-0E27-4EB7-BEAD-7C4D04C6D581}"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r>
              <a:rPr lang="en-US" dirty="0" smtClean="0"/>
              <a:t/>
            </a:r>
            <a:br>
              <a:rPr lang="en-US" dirty="0" smtClean="0"/>
            </a:br>
            <a:r>
              <a:rPr lang="en-US" sz="4400" dirty="0" smtClean="0">
                <a:latin typeface="Times New Roman" pitchFamily="18" charset="0"/>
                <a:cs typeface="Times New Roman" pitchFamily="18" charset="0"/>
              </a:rPr>
              <a:t>6- NRTL </a:t>
            </a:r>
            <a:r>
              <a:rPr lang="en-US" sz="4400" dirty="0" smtClean="0">
                <a:latin typeface="Times New Roman" pitchFamily="18" charset="0"/>
                <a:cs typeface="Times New Roman" pitchFamily="18" charset="0"/>
              </a:rPr>
              <a:t>(Non-Random Two-Liquid)</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163"/>
            <a:ext cx="8229600" cy="4694237"/>
          </a:xfrm>
        </p:spPr>
        <p:txBody>
          <a:bodyPr>
            <a:normAutofit fontScale="92500" lnSpcReduction="20000"/>
          </a:bodyPr>
          <a:lstStyle/>
          <a:p>
            <a:pPr marL="274320" indent="-274320" algn="just" eaLnBrk="1" fontAlgn="auto" hangingPunct="1">
              <a:spcAft>
                <a:spcPts val="0"/>
              </a:spcAft>
              <a:buClr>
                <a:schemeClr val="accent3"/>
              </a:buClr>
              <a:buFont typeface="Wingdings 2"/>
              <a:buChar char=""/>
              <a:defRPr/>
            </a:pPr>
            <a:endParaRPr lang="en-US" sz="24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r>
              <a:rPr lang="en-US" sz="2400" dirty="0" smtClean="0"/>
              <a:t>Where</a:t>
            </a:r>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algn="just" eaLnBrk="1" fontAlgn="auto" hangingPunct="1">
              <a:lnSpc>
                <a:spcPct val="120000"/>
              </a:lnSpc>
              <a:spcAft>
                <a:spcPts val="0"/>
              </a:spcAft>
              <a:buClr>
                <a:schemeClr val="accent3"/>
              </a:buClr>
              <a:buFont typeface="Wingdings 2"/>
              <a:buChar char=""/>
              <a:defRPr/>
            </a:pPr>
            <a:r>
              <a:rPr lang="en-US" sz="2400" dirty="0" smtClean="0">
                <a:latin typeface="Times New Roman" pitchFamily="18" charset="0"/>
                <a:cs typeface="Times New Roman" pitchFamily="18" charset="0"/>
              </a:rPr>
              <a:t>The binary parameters </a:t>
            </a:r>
            <a:r>
              <a:rPr lang="en-US" sz="2400" i="1" dirty="0" err="1" smtClean="0">
                <a:latin typeface="Times New Roman" pitchFamily="18" charset="0"/>
                <a:cs typeface="Times New Roman" pitchFamily="18" charset="0"/>
              </a:rPr>
              <a:t>a</a:t>
            </a:r>
            <a:r>
              <a:rPr lang="en-US" sz="2400" i="1" baseline="-25000" dirty="0" err="1" smtClean="0">
                <a:latin typeface="Times New Roman" pitchFamily="18" charset="0"/>
                <a:cs typeface="Times New Roman" pitchFamily="18" charset="0"/>
              </a:rPr>
              <a:t>ij</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t>
            </a:r>
            <a:r>
              <a:rPr lang="en-US" sz="2400" i="1" baseline="-25000" dirty="0" err="1" smtClean="0">
                <a:latin typeface="Times New Roman" pitchFamily="18" charset="0"/>
                <a:cs typeface="Times New Roman" pitchFamily="18" charset="0"/>
              </a:rPr>
              <a:t>ij</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t>
            </a:r>
            <a:r>
              <a:rPr lang="en-US" sz="2400" i="1" baseline="-25000" dirty="0" err="1" smtClean="0">
                <a:latin typeface="Times New Roman" pitchFamily="18" charset="0"/>
                <a:cs typeface="Times New Roman" pitchFamily="18" charset="0"/>
              </a:rPr>
              <a:t>ij</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t>
            </a:r>
            <a:r>
              <a:rPr lang="en-US" sz="2400" i="1" baseline="-25000" dirty="0" err="1" smtClean="0">
                <a:latin typeface="Times New Roman" pitchFamily="18" charset="0"/>
                <a:cs typeface="Times New Roman" pitchFamily="18" charset="0"/>
              </a:rPr>
              <a:t>ij</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a:t>
            </a:r>
            <a:r>
              <a:rPr lang="en-US" sz="2400" i="1" baseline="-25000" dirty="0" err="1" smtClean="0">
                <a:latin typeface="Times New Roman" pitchFamily="18" charset="0"/>
                <a:cs typeface="Times New Roman" pitchFamily="18" charset="0"/>
              </a:rPr>
              <a:t>ij</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f</a:t>
            </a:r>
            <a:r>
              <a:rPr lang="en-US" sz="2400" i="1" baseline="-25000" dirty="0" err="1" smtClean="0">
                <a:latin typeface="Times New Roman" pitchFamily="18" charset="0"/>
                <a:cs typeface="Times New Roman" pitchFamily="18" charset="0"/>
              </a:rPr>
              <a:t>ij</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can be determined from VLE and/or LLE data regression. The Aspen Physical Property System has a large number of built-in binary parameters for the NRTL model. </a:t>
            </a:r>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i="1" dirty="0" smtClean="0"/>
          </a:p>
        </p:txBody>
      </p:sp>
      <p:graphicFrame>
        <p:nvGraphicFramePr>
          <p:cNvPr id="13314" name="Object 2"/>
          <p:cNvGraphicFramePr>
            <a:graphicFrameLocks noChangeAspect="1"/>
          </p:cNvGraphicFramePr>
          <p:nvPr/>
        </p:nvGraphicFramePr>
        <p:xfrm>
          <a:off x="2133600" y="2057400"/>
          <a:ext cx="4305300" cy="930275"/>
        </p:xfrm>
        <a:graphic>
          <a:graphicData uri="http://schemas.openxmlformats.org/presentationml/2006/ole">
            <mc:AlternateContent xmlns:mc="http://schemas.openxmlformats.org/markup-compatibility/2006">
              <mc:Choice xmlns:v="urn:schemas-microsoft-com:vml" Requires="v">
                <p:oleObj spid="_x0000_s13353" name="Equation" r:id="rId3" imgW="3288960" imgH="711000" progId="Equation.3">
                  <p:embed/>
                </p:oleObj>
              </mc:Choice>
              <mc:Fallback>
                <p:oleObj name="Equation" r:id="rId3" imgW="3288960" imgH="711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057400"/>
                        <a:ext cx="4305300" cy="93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2057400" y="3352800"/>
          <a:ext cx="4876800" cy="1435100"/>
        </p:xfrm>
        <a:graphic>
          <a:graphicData uri="http://schemas.openxmlformats.org/presentationml/2006/ole">
            <mc:AlternateContent xmlns:mc="http://schemas.openxmlformats.org/markup-compatibility/2006">
              <mc:Choice xmlns:v="urn:schemas-microsoft-com:vml" Requires="v">
                <p:oleObj spid="_x0000_s13354" name="Equation" r:id="rId5" imgW="2501640" imgH="736560" progId="Equation.3">
                  <p:embed/>
                </p:oleObj>
              </mc:Choice>
              <mc:Fallback>
                <p:oleObj name="Equation" r:id="rId5" imgW="2501640" imgH="73656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3352800"/>
                        <a:ext cx="4876800"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AC789D20-95E7-48DB-95BB-F60967DA0E46}"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left)">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br>
              <a:rPr lang="en-US" b="1"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7- Advantages and Disadvantages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163"/>
            <a:ext cx="8229600" cy="4922837"/>
          </a:xfrm>
        </p:spPr>
        <p:txBody>
          <a:bodyPr/>
          <a:lstStyle/>
          <a:p>
            <a:pPr algn="just" eaLnBrk="1" hangingPunct="1"/>
            <a:r>
              <a:rPr lang="en-US" sz="2400" dirty="0" smtClean="0">
                <a:latin typeface="Times New Roman" pitchFamily="18" charset="0"/>
                <a:cs typeface="Times New Roman" pitchFamily="18" charset="0"/>
              </a:rPr>
              <a:t>The activity coefficient method is the best way to represent highly non-ideal liquid mixtures at low pressures.</a:t>
            </a:r>
          </a:p>
          <a:p>
            <a:pPr algn="just" eaLnBrk="1" hangingPunct="1">
              <a:lnSpc>
                <a:spcPts val="1500"/>
              </a:lnSpc>
              <a:spcBef>
                <a:spcPct val="0"/>
              </a:spcBef>
            </a:pPr>
            <a:endParaRPr lang="en-US" dirty="0" smtClean="0">
              <a:latin typeface="Times New Roman" pitchFamily="18" charset="0"/>
              <a:cs typeface="Times New Roman" pitchFamily="18" charset="0"/>
            </a:endParaRPr>
          </a:p>
          <a:p>
            <a:pPr algn="just" eaLnBrk="1" hangingPunct="1"/>
            <a:r>
              <a:rPr lang="en-US" sz="2400" dirty="0" smtClean="0">
                <a:latin typeface="Times New Roman" pitchFamily="18" charset="0"/>
                <a:cs typeface="Times New Roman" pitchFamily="18" charset="0"/>
              </a:rPr>
              <a:t>You must estimate or obtain binary parameters from experimental data, such as phase equilibrium data.</a:t>
            </a:r>
          </a:p>
          <a:p>
            <a:pPr algn="just" eaLnBrk="1" hangingPunct="1">
              <a:lnSpc>
                <a:spcPts val="1500"/>
              </a:lnSpc>
              <a:spcBef>
                <a:spcPct val="0"/>
              </a:spcBef>
            </a:pPr>
            <a:endParaRPr lang="en-US" sz="2400" dirty="0" smtClean="0">
              <a:latin typeface="Times New Roman" pitchFamily="18" charset="0"/>
              <a:cs typeface="Times New Roman" pitchFamily="18" charset="0"/>
            </a:endParaRPr>
          </a:p>
          <a:p>
            <a:pPr algn="just" eaLnBrk="1" hangingPunct="1"/>
            <a:r>
              <a:rPr lang="en-US" sz="2400" dirty="0" smtClean="0">
                <a:latin typeface="Times New Roman" pitchFamily="18" charset="0"/>
                <a:cs typeface="Times New Roman" pitchFamily="18" charset="0"/>
              </a:rPr>
              <a:t>Binary parameters are valid only over the temperature and pressure ranges of the data.</a:t>
            </a:r>
          </a:p>
          <a:p>
            <a:pPr eaLnBrk="1" hangingPunct="1">
              <a:lnSpc>
                <a:spcPts val="1500"/>
              </a:lnSpc>
              <a:spcBef>
                <a:spcPct val="0"/>
              </a:spcBef>
            </a:pPr>
            <a:endParaRPr lang="en-US" dirty="0" smtClean="0"/>
          </a:p>
          <a:p>
            <a:pPr algn="just" eaLnBrk="1" hangingPunct="1"/>
            <a:r>
              <a:rPr lang="en-US" sz="2400" dirty="0" smtClean="0">
                <a:latin typeface="Times New Roman" pitchFamily="18" charset="0"/>
                <a:cs typeface="Times New Roman" pitchFamily="18" charset="0"/>
              </a:rPr>
              <a:t>The activity coefficient approach should be used only at low pressures (below 10 </a:t>
            </a:r>
            <a:r>
              <a:rPr lang="en-US" sz="2400" dirty="0" err="1" smtClean="0">
                <a:latin typeface="Times New Roman" pitchFamily="18" charset="0"/>
                <a:cs typeface="Times New Roman" pitchFamily="18" charset="0"/>
              </a:rPr>
              <a:t>atm</a:t>
            </a:r>
            <a:r>
              <a:rPr lang="en-US" sz="2400" dirty="0" smtClean="0">
                <a:latin typeface="Times New Roman" pitchFamily="18" charset="0"/>
                <a:cs typeface="Times New Roman" pitchFamily="18" charset="0"/>
              </a:rPr>
              <a:t>).</a:t>
            </a:r>
          </a:p>
          <a:p>
            <a:pPr algn="just" eaLnBrk="1" hangingPunct="1">
              <a:lnSpc>
                <a:spcPts val="1500"/>
              </a:lnSpc>
              <a:spcBef>
                <a:spcPct val="0"/>
              </a:spcBef>
            </a:pPr>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The Wilson model cannot describe liquid-liquid separation at all; UNIQUAC, UNIFAC and NRTL are suitable.</a:t>
            </a:r>
          </a:p>
        </p:txBody>
      </p:sp>
      <p:sp>
        <p:nvSpPr>
          <p:cNvPr id="4" name="Slide Number Placeholder 3"/>
          <p:cNvSpPr>
            <a:spLocks noGrp="1"/>
          </p:cNvSpPr>
          <p:nvPr>
            <p:ph type="sldNum" sz="quarter" idx="12"/>
          </p:nvPr>
        </p:nvSpPr>
        <p:spPr/>
        <p:txBody>
          <a:bodyPr/>
          <a:lstStyle/>
          <a:p>
            <a:pPr>
              <a:defRPr/>
            </a:pPr>
            <a:fld id="{575F2CAB-6B9C-4116-BE01-073F781B399D}"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533400"/>
            <a:ext cx="8229600" cy="1143000"/>
          </a:xfrm>
        </p:spPr>
        <p:txBody>
          <a:bodyPr anchor="ctr"/>
          <a:lstStyle/>
          <a:p>
            <a:pPr algn="ctr" eaLnBrk="1" hangingPunct="1"/>
            <a:r>
              <a:rPr lang="en-US" sz="4400" b="1" smtClean="0"/>
              <a:t>Property Methods</a:t>
            </a:r>
            <a:endParaRPr lang="en-US" sz="440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382000" cy="4800600"/>
          </a:xfrm>
        </p:spPr>
        <p:txBody>
          <a:bodyPr/>
          <a:lstStyle/>
          <a:p>
            <a:pPr eaLnBrk="1" hangingPunct="1"/>
            <a:r>
              <a:rPr lang="en-US" sz="2400" smtClean="0">
                <a:latin typeface="Times New Roman" pitchFamily="18" charset="0"/>
                <a:cs typeface="Times New Roman" pitchFamily="18" charset="0"/>
              </a:rPr>
              <a:t>A property method is a collection of property calculation routes.</a:t>
            </a:r>
          </a:p>
          <a:p>
            <a:pPr eaLnBrk="1" hangingPunct="1">
              <a:lnSpc>
                <a:spcPts val="1500"/>
              </a:lnSpc>
            </a:pPr>
            <a:endParaRPr lang="en-US" sz="2400" smtClean="0">
              <a:latin typeface="Times New Roman" pitchFamily="18" charset="0"/>
              <a:cs typeface="Times New Roman" pitchFamily="18" charset="0"/>
            </a:endParaRPr>
          </a:p>
          <a:p>
            <a:pPr eaLnBrk="1" hangingPunct="1">
              <a:lnSpc>
                <a:spcPts val="100"/>
              </a:lnSpc>
              <a:spcBef>
                <a:spcPct val="0"/>
              </a:spcBef>
              <a:buFont typeface="Wingdings 2" pitchFamily="18" charset="2"/>
              <a:buNone/>
            </a:pPr>
            <a:r>
              <a:rPr lang="en-US" sz="2400" smtClean="0">
                <a:latin typeface="Times New Roman" pitchFamily="18" charset="0"/>
                <a:cs typeface="Times New Roman" pitchFamily="18" charset="0"/>
              </a:rPr>
              <a:t> </a:t>
            </a:r>
          </a:p>
          <a:p>
            <a:pPr eaLnBrk="1" hangingPunct="1"/>
            <a:r>
              <a:rPr lang="en-US" sz="2400" smtClean="0">
                <a:latin typeface="Times New Roman" pitchFamily="18" charset="0"/>
                <a:cs typeface="Times New Roman" pitchFamily="18" charset="0"/>
              </a:rPr>
              <a:t>Thermodynamic properties:</a:t>
            </a:r>
          </a:p>
          <a:p>
            <a:pPr lvl="2" eaLnBrk="1" hangingPunct="1">
              <a:buFont typeface="Wingdings 2" pitchFamily="18" charset="2"/>
              <a:buNone/>
            </a:pPr>
            <a:r>
              <a:rPr lang="en-US" sz="1900" smtClean="0">
                <a:latin typeface="Times New Roman" pitchFamily="18" charset="0"/>
                <a:cs typeface="Times New Roman" pitchFamily="18" charset="0"/>
              </a:rPr>
              <a:t>• Phase equilibrium (VLE, LLE, VLLE)</a:t>
            </a:r>
          </a:p>
          <a:p>
            <a:pPr lvl="2" eaLnBrk="1" hangingPunct="1">
              <a:buFont typeface="Wingdings 2" pitchFamily="18" charset="2"/>
              <a:buNone/>
            </a:pPr>
            <a:r>
              <a:rPr lang="en-US" sz="1900" smtClean="0">
                <a:latin typeface="Times New Roman" pitchFamily="18" charset="0"/>
                <a:cs typeface="Times New Roman" pitchFamily="18" charset="0"/>
              </a:rPr>
              <a:t>• Enthalpy</a:t>
            </a:r>
          </a:p>
          <a:p>
            <a:pPr lvl="2" eaLnBrk="1" hangingPunct="1">
              <a:buFont typeface="Wingdings 2" pitchFamily="18" charset="2"/>
              <a:buNone/>
            </a:pPr>
            <a:r>
              <a:rPr lang="en-US" sz="1900" smtClean="0">
                <a:latin typeface="Times New Roman" pitchFamily="18" charset="0"/>
                <a:cs typeface="Times New Roman" pitchFamily="18" charset="0"/>
              </a:rPr>
              <a:t>• Entropy</a:t>
            </a:r>
          </a:p>
          <a:p>
            <a:pPr lvl="2" eaLnBrk="1" hangingPunct="1">
              <a:buFont typeface="Wingdings 2" pitchFamily="18" charset="2"/>
              <a:buNone/>
            </a:pPr>
            <a:r>
              <a:rPr lang="en-US" sz="1900" smtClean="0">
                <a:latin typeface="Times New Roman" pitchFamily="18" charset="0"/>
                <a:cs typeface="Times New Roman" pitchFamily="18" charset="0"/>
              </a:rPr>
              <a:t>• Gibbs free energy</a:t>
            </a:r>
          </a:p>
          <a:p>
            <a:pPr lvl="2" eaLnBrk="1" hangingPunct="1">
              <a:buFont typeface="Wingdings 2" pitchFamily="18" charset="2"/>
              <a:buNone/>
            </a:pPr>
            <a:r>
              <a:rPr lang="en-US" sz="1900" smtClean="0">
                <a:latin typeface="Times New Roman" pitchFamily="18" charset="0"/>
                <a:cs typeface="Times New Roman" pitchFamily="18" charset="0"/>
              </a:rPr>
              <a:t>• Molar volume</a:t>
            </a:r>
          </a:p>
          <a:p>
            <a:pPr eaLnBrk="1" hangingPunct="1"/>
            <a:r>
              <a:rPr lang="en-US" sz="2400" smtClean="0">
                <a:latin typeface="Times New Roman" pitchFamily="18" charset="0"/>
                <a:cs typeface="Times New Roman" pitchFamily="18" charset="0"/>
              </a:rPr>
              <a:t>Transport properties:</a:t>
            </a:r>
          </a:p>
          <a:p>
            <a:pPr lvl="2" eaLnBrk="1" hangingPunct="1">
              <a:buFont typeface="Wingdings 2" pitchFamily="18" charset="2"/>
              <a:buNone/>
            </a:pPr>
            <a:r>
              <a:rPr lang="en-US" sz="1900" smtClean="0">
                <a:latin typeface="Times New Roman" pitchFamily="18" charset="0"/>
                <a:cs typeface="Times New Roman" pitchFamily="18" charset="0"/>
              </a:rPr>
              <a:t>• Viscosity</a:t>
            </a:r>
          </a:p>
          <a:p>
            <a:pPr lvl="2" eaLnBrk="1" hangingPunct="1">
              <a:buFont typeface="Wingdings 2" pitchFamily="18" charset="2"/>
              <a:buNone/>
            </a:pPr>
            <a:r>
              <a:rPr lang="en-US" sz="1900" smtClean="0">
                <a:latin typeface="Times New Roman" pitchFamily="18" charset="0"/>
                <a:cs typeface="Times New Roman" pitchFamily="18" charset="0"/>
              </a:rPr>
              <a:t>• Thermal conductivity</a:t>
            </a:r>
          </a:p>
          <a:p>
            <a:pPr lvl="2" eaLnBrk="1" hangingPunct="1">
              <a:buFont typeface="Wingdings 2" pitchFamily="18" charset="2"/>
              <a:buNone/>
            </a:pPr>
            <a:r>
              <a:rPr lang="en-US" sz="1900" smtClean="0">
                <a:latin typeface="Times New Roman" pitchFamily="18" charset="0"/>
                <a:cs typeface="Times New Roman" pitchFamily="18" charset="0"/>
              </a:rPr>
              <a:t>• Diffusion coefficient</a:t>
            </a:r>
          </a:p>
          <a:p>
            <a:pPr lvl="2" eaLnBrk="1" hangingPunct="1">
              <a:buFont typeface="Wingdings 2" pitchFamily="18" charset="2"/>
              <a:buNone/>
            </a:pPr>
            <a:r>
              <a:rPr lang="en-US" sz="1900" smtClean="0">
                <a:latin typeface="Times New Roman" pitchFamily="18" charset="0"/>
                <a:cs typeface="Times New Roman" pitchFamily="18" charset="0"/>
              </a:rPr>
              <a:t>• Surface tension</a:t>
            </a:r>
          </a:p>
          <a:p>
            <a:pPr eaLnBrk="1" hangingPunct="1"/>
            <a:endParaRPr lang="en-US" smtClean="0"/>
          </a:p>
        </p:txBody>
      </p:sp>
      <p:sp>
        <p:nvSpPr>
          <p:cNvPr id="7" name="Slide Number Placeholder 6"/>
          <p:cNvSpPr>
            <a:spLocks noGrp="1"/>
          </p:cNvSpPr>
          <p:nvPr>
            <p:ph type="sldNum" sz="quarter" idx="12"/>
          </p:nvPr>
        </p:nvSpPr>
        <p:spPr/>
        <p:txBody>
          <a:bodyPr/>
          <a:lstStyle/>
          <a:p>
            <a:pPr>
              <a:defRPr/>
            </a:pPr>
            <a:fld id="{F2229817-6780-47D9-A603-13BEC328E86E}"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linds(horizontal)">
                                      <p:cBhvr>
                                        <p:cTn id="24" dur="500"/>
                                        <p:tgtEl>
                                          <p:spTgt spid="3">
                                            <p:txEl>
                                              <p:pRg st="7" end="7"/>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linds(horizontal)">
                                      <p:cBhvr>
                                        <p:cTn id="35" dur="500"/>
                                        <p:tgtEl>
                                          <p:spTgt spid="3">
                                            <p:txEl>
                                              <p:pRg st="10" end="10"/>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linds(horizontal)">
                                      <p:cBhvr>
                                        <p:cTn id="38" dur="500"/>
                                        <p:tgtEl>
                                          <p:spTgt spid="3">
                                            <p:txEl>
                                              <p:pRg st="11" end="11"/>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blinds(horizontal)">
                                      <p:cBhvr>
                                        <p:cTn id="41" dur="500"/>
                                        <p:tgtEl>
                                          <p:spTgt spid="3">
                                            <p:txEl>
                                              <p:pRg st="12" end="12"/>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blinds(horizontal)">
                                      <p:cBhvr>
                                        <p:cTn id="4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Activity Coefficient Method </a:t>
            </a:r>
            <a:br>
              <a:rPr lang="en-US" b="1" dirty="0" smtClean="0">
                <a:latin typeface="Times New Roman" pitchFamily="18" charset="0"/>
                <a:cs typeface="Times New Roman" pitchFamily="18" charset="0"/>
              </a:rPr>
            </a:br>
            <a:r>
              <a:rPr lang="en-US" sz="4400" dirty="0">
                <a:latin typeface="Times New Roman" pitchFamily="18" charset="0"/>
                <a:cs typeface="Times New Roman" pitchFamily="18" charset="0"/>
              </a:rPr>
              <a:t>8</a:t>
            </a:r>
            <a:r>
              <a:rPr lang="en-US" sz="4400" dirty="0" smtClean="0">
                <a:latin typeface="Times New Roman" pitchFamily="18" charset="0"/>
                <a:cs typeface="Times New Roman" pitchFamily="18" charset="0"/>
              </a:rPr>
              <a:t>- Enthalpy calculation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163"/>
            <a:ext cx="8229600" cy="4922837"/>
          </a:xfrm>
        </p:spPr>
        <p:txBody>
          <a:bodyPr/>
          <a:lstStyle/>
          <a:p>
            <a:pPr marL="274320" lvl="0" indent="-274320" eaLnBrk="1" fontAlgn="auto" hangingPunct="1">
              <a:spcAft>
                <a:spcPts val="0"/>
              </a:spcAft>
              <a:buFont typeface="Wingdings 2"/>
              <a:buChar char=""/>
              <a:defRPr/>
            </a:pPr>
            <a:r>
              <a:rPr lang="en-US" dirty="0">
                <a:solidFill>
                  <a:prstClr val="black"/>
                </a:solidFill>
                <a:latin typeface="Times New Roman" panose="02020603050405020304" pitchFamily="18" charset="0"/>
                <a:cs typeface="Times New Roman" panose="02020603050405020304" pitchFamily="18" charset="0"/>
              </a:rPr>
              <a:t>Vapor Enthalpy</a:t>
            </a:r>
            <a:r>
              <a:rPr lang="en-US" dirty="0" smtClean="0">
                <a:solidFill>
                  <a:prstClr val="black"/>
                </a:solidFill>
                <a:latin typeface="Times New Roman" panose="02020603050405020304" pitchFamily="18" charset="0"/>
                <a:cs typeface="Times New Roman" panose="02020603050405020304" pitchFamily="18" charset="0"/>
              </a:rPr>
              <a:t>: Vapor enthalpy are computed from the EOS that selected for vapor phase (The same as EOS method).</a:t>
            </a:r>
          </a:p>
          <a:p>
            <a:pPr marL="274320" lvl="0" indent="-274320" eaLnBrk="1" fontAlgn="auto" hangingPunct="1">
              <a:spcAft>
                <a:spcPts val="0"/>
              </a:spcAft>
              <a:buFont typeface="Wingdings 2"/>
              <a:buChar char=""/>
              <a:defRPr/>
            </a:pPr>
            <a:endParaRPr lang="en-US" dirty="0">
              <a:solidFill>
                <a:prstClr val="black"/>
              </a:solidFill>
            </a:endParaRPr>
          </a:p>
          <a:p>
            <a:pPr marL="274320" lvl="0" indent="-274320" eaLnBrk="1" fontAlgn="auto" hangingPunct="1">
              <a:spcAft>
                <a:spcPts val="0"/>
              </a:spcAft>
              <a:buFont typeface="Wingdings 2"/>
              <a:buChar char=""/>
              <a:defRPr/>
            </a:pPr>
            <a:r>
              <a:rPr lang="en-US" dirty="0" smtClean="0">
                <a:solidFill>
                  <a:prstClr val="black"/>
                </a:solidFill>
                <a:latin typeface="Times New Roman" panose="02020603050405020304" pitchFamily="18" charset="0"/>
                <a:cs typeface="Times New Roman" panose="02020603050405020304" pitchFamily="18" charset="0"/>
              </a:rPr>
              <a:t>Liquid Enthalpy: </a:t>
            </a:r>
            <a:endParaRPr lang="en-US" dirty="0">
              <a:solidFill>
                <a:prstClr val="black"/>
              </a:solidFill>
              <a:latin typeface="Times New Roman" panose="02020603050405020304" pitchFamily="18" charset="0"/>
              <a:cs typeface="Times New Roman" panose="02020603050405020304" pitchFamily="18" charset="0"/>
            </a:endParaRPr>
          </a:p>
          <a:p>
            <a:pPr algn="just" eaLnBrk="1" hangingPunct="1">
              <a:lnSpc>
                <a:spcPts val="1500"/>
              </a:lnSpc>
              <a:spcBef>
                <a:spcPct val="0"/>
              </a:spcBef>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575F2CAB-6B9C-4116-BE01-073F781B399D}" type="slidenum">
              <a:rPr lang="en-US" smtClean="0">
                <a:solidFill>
                  <a:srgbClr val="04617B">
                    <a:shade val="90000"/>
                  </a:srgbClr>
                </a:solidFill>
              </a:rPr>
              <a:pPr>
                <a:defRPr/>
              </a:pPr>
              <a:t>20</a:t>
            </a:fld>
            <a:endParaRPr lang="en-US">
              <a:solidFill>
                <a:srgbClr val="04617B">
                  <a:shade val="90000"/>
                </a:srgbClr>
              </a:solidFill>
            </a:endParaRPr>
          </a:p>
        </p:txBody>
      </p:sp>
      <p:pic>
        <p:nvPicPr>
          <p:cNvPr id="15362" name="Picture 2"/>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657600" y="3581400"/>
            <a:ext cx="41671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38275" y="4305300"/>
            <a:ext cx="648652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rotWithShape="1">
          <a:blip r:embed="rId6">
            <a:clrChange>
              <a:clrFrom>
                <a:srgbClr val="FFFFFF"/>
              </a:clrFrom>
              <a:clrTo>
                <a:srgbClr val="FFFFFF">
                  <a:alpha val="0"/>
                </a:srgbClr>
              </a:clrTo>
            </a:clrChange>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l="22017"/>
          <a:stretch/>
        </p:blipFill>
        <p:spPr bwMode="auto">
          <a:xfrm>
            <a:off x="5410200" y="5619750"/>
            <a:ext cx="176784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2667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2"/>
                                        </p:tgtEl>
                                        <p:attrNameLst>
                                          <p:attrName>style.visibility</p:attrName>
                                        </p:attrNameLst>
                                      </p:cBhvr>
                                      <p:to>
                                        <p:strVal val="visible"/>
                                      </p:to>
                                    </p:set>
                                    <p:animEffect transition="in" filter="fade">
                                      <p:cBhvr>
                                        <p:cTn id="17" dur="500"/>
                                        <p:tgtEl>
                                          <p:spTgt spid="1536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3"/>
                                        </p:tgtEl>
                                        <p:attrNameLst>
                                          <p:attrName>style.visibility</p:attrName>
                                        </p:attrNameLst>
                                      </p:cBhvr>
                                      <p:to>
                                        <p:strVal val="visible"/>
                                      </p:to>
                                    </p:set>
                                    <p:animEffect transition="in" filter="fade">
                                      <p:cBhvr>
                                        <p:cTn id="22" dur="500"/>
                                        <p:tgtEl>
                                          <p:spTgt spid="15363"/>
                                        </p:tgtEl>
                                      </p:cBhvr>
                                    </p:animEffect>
                                  </p:childTnLst>
                                </p:cTn>
                              </p:par>
                              <p:par>
                                <p:cTn id="23" presetID="10" presetClass="entr" presetSubtype="0" fill="hold" nodeType="withEffect">
                                  <p:stCondLst>
                                    <p:cond delay="0"/>
                                  </p:stCondLst>
                                  <p:childTnLst>
                                    <p:set>
                                      <p:cBhvr>
                                        <p:cTn id="24" dur="1" fill="hold">
                                          <p:stCondLst>
                                            <p:cond delay="0"/>
                                          </p:stCondLst>
                                        </p:cTn>
                                        <p:tgtEl>
                                          <p:spTgt spid="15364"/>
                                        </p:tgtEl>
                                        <p:attrNameLst>
                                          <p:attrName>style.visibility</p:attrName>
                                        </p:attrNameLst>
                                      </p:cBhvr>
                                      <p:to>
                                        <p:strVal val="visible"/>
                                      </p:to>
                                    </p:set>
                                    <p:animEffect transition="in" filter="fade">
                                      <p:cBhvr>
                                        <p:cTn id="25"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idx="1"/>
          </p:nvPr>
        </p:nvSpPr>
        <p:spPr>
          <a:xfrm>
            <a:off x="457200" y="2133600"/>
            <a:ext cx="8077200" cy="4389438"/>
          </a:xfrm>
        </p:spPr>
        <p:txBody>
          <a:bodyPr lIns="92075" tIns="46038" rIns="92075" bIns="46038"/>
          <a:lstStyle/>
          <a:p>
            <a:pPr marL="533400" indent="-533400" algn="just" eaLnBrk="1" hangingPunct="1">
              <a:lnSpc>
                <a:spcPct val="90000"/>
              </a:lnSpc>
              <a:buClr>
                <a:schemeClr val="tx1"/>
              </a:buClr>
              <a:buFont typeface="Wingdings" pitchFamily="2" charset="2"/>
              <a:buAutoNum type="arabicPeriod"/>
            </a:pPr>
            <a:r>
              <a:rPr lang="en-US" sz="2800" smtClean="0">
                <a:latin typeface="Times New Roman" pitchFamily="18" charset="0"/>
                <a:cs typeface="Times New Roman" pitchFamily="18" charset="0"/>
              </a:rPr>
              <a:t>Choosing the most suitable property method.</a:t>
            </a:r>
          </a:p>
          <a:p>
            <a:pPr marL="533400" indent="-533400" algn="just" eaLnBrk="1" hangingPunct="1">
              <a:lnSpc>
                <a:spcPts val="2000"/>
              </a:lnSpc>
              <a:buClr>
                <a:schemeClr val="tx1"/>
              </a:buClr>
              <a:buFont typeface="Wingdings" pitchFamily="2" charset="2"/>
              <a:buAutoNum type="arabicPeriod"/>
            </a:pPr>
            <a:endParaRPr lang="he-IL" sz="2800" smtClean="0">
              <a:latin typeface="Times New Roman" pitchFamily="18" charset="0"/>
              <a:cs typeface="Times New Roman" pitchFamily="18" charset="0"/>
            </a:endParaRPr>
          </a:p>
          <a:p>
            <a:pPr marL="533400" indent="-533400" algn="just" eaLnBrk="1" hangingPunct="1">
              <a:lnSpc>
                <a:spcPct val="90000"/>
              </a:lnSpc>
              <a:buClr>
                <a:schemeClr val="tx1"/>
              </a:buClr>
              <a:buFont typeface="Wingdings" pitchFamily="2" charset="2"/>
              <a:buAutoNum type="arabicPeriod"/>
            </a:pPr>
            <a:r>
              <a:rPr lang="en-US" sz="2800" smtClean="0">
                <a:latin typeface="Times New Roman" pitchFamily="18" charset="0"/>
                <a:cs typeface="Times New Roman" pitchFamily="18" charset="0"/>
              </a:rPr>
              <a:t>Comparing the obtained predictions with data from the literature.  </a:t>
            </a:r>
          </a:p>
          <a:p>
            <a:pPr marL="533400" indent="-533400" algn="just" eaLnBrk="1" hangingPunct="1">
              <a:lnSpc>
                <a:spcPts val="2000"/>
              </a:lnSpc>
              <a:buClr>
                <a:schemeClr val="tx1"/>
              </a:buClr>
              <a:buFont typeface="Wingdings" pitchFamily="2" charset="2"/>
              <a:buAutoNum type="arabicPeriod"/>
            </a:pPr>
            <a:endParaRPr lang="he-IL" sz="2800" smtClean="0">
              <a:latin typeface="Times New Roman" pitchFamily="18" charset="0"/>
              <a:cs typeface="Times New Roman" pitchFamily="18" charset="0"/>
            </a:endParaRPr>
          </a:p>
          <a:p>
            <a:pPr marL="533400" indent="-533400" algn="just" eaLnBrk="1" hangingPunct="1">
              <a:lnSpc>
                <a:spcPct val="90000"/>
              </a:lnSpc>
              <a:buClr>
                <a:schemeClr val="tx1"/>
              </a:buClr>
              <a:buFont typeface="Wingdings" pitchFamily="2" charset="2"/>
              <a:buAutoNum type="arabicPeriod"/>
            </a:pPr>
            <a:r>
              <a:rPr lang="en-US" sz="2800" smtClean="0">
                <a:latin typeface="Times New Roman" pitchFamily="18" charset="0"/>
                <a:cs typeface="Times New Roman" pitchFamily="18" charset="0"/>
              </a:rPr>
              <a:t>Estimate or obtain binary parameters from experimental data if necessary.</a:t>
            </a:r>
          </a:p>
          <a:p>
            <a:pPr marL="533400" indent="-533400" algn="just" eaLnBrk="1" hangingPunct="1">
              <a:lnSpc>
                <a:spcPts val="2000"/>
              </a:lnSpc>
              <a:buClr>
                <a:schemeClr val="tx1"/>
              </a:buClr>
              <a:buFont typeface="Wingdings" pitchFamily="2" charset="2"/>
              <a:buAutoNum type="arabicPeriod"/>
            </a:pPr>
            <a:endParaRPr lang="en-US" sz="2800" smtClean="0">
              <a:latin typeface="Times New Roman" pitchFamily="18" charset="0"/>
              <a:cs typeface="Times New Roman" pitchFamily="18" charset="0"/>
            </a:endParaRPr>
          </a:p>
          <a:p>
            <a:pPr marL="533400" indent="-533400" algn="just" eaLnBrk="1" hangingPunct="1">
              <a:lnSpc>
                <a:spcPct val="90000"/>
              </a:lnSpc>
              <a:buClr>
                <a:schemeClr val="tx1"/>
              </a:buClr>
              <a:buFont typeface="Wingdings" pitchFamily="2" charset="2"/>
              <a:buAutoNum type="arabicPeriod"/>
            </a:pPr>
            <a:r>
              <a:rPr lang="en-US" sz="2800" smtClean="0">
                <a:latin typeface="Times New Roman" pitchFamily="18" charset="0"/>
                <a:cs typeface="Times New Roman" pitchFamily="18" charset="0"/>
              </a:rPr>
              <a:t>Generation of lab data if necessary to check the property model.</a:t>
            </a:r>
            <a:r>
              <a:rPr lang="he-IL" sz="2800" smtClean="0">
                <a:latin typeface="Times New Roman" pitchFamily="18" charset="0"/>
                <a:cs typeface="Times New Roman" pitchFamily="18" charset="0"/>
              </a:rPr>
              <a:t> </a:t>
            </a:r>
            <a:endParaRPr lang="en-US" sz="2800" smtClean="0">
              <a:latin typeface="Times New Roman" pitchFamily="18" charset="0"/>
              <a:cs typeface="Times New Roman" pitchFamily="18" charset="0"/>
            </a:endParaRPr>
          </a:p>
        </p:txBody>
      </p:sp>
      <p:sp>
        <p:nvSpPr>
          <p:cNvPr id="25603" name="Rectangle 6"/>
          <p:cNvSpPr>
            <a:spLocks noGrp="1" noChangeArrowheads="1"/>
          </p:cNvSpPr>
          <p:nvPr>
            <p:ph type="title"/>
          </p:nvPr>
        </p:nvSpPr>
        <p:spPr>
          <a:xfrm>
            <a:off x="457200" y="609600"/>
            <a:ext cx="8229600" cy="1143000"/>
          </a:xfrm>
        </p:spPr>
        <p:txBody>
          <a:bodyPr/>
          <a:lstStyle/>
          <a:p>
            <a:pPr algn="ctr" eaLnBrk="1" hangingPunct="1">
              <a:lnSpc>
                <a:spcPts val="3800"/>
              </a:lnSpc>
            </a:pPr>
            <a:r>
              <a:rPr lang="en-US" sz="3200" b="1" smtClean="0">
                <a:latin typeface="Times New Roman" pitchFamily="18" charset="0"/>
                <a:cs typeface="Times New Roman" pitchFamily="18" charset="0"/>
              </a:rPr>
              <a:t>Principle Steps in Selecting the Appropriate Property Method</a:t>
            </a:r>
          </a:p>
        </p:txBody>
      </p:sp>
      <p:sp>
        <p:nvSpPr>
          <p:cNvPr id="5" name="Slide Number Placeholder 4"/>
          <p:cNvSpPr>
            <a:spLocks noGrp="1"/>
          </p:cNvSpPr>
          <p:nvPr>
            <p:ph type="sldNum" sz="quarter" idx="12"/>
          </p:nvPr>
        </p:nvSpPr>
        <p:spPr/>
        <p:txBody>
          <a:bodyPr/>
          <a:lstStyle/>
          <a:p>
            <a:pPr>
              <a:defRPr/>
            </a:pPr>
            <a:fld id="{FF0F8928-6385-4AE6-BCF2-003F54132F5C}"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500"/>
                                        <p:tgtEl>
                                          <p:spTgt spid="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dissolv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title"/>
          </p:nvPr>
        </p:nvSpPr>
        <p:spPr>
          <a:xfrm>
            <a:off x="0" y="-304800"/>
            <a:ext cx="9144000" cy="990600"/>
          </a:xfrm>
        </p:spPr>
        <p:txBody>
          <a:bodyPr/>
          <a:lstStyle/>
          <a:p>
            <a:pPr algn="ctr" rtl="1" eaLnBrk="1" hangingPunct="1"/>
            <a:r>
              <a:rPr lang="en-US" sz="3200" u="sng" smtClean="0"/>
              <a:t>Eric Carlson’s Recommendations</a:t>
            </a:r>
          </a:p>
        </p:txBody>
      </p:sp>
      <p:sp>
        <p:nvSpPr>
          <p:cNvPr id="26627" name="AutoShape 12"/>
          <p:cNvSpPr>
            <a:spLocks noChangeArrowheads="1"/>
          </p:cNvSpPr>
          <p:nvPr/>
        </p:nvSpPr>
        <p:spPr bwMode="auto">
          <a:xfrm>
            <a:off x="2438400" y="1355725"/>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E?</a:t>
            </a:r>
          </a:p>
        </p:txBody>
      </p:sp>
      <p:sp>
        <p:nvSpPr>
          <p:cNvPr id="26628" name="AutoShape 13"/>
          <p:cNvSpPr>
            <a:spLocks noChangeArrowheads="1"/>
          </p:cNvSpPr>
          <p:nvPr/>
        </p:nvSpPr>
        <p:spPr bwMode="auto">
          <a:xfrm>
            <a:off x="2590800" y="37338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R?</a:t>
            </a:r>
          </a:p>
        </p:txBody>
      </p:sp>
      <p:cxnSp>
        <p:nvCxnSpPr>
          <p:cNvPr id="26629" name="AutoShape 17"/>
          <p:cNvCxnSpPr>
            <a:cxnSpLocks noChangeShapeType="1"/>
            <a:endCxn id="26672" idx="1"/>
          </p:cNvCxnSpPr>
          <p:nvPr/>
        </p:nvCxnSpPr>
        <p:spPr bwMode="auto">
          <a:xfrm flipV="1">
            <a:off x="381000" y="2994025"/>
            <a:ext cx="685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30" name="AutoShape 18"/>
          <p:cNvSpPr>
            <a:spLocks noChangeArrowheads="1"/>
          </p:cNvSpPr>
          <p:nvPr/>
        </p:nvSpPr>
        <p:spPr bwMode="auto">
          <a:xfrm>
            <a:off x="4724400" y="48006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P?</a:t>
            </a:r>
          </a:p>
        </p:txBody>
      </p:sp>
      <p:grpSp>
        <p:nvGrpSpPr>
          <p:cNvPr id="26631" name="Group 50"/>
          <p:cNvGrpSpPr>
            <a:grpSpLocks/>
          </p:cNvGrpSpPr>
          <p:nvPr/>
        </p:nvGrpSpPr>
        <p:grpSpPr bwMode="auto">
          <a:xfrm>
            <a:off x="1066800" y="2574925"/>
            <a:ext cx="838200" cy="838200"/>
            <a:chOff x="672" y="1632"/>
            <a:chExt cx="528" cy="528"/>
          </a:xfrm>
        </p:grpSpPr>
        <p:sp>
          <p:nvSpPr>
            <p:cNvPr id="26672" name="AutoShape 11"/>
            <p:cNvSpPr>
              <a:spLocks noChangeArrowheads="1"/>
            </p:cNvSpPr>
            <p:nvPr/>
          </p:nvSpPr>
          <p:spPr bwMode="auto">
            <a:xfrm>
              <a:off x="672" y="1632"/>
              <a:ext cx="528" cy="528"/>
            </a:xfrm>
            <a:prstGeom prst="flowChartDecision">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26673" name="Line 34"/>
            <p:cNvSpPr>
              <a:spLocks noChangeShapeType="1"/>
            </p:cNvSpPr>
            <p:nvPr/>
          </p:nvSpPr>
          <p:spPr bwMode="auto">
            <a:xfrm>
              <a:off x="960"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74" name="Line 35"/>
            <p:cNvSpPr>
              <a:spLocks noChangeShapeType="1"/>
            </p:cNvSpPr>
            <p:nvPr/>
          </p:nvSpPr>
          <p:spPr bwMode="auto">
            <a:xfrm flipV="1">
              <a:off x="864"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6632" name="Group 63"/>
          <p:cNvGrpSpPr>
            <a:grpSpLocks/>
          </p:cNvGrpSpPr>
          <p:nvPr/>
        </p:nvGrpSpPr>
        <p:grpSpPr bwMode="auto">
          <a:xfrm>
            <a:off x="1485900" y="1449388"/>
            <a:ext cx="952500" cy="1125537"/>
            <a:chOff x="936" y="913"/>
            <a:chExt cx="600" cy="709"/>
          </a:xfrm>
        </p:grpSpPr>
        <p:cxnSp>
          <p:nvCxnSpPr>
            <p:cNvPr id="26670" name="AutoShape 15"/>
            <p:cNvCxnSpPr>
              <a:cxnSpLocks noChangeShapeType="1"/>
              <a:stCxn id="26672" idx="0"/>
              <a:endCxn id="26627" idx="1"/>
            </p:cNvCxnSpPr>
            <p:nvPr/>
          </p:nvCxnSpPr>
          <p:spPr bwMode="auto">
            <a:xfrm rot="-5400000">
              <a:off x="984" y="1070"/>
              <a:ext cx="504" cy="6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6671" name="Text Box 36"/>
            <p:cNvSpPr txBox="1">
              <a:spLocks noChangeArrowheads="1"/>
            </p:cNvSpPr>
            <p:nvPr/>
          </p:nvSpPr>
          <p:spPr bwMode="auto">
            <a:xfrm>
              <a:off x="960" y="913"/>
              <a:ext cx="4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Polar</a:t>
              </a:r>
            </a:p>
          </p:txBody>
        </p:sp>
      </p:grpSp>
      <p:grpSp>
        <p:nvGrpSpPr>
          <p:cNvPr id="26633" name="Group 66"/>
          <p:cNvGrpSpPr>
            <a:grpSpLocks/>
          </p:cNvGrpSpPr>
          <p:nvPr/>
        </p:nvGrpSpPr>
        <p:grpSpPr bwMode="auto">
          <a:xfrm>
            <a:off x="3086100" y="3032125"/>
            <a:ext cx="3467100" cy="701675"/>
            <a:chOff x="1944" y="1910"/>
            <a:chExt cx="2184" cy="442"/>
          </a:xfrm>
        </p:grpSpPr>
        <p:cxnSp>
          <p:nvCxnSpPr>
            <p:cNvPr id="26668" name="AutoShape 29"/>
            <p:cNvCxnSpPr>
              <a:cxnSpLocks noChangeShapeType="1"/>
              <a:stCxn id="26628" idx="0"/>
            </p:cNvCxnSpPr>
            <p:nvPr/>
          </p:nvCxnSpPr>
          <p:spPr bwMode="auto">
            <a:xfrm rot="-5400000">
              <a:off x="2940" y="1164"/>
              <a:ext cx="192" cy="2184"/>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6669" name="Text Box 38"/>
            <p:cNvSpPr txBox="1">
              <a:spLocks noChangeArrowheads="1"/>
            </p:cNvSpPr>
            <p:nvPr/>
          </p:nvSpPr>
          <p:spPr bwMode="auto">
            <a:xfrm>
              <a:off x="2006" y="1910"/>
              <a:ext cx="4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Real</a:t>
              </a:r>
            </a:p>
          </p:txBody>
        </p:sp>
      </p:grpSp>
      <p:grpSp>
        <p:nvGrpSpPr>
          <p:cNvPr id="26634" name="Group 65"/>
          <p:cNvGrpSpPr>
            <a:grpSpLocks/>
          </p:cNvGrpSpPr>
          <p:nvPr/>
        </p:nvGrpSpPr>
        <p:grpSpPr bwMode="auto">
          <a:xfrm>
            <a:off x="2933700" y="2193925"/>
            <a:ext cx="3467100" cy="490538"/>
            <a:chOff x="1848" y="1382"/>
            <a:chExt cx="2184" cy="309"/>
          </a:xfrm>
        </p:grpSpPr>
        <p:cxnSp>
          <p:nvCxnSpPr>
            <p:cNvPr id="26666" name="AutoShape 26"/>
            <p:cNvCxnSpPr>
              <a:cxnSpLocks noChangeShapeType="1"/>
              <a:stCxn id="26627" idx="2"/>
            </p:cNvCxnSpPr>
            <p:nvPr/>
          </p:nvCxnSpPr>
          <p:spPr bwMode="auto">
            <a:xfrm rot="16200000" flipH="1">
              <a:off x="2796" y="434"/>
              <a:ext cx="288" cy="2184"/>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6667" name="Text Box 39"/>
            <p:cNvSpPr txBox="1">
              <a:spLocks noChangeArrowheads="1"/>
            </p:cNvSpPr>
            <p:nvPr/>
          </p:nvSpPr>
          <p:spPr bwMode="auto">
            <a:xfrm>
              <a:off x="2150" y="1441"/>
              <a:ext cx="95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Electrolyte</a:t>
              </a:r>
            </a:p>
          </p:txBody>
        </p:sp>
      </p:grpSp>
      <p:grpSp>
        <p:nvGrpSpPr>
          <p:cNvPr id="26635" name="Group 67"/>
          <p:cNvGrpSpPr>
            <a:grpSpLocks/>
          </p:cNvGrpSpPr>
          <p:nvPr/>
        </p:nvGrpSpPr>
        <p:grpSpPr bwMode="auto">
          <a:xfrm>
            <a:off x="3048000" y="4572000"/>
            <a:ext cx="1828800" cy="685800"/>
            <a:chOff x="1920" y="2880"/>
            <a:chExt cx="1152" cy="432"/>
          </a:xfrm>
        </p:grpSpPr>
        <p:cxnSp>
          <p:nvCxnSpPr>
            <p:cNvPr id="26664" name="AutoShape 20"/>
            <p:cNvCxnSpPr>
              <a:cxnSpLocks noChangeShapeType="1"/>
              <a:stCxn id="26628" idx="2"/>
              <a:endCxn id="26630" idx="1"/>
            </p:cNvCxnSpPr>
            <p:nvPr/>
          </p:nvCxnSpPr>
          <p:spPr bwMode="auto">
            <a:xfrm rot="16200000" flipH="1">
              <a:off x="2256" y="2568"/>
              <a:ext cx="408" cy="1032"/>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6665" name="Text Box 40"/>
            <p:cNvSpPr txBox="1">
              <a:spLocks noChangeArrowheads="1"/>
            </p:cNvSpPr>
            <p:nvPr/>
          </p:nvSpPr>
          <p:spPr bwMode="auto">
            <a:xfrm>
              <a:off x="1920" y="3062"/>
              <a:ext cx="11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Pseudo &amp; Real</a:t>
              </a:r>
            </a:p>
          </p:txBody>
        </p:sp>
      </p:grpSp>
      <p:grpSp>
        <p:nvGrpSpPr>
          <p:cNvPr id="26636" name="Group 68"/>
          <p:cNvGrpSpPr>
            <a:grpSpLocks/>
          </p:cNvGrpSpPr>
          <p:nvPr/>
        </p:nvGrpSpPr>
        <p:grpSpPr bwMode="auto">
          <a:xfrm>
            <a:off x="5165725" y="5638800"/>
            <a:ext cx="1235075" cy="457200"/>
            <a:chOff x="3254" y="3552"/>
            <a:chExt cx="778" cy="288"/>
          </a:xfrm>
        </p:grpSpPr>
        <p:cxnSp>
          <p:nvCxnSpPr>
            <p:cNvPr id="26662" name="AutoShape 25"/>
            <p:cNvCxnSpPr>
              <a:cxnSpLocks noChangeShapeType="1"/>
              <a:stCxn id="26630" idx="2"/>
              <a:endCxn id="26638" idx="1"/>
            </p:cNvCxnSpPr>
            <p:nvPr/>
          </p:nvCxnSpPr>
          <p:spPr bwMode="auto">
            <a:xfrm rot="16200000" flipH="1">
              <a:off x="3530" y="3310"/>
              <a:ext cx="259" cy="744"/>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6663" name="Text Box 41"/>
            <p:cNvSpPr txBox="1">
              <a:spLocks noChangeArrowheads="1"/>
            </p:cNvSpPr>
            <p:nvPr/>
          </p:nvSpPr>
          <p:spPr bwMode="auto">
            <a:xfrm>
              <a:off x="3254" y="3590"/>
              <a:ext cx="67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Vacuum</a:t>
              </a:r>
            </a:p>
          </p:txBody>
        </p:sp>
      </p:grpSp>
      <p:grpSp>
        <p:nvGrpSpPr>
          <p:cNvPr id="26637" name="Group 64"/>
          <p:cNvGrpSpPr>
            <a:grpSpLocks/>
          </p:cNvGrpSpPr>
          <p:nvPr/>
        </p:nvGrpSpPr>
        <p:grpSpPr bwMode="auto">
          <a:xfrm>
            <a:off x="2933700" y="685800"/>
            <a:ext cx="3543300" cy="669925"/>
            <a:chOff x="1848" y="432"/>
            <a:chExt cx="2232" cy="422"/>
          </a:xfrm>
        </p:grpSpPr>
        <p:cxnSp>
          <p:nvCxnSpPr>
            <p:cNvPr id="26660" name="AutoShape 28"/>
            <p:cNvCxnSpPr>
              <a:cxnSpLocks noChangeShapeType="1"/>
              <a:stCxn id="26627" idx="0"/>
            </p:cNvCxnSpPr>
            <p:nvPr/>
          </p:nvCxnSpPr>
          <p:spPr bwMode="auto">
            <a:xfrm rot="-5400000">
              <a:off x="2868" y="-358"/>
              <a:ext cx="192" cy="223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6661" name="Text Box 42"/>
            <p:cNvSpPr txBox="1">
              <a:spLocks noChangeArrowheads="1"/>
            </p:cNvSpPr>
            <p:nvPr/>
          </p:nvSpPr>
          <p:spPr bwMode="auto">
            <a:xfrm>
              <a:off x="2150" y="432"/>
              <a:ext cx="130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Non-electrolyte</a:t>
              </a:r>
            </a:p>
          </p:txBody>
        </p:sp>
      </p:grpSp>
      <p:sp>
        <p:nvSpPr>
          <p:cNvPr id="26638" name="Text Box 43"/>
          <p:cNvSpPr txBox="1">
            <a:spLocks noChangeArrowheads="1"/>
          </p:cNvSpPr>
          <p:nvPr/>
        </p:nvSpPr>
        <p:spPr bwMode="auto">
          <a:xfrm>
            <a:off x="6400800" y="5851525"/>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Braun K-10 or ideal</a:t>
            </a:r>
          </a:p>
        </p:txBody>
      </p:sp>
      <p:sp>
        <p:nvSpPr>
          <p:cNvPr id="26639" name="Text Box 44"/>
          <p:cNvSpPr txBox="1">
            <a:spLocks noChangeArrowheads="1"/>
          </p:cNvSpPr>
          <p:nvPr/>
        </p:nvSpPr>
        <p:spPr bwMode="auto">
          <a:xfrm>
            <a:off x="6477000" y="4175125"/>
            <a:ext cx="24923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Chao-Seader,</a:t>
            </a:r>
          </a:p>
          <a:p>
            <a:pPr eaLnBrk="1" hangingPunct="1"/>
            <a:r>
              <a:rPr lang="en-US" sz="2000">
                <a:latin typeface="Constantia" pitchFamily="18" charset="0"/>
              </a:rPr>
              <a:t>Grayson-Streed or </a:t>
            </a:r>
          </a:p>
          <a:p>
            <a:pPr eaLnBrk="1" hangingPunct="1"/>
            <a:r>
              <a:rPr lang="en-US" sz="2000">
                <a:latin typeface="Constantia" pitchFamily="18" charset="0"/>
              </a:rPr>
              <a:t>Braun K-10</a:t>
            </a:r>
          </a:p>
        </p:txBody>
      </p:sp>
      <p:sp>
        <p:nvSpPr>
          <p:cNvPr id="26640" name="Text Box 45"/>
          <p:cNvSpPr txBox="1">
            <a:spLocks noChangeArrowheads="1"/>
          </p:cNvSpPr>
          <p:nvPr/>
        </p:nvSpPr>
        <p:spPr bwMode="auto">
          <a:xfrm>
            <a:off x="6553200" y="3108325"/>
            <a:ext cx="27670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Peng-Robinson,</a:t>
            </a:r>
          </a:p>
          <a:p>
            <a:pPr eaLnBrk="1" hangingPunct="1"/>
            <a:r>
              <a:rPr lang="en-US" sz="2000">
                <a:latin typeface="Constantia" pitchFamily="18" charset="0"/>
              </a:rPr>
              <a:t>Redlich-Kwong-Soave,</a:t>
            </a:r>
          </a:p>
          <a:p>
            <a:pPr eaLnBrk="1" hangingPunct="1"/>
            <a:r>
              <a:rPr lang="en-US" sz="2000">
                <a:latin typeface="Constantia" pitchFamily="18" charset="0"/>
              </a:rPr>
              <a:t>Lee-Kesler-Plocker</a:t>
            </a:r>
          </a:p>
        </p:txBody>
      </p:sp>
      <p:sp>
        <p:nvSpPr>
          <p:cNvPr id="26641" name="Text Box 46"/>
          <p:cNvSpPr txBox="1">
            <a:spLocks noChangeArrowheads="1"/>
          </p:cNvSpPr>
          <p:nvPr/>
        </p:nvSpPr>
        <p:spPr bwMode="auto">
          <a:xfrm>
            <a:off x="6553200" y="2193925"/>
            <a:ext cx="22701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latin typeface="Constantia" pitchFamily="18" charset="0"/>
              </a:rPr>
              <a:t>Electrolyte NRTL</a:t>
            </a:r>
          </a:p>
          <a:p>
            <a:pPr eaLnBrk="1" hangingPunct="1"/>
            <a:r>
              <a:rPr lang="en-US" sz="2000" dirty="0">
                <a:latin typeface="Constantia" pitchFamily="18" charset="0"/>
              </a:rPr>
              <a:t>Or </a:t>
            </a:r>
            <a:r>
              <a:rPr lang="en-US" sz="2000" dirty="0" err="1">
                <a:latin typeface="Constantia" pitchFamily="18" charset="0"/>
              </a:rPr>
              <a:t>Pizer</a:t>
            </a:r>
            <a:endParaRPr lang="en-US" sz="2000" dirty="0">
              <a:latin typeface="Constantia" pitchFamily="18" charset="0"/>
            </a:endParaRPr>
          </a:p>
        </p:txBody>
      </p:sp>
      <p:sp>
        <p:nvSpPr>
          <p:cNvPr id="26642" name="Text Box 47">
            <a:hlinkClick r:id="rId2" action="ppaction://hlinksldjump" highlightClick="1"/>
            <a:hlinkHover r:id="" action="ppaction://noaction" highlightClick="1"/>
          </p:cNvPr>
          <p:cNvSpPr txBox="1">
            <a:spLocks noChangeArrowheads="1"/>
          </p:cNvSpPr>
          <p:nvPr/>
        </p:nvSpPr>
        <p:spPr bwMode="auto">
          <a:xfrm>
            <a:off x="6629400" y="898525"/>
            <a:ext cx="170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See Figure 2</a:t>
            </a:r>
          </a:p>
        </p:txBody>
      </p:sp>
      <p:cxnSp>
        <p:nvCxnSpPr>
          <p:cNvPr id="26643" name="AutoShape 48"/>
          <p:cNvCxnSpPr>
            <a:cxnSpLocks noChangeShapeType="1"/>
            <a:stCxn id="26630" idx="0"/>
            <a:endCxn id="26639" idx="1"/>
          </p:cNvCxnSpPr>
          <p:nvPr/>
        </p:nvCxnSpPr>
        <p:spPr bwMode="auto">
          <a:xfrm rot="-5400000">
            <a:off x="5787231" y="4110832"/>
            <a:ext cx="122237" cy="12573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6644" name="Rectangle 49"/>
          <p:cNvSpPr>
            <a:spLocks noChangeArrowheads="1"/>
          </p:cNvSpPr>
          <p:nvPr/>
        </p:nvSpPr>
        <p:spPr bwMode="auto">
          <a:xfrm>
            <a:off x="-76200" y="533400"/>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rtl="1">
              <a:lnSpc>
                <a:spcPct val="70000"/>
              </a:lnSpc>
            </a:pPr>
            <a:r>
              <a:rPr lang="en-US" sz="2800" b="1">
                <a:solidFill>
                  <a:schemeClr val="tx2"/>
                </a:solidFill>
                <a:latin typeface="Constantia" pitchFamily="18" charset="0"/>
                <a:ea typeface="Times New Roman (Hebrew)"/>
                <a:cs typeface="Times New Roman (Hebrew)"/>
              </a:rPr>
              <a:t>Figure 1</a:t>
            </a:r>
          </a:p>
        </p:txBody>
      </p:sp>
      <p:grpSp>
        <p:nvGrpSpPr>
          <p:cNvPr id="26645" name="Group 51"/>
          <p:cNvGrpSpPr>
            <a:grpSpLocks noChangeAspect="1"/>
          </p:cNvGrpSpPr>
          <p:nvPr/>
        </p:nvGrpSpPr>
        <p:grpSpPr bwMode="auto">
          <a:xfrm>
            <a:off x="152400" y="4419600"/>
            <a:ext cx="420688" cy="420688"/>
            <a:chOff x="672" y="1632"/>
            <a:chExt cx="528" cy="528"/>
          </a:xfrm>
        </p:grpSpPr>
        <p:sp>
          <p:nvSpPr>
            <p:cNvPr id="26657" name="AutoShape 52"/>
            <p:cNvSpPr>
              <a:spLocks noChangeAspect="1" noChangeArrowheads="1"/>
            </p:cNvSpPr>
            <p:nvPr/>
          </p:nvSpPr>
          <p:spPr bwMode="auto">
            <a:xfrm>
              <a:off x="672" y="1632"/>
              <a:ext cx="528" cy="528"/>
            </a:xfrm>
            <a:prstGeom prst="flowChartDecision">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26658" name="Line 53"/>
            <p:cNvSpPr>
              <a:spLocks noChangeAspect="1" noChangeShapeType="1"/>
            </p:cNvSpPr>
            <p:nvPr/>
          </p:nvSpPr>
          <p:spPr bwMode="auto">
            <a:xfrm>
              <a:off x="960"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59" name="Line 54"/>
            <p:cNvSpPr>
              <a:spLocks noChangeAspect="1" noChangeShapeType="1"/>
            </p:cNvSpPr>
            <p:nvPr/>
          </p:nvSpPr>
          <p:spPr bwMode="auto">
            <a:xfrm flipV="1">
              <a:off x="864"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6646" name="Text Box 55"/>
          <p:cNvSpPr txBox="1">
            <a:spLocks noChangeArrowheads="1"/>
          </p:cNvSpPr>
          <p:nvPr/>
        </p:nvSpPr>
        <p:spPr bwMode="auto">
          <a:xfrm>
            <a:off x="609600" y="4419600"/>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Polarity</a:t>
            </a:r>
          </a:p>
        </p:txBody>
      </p:sp>
      <p:sp>
        <p:nvSpPr>
          <p:cNvPr id="26647" name="AutoShape 56"/>
          <p:cNvSpPr>
            <a:spLocks noChangeAspect="1" noChangeArrowheads="1"/>
          </p:cNvSpPr>
          <p:nvPr/>
        </p:nvSpPr>
        <p:spPr bwMode="auto">
          <a:xfrm>
            <a:off x="100013" y="4937125"/>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R?</a:t>
            </a:r>
          </a:p>
        </p:txBody>
      </p:sp>
      <p:sp>
        <p:nvSpPr>
          <p:cNvPr id="26648" name="Text Box 57"/>
          <p:cNvSpPr txBox="1">
            <a:spLocks noChangeArrowheads="1"/>
          </p:cNvSpPr>
          <p:nvPr/>
        </p:nvSpPr>
        <p:spPr bwMode="auto">
          <a:xfrm>
            <a:off x="633413" y="4800600"/>
            <a:ext cx="2159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Real or </a:t>
            </a:r>
          </a:p>
          <a:p>
            <a:pPr eaLnBrk="1" hangingPunct="1"/>
            <a:r>
              <a:rPr lang="en-US">
                <a:latin typeface="Constantia" pitchFamily="18" charset="0"/>
              </a:rPr>
              <a:t>pseudocomponents</a:t>
            </a:r>
          </a:p>
        </p:txBody>
      </p:sp>
      <p:sp>
        <p:nvSpPr>
          <p:cNvPr id="26649" name="AutoShape 58"/>
          <p:cNvSpPr>
            <a:spLocks noChangeAspect="1" noChangeArrowheads="1"/>
          </p:cNvSpPr>
          <p:nvPr/>
        </p:nvSpPr>
        <p:spPr bwMode="auto">
          <a:xfrm>
            <a:off x="100013" y="5467350"/>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P?</a:t>
            </a:r>
          </a:p>
        </p:txBody>
      </p:sp>
      <p:sp>
        <p:nvSpPr>
          <p:cNvPr id="26650" name="Text Box 59"/>
          <p:cNvSpPr txBox="1">
            <a:spLocks noChangeArrowheads="1"/>
          </p:cNvSpPr>
          <p:nvPr/>
        </p:nvSpPr>
        <p:spPr bwMode="auto">
          <a:xfrm>
            <a:off x="633413" y="5467350"/>
            <a:ext cx="1114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Pressure</a:t>
            </a:r>
          </a:p>
        </p:txBody>
      </p:sp>
      <p:sp>
        <p:nvSpPr>
          <p:cNvPr id="26651" name="AutoShape 60"/>
          <p:cNvSpPr>
            <a:spLocks noChangeAspect="1" noChangeArrowheads="1"/>
          </p:cNvSpPr>
          <p:nvPr/>
        </p:nvSpPr>
        <p:spPr bwMode="auto">
          <a:xfrm>
            <a:off x="104775" y="5943600"/>
            <a:ext cx="496888"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E?</a:t>
            </a:r>
          </a:p>
        </p:txBody>
      </p:sp>
      <p:sp>
        <p:nvSpPr>
          <p:cNvPr id="26652" name="Text Box 61"/>
          <p:cNvSpPr txBox="1">
            <a:spLocks noChangeArrowheads="1"/>
          </p:cNvSpPr>
          <p:nvPr/>
        </p:nvSpPr>
        <p:spPr bwMode="auto">
          <a:xfrm>
            <a:off x="638175" y="6019800"/>
            <a:ext cx="1495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Electrolytes</a:t>
            </a:r>
          </a:p>
        </p:txBody>
      </p:sp>
      <p:grpSp>
        <p:nvGrpSpPr>
          <p:cNvPr id="26653" name="Group 73"/>
          <p:cNvGrpSpPr>
            <a:grpSpLocks/>
          </p:cNvGrpSpPr>
          <p:nvPr/>
        </p:nvGrpSpPr>
        <p:grpSpPr bwMode="auto">
          <a:xfrm>
            <a:off x="1466850" y="3413125"/>
            <a:ext cx="1352550" cy="739775"/>
            <a:chOff x="924" y="2150"/>
            <a:chExt cx="852" cy="466"/>
          </a:xfrm>
        </p:grpSpPr>
        <p:sp>
          <p:nvSpPr>
            <p:cNvPr id="26655" name="Text Box 37"/>
            <p:cNvSpPr txBox="1">
              <a:spLocks noChangeArrowheads="1"/>
            </p:cNvSpPr>
            <p:nvPr/>
          </p:nvSpPr>
          <p:spPr bwMode="auto">
            <a:xfrm>
              <a:off x="924" y="2160"/>
              <a:ext cx="85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All </a:t>
              </a:r>
            </a:p>
            <a:p>
              <a:pPr eaLnBrk="1" hangingPunct="1"/>
              <a:r>
                <a:rPr lang="en-US" sz="2000">
                  <a:latin typeface="Constantia" pitchFamily="18" charset="0"/>
                </a:rPr>
                <a:t>Non-polar</a:t>
              </a:r>
            </a:p>
          </p:txBody>
        </p:sp>
        <p:cxnSp>
          <p:nvCxnSpPr>
            <p:cNvPr id="26656" name="AutoShape 72"/>
            <p:cNvCxnSpPr>
              <a:cxnSpLocks noChangeShapeType="1"/>
              <a:stCxn id="26628" idx="1"/>
              <a:endCxn id="26672" idx="2"/>
            </p:cNvCxnSpPr>
            <p:nvPr/>
          </p:nvCxnSpPr>
          <p:spPr bwMode="auto">
            <a:xfrm rot="10800000">
              <a:off x="936" y="2150"/>
              <a:ext cx="696" cy="466"/>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50" name="Slide Number Placeholder 49"/>
          <p:cNvSpPr>
            <a:spLocks noGrp="1"/>
          </p:cNvSpPr>
          <p:nvPr>
            <p:ph type="sldNum" sz="quarter" idx="12"/>
          </p:nvPr>
        </p:nvSpPr>
        <p:spPr/>
        <p:txBody>
          <a:bodyPr/>
          <a:lstStyle/>
          <a:p>
            <a:pPr>
              <a:defRPr/>
            </a:pPr>
            <a:fld id="{193D741A-16E2-48FA-BA95-A73B7CD128B0}" type="slidenum">
              <a:rPr lang="en-US" smtClean="0"/>
              <a:pPr>
                <a:defRPr/>
              </a:pPr>
              <a:t>22</a:t>
            </a:fld>
            <a:endParaRPr lang="en-US"/>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3"/>
          <p:cNvSpPr>
            <a:spLocks noChangeArrowheads="1"/>
          </p:cNvSpPr>
          <p:nvPr/>
        </p:nvSpPr>
        <p:spPr bwMode="auto">
          <a:xfrm>
            <a:off x="1676400" y="2590800"/>
            <a:ext cx="8382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P?</a:t>
            </a:r>
          </a:p>
        </p:txBody>
      </p:sp>
      <p:sp>
        <p:nvSpPr>
          <p:cNvPr id="27651" name="AutoShape 4"/>
          <p:cNvSpPr>
            <a:spLocks noChangeArrowheads="1"/>
          </p:cNvSpPr>
          <p:nvPr/>
        </p:nvSpPr>
        <p:spPr bwMode="auto">
          <a:xfrm>
            <a:off x="3124200" y="13716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ij?</a:t>
            </a:r>
          </a:p>
        </p:txBody>
      </p:sp>
      <p:sp>
        <p:nvSpPr>
          <p:cNvPr id="27652" name="AutoShape 5"/>
          <p:cNvSpPr>
            <a:spLocks noChangeArrowheads="1"/>
          </p:cNvSpPr>
          <p:nvPr/>
        </p:nvSpPr>
        <p:spPr bwMode="auto">
          <a:xfrm>
            <a:off x="3505200" y="50292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ij?</a:t>
            </a:r>
          </a:p>
        </p:txBody>
      </p:sp>
      <p:sp>
        <p:nvSpPr>
          <p:cNvPr id="27653" name="AutoShape 9"/>
          <p:cNvSpPr>
            <a:spLocks noChangeArrowheads="1"/>
          </p:cNvSpPr>
          <p:nvPr/>
        </p:nvSpPr>
        <p:spPr bwMode="auto">
          <a:xfrm>
            <a:off x="4572000" y="6096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LL?</a:t>
            </a:r>
          </a:p>
        </p:txBody>
      </p:sp>
      <p:grpSp>
        <p:nvGrpSpPr>
          <p:cNvPr id="27654" name="Group 74"/>
          <p:cNvGrpSpPr>
            <a:grpSpLocks/>
          </p:cNvGrpSpPr>
          <p:nvPr/>
        </p:nvGrpSpPr>
        <p:grpSpPr bwMode="auto">
          <a:xfrm>
            <a:off x="1981200" y="1447800"/>
            <a:ext cx="1343025" cy="1143000"/>
            <a:chOff x="1248" y="912"/>
            <a:chExt cx="846" cy="720"/>
          </a:xfrm>
        </p:grpSpPr>
        <p:sp>
          <p:nvSpPr>
            <p:cNvPr id="27700" name="Text Box 46">
              <a:hlinkClick r:id="rId2" action="ppaction://hlinksldjump" highlightClick="1"/>
              <a:hlinkHover r:id="" action="ppaction://noaction" highlightClick="1"/>
            </p:cNvPr>
            <p:cNvSpPr txBox="1">
              <a:spLocks noChangeArrowheads="1"/>
            </p:cNvSpPr>
            <p:nvPr/>
          </p:nvSpPr>
          <p:spPr bwMode="auto">
            <a:xfrm>
              <a:off x="1296" y="1152"/>
              <a:ext cx="79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(See also</a:t>
              </a:r>
            </a:p>
            <a:p>
              <a:pPr eaLnBrk="1" hangingPunct="1"/>
              <a:r>
                <a:rPr lang="en-US" sz="2000">
                  <a:latin typeface="Constantia" pitchFamily="18" charset="0"/>
                </a:rPr>
                <a:t>Figure 3)</a:t>
              </a:r>
            </a:p>
          </p:txBody>
        </p:sp>
        <p:cxnSp>
          <p:nvCxnSpPr>
            <p:cNvPr id="27701" name="AutoShape 7"/>
            <p:cNvCxnSpPr>
              <a:cxnSpLocks noChangeShapeType="1"/>
            </p:cNvCxnSpPr>
            <p:nvPr/>
          </p:nvCxnSpPr>
          <p:spPr bwMode="auto">
            <a:xfrm rot="-5400000">
              <a:off x="1392" y="1056"/>
              <a:ext cx="504" cy="64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7702" name="Text Box 17"/>
            <p:cNvSpPr txBox="1">
              <a:spLocks noChangeArrowheads="1"/>
            </p:cNvSpPr>
            <p:nvPr/>
          </p:nvSpPr>
          <p:spPr bwMode="auto">
            <a:xfrm>
              <a:off x="1248" y="912"/>
              <a:ext cx="8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 &lt; 10 bar</a:t>
              </a:r>
            </a:p>
          </p:txBody>
        </p:sp>
      </p:grpSp>
      <p:grpSp>
        <p:nvGrpSpPr>
          <p:cNvPr id="27655" name="Group 61"/>
          <p:cNvGrpSpPr>
            <a:grpSpLocks/>
          </p:cNvGrpSpPr>
          <p:nvPr/>
        </p:nvGrpSpPr>
        <p:grpSpPr bwMode="auto">
          <a:xfrm>
            <a:off x="2095500" y="3429000"/>
            <a:ext cx="1409700" cy="2073275"/>
            <a:chOff x="1320" y="2160"/>
            <a:chExt cx="888" cy="1306"/>
          </a:xfrm>
        </p:grpSpPr>
        <p:cxnSp>
          <p:nvCxnSpPr>
            <p:cNvPr id="27698" name="AutoShape 6"/>
            <p:cNvCxnSpPr>
              <a:cxnSpLocks noChangeShapeType="1"/>
              <a:stCxn id="27650" idx="2"/>
              <a:endCxn id="27652" idx="1"/>
            </p:cNvCxnSpPr>
            <p:nvPr/>
          </p:nvCxnSpPr>
          <p:spPr bwMode="auto">
            <a:xfrm rot="16200000" flipH="1">
              <a:off x="1128" y="2352"/>
              <a:ext cx="1272" cy="8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7699" name="Text Box 18"/>
            <p:cNvSpPr txBox="1">
              <a:spLocks noChangeArrowheads="1"/>
            </p:cNvSpPr>
            <p:nvPr/>
          </p:nvSpPr>
          <p:spPr bwMode="auto">
            <a:xfrm>
              <a:off x="1344" y="3216"/>
              <a:ext cx="8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 &gt; 10 bar</a:t>
              </a:r>
            </a:p>
          </p:txBody>
        </p:sp>
      </p:grpSp>
      <p:sp>
        <p:nvSpPr>
          <p:cNvPr id="27656" name="Text Box 22"/>
          <p:cNvSpPr txBox="1">
            <a:spLocks noChangeArrowheads="1"/>
          </p:cNvSpPr>
          <p:nvPr/>
        </p:nvSpPr>
        <p:spPr bwMode="auto">
          <a:xfrm>
            <a:off x="6365875" y="5622925"/>
            <a:ext cx="27781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PSRK</a:t>
            </a:r>
          </a:p>
          <a:p>
            <a:pPr eaLnBrk="1" hangingPunct="1"/>
            <a:r>
              <a:rPr lang="en-US" sz="2000">
                <a:latin typeface="Constantia" pitchFamily="18" charset="0"/>
              </a:rPr>
              <a:t>PR or SRK with MHV2</a:t>
            </a:r>
          </a:p>
        </p:txBody>
      </p:sp>
      <p:sp>
        <p:nvSpPr>
          <p:cNvPr id="27657" name="Text Box 26"/>
          <p:cNvSpPr txBox="1">
            <a:spLocks noChangeArrowheads="1"/>
          </p:cNvSpPr>
          <p:nvPr/>
        </p:nvSpPr>
        <p:spPr bwMode="auto">
          <a:xfrm>
            <a:off x="5715000" y="4343400"/>
            <a:ext cx="30464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Schwartentruber-Renon</a:t>
            </a:r>
          </a:p>
          <a:p>
            <a:pPr eaLnBrk="1" hangingPunct="1"/>
            <a:r>
              <a:rPr lang="en-US" sz="2000">
                <a:latin typeface="Constantia" pitchFamily="18" charset="0"/>
              </a:rPr>
              <a:t>PR or SRK with WS</a:t>
            </a:r>
          </a:p>
          <a:p>
            <a:pPr eaLnBrk="1" hangingPunct="1"/>
            <a:r>
              <a:rPr lang="en-US" sz="2000">
                <a:latin typeface="Constantia" pitchFamily="18" charset="0"/>
              </a:rPr>
              <a:t>PR or SRK with MHV2</a:t>
            </a:r>
          </a:p>
        </p:txBody>
      </p:sp>
      <p:sp>
        <p:nvSpPr>
          <p:cNvPr id="27658" name="Text Box 27"/>
          <p:cNvSpPr txBox="1">
            <a:spLocks noChangeArrowheads="1"/>
          </p:cNvSpPr>
          <p:nvPr/>
        </p:nvSpPr>
        <p:spPr bwMode="auto">
          <a:xfrm>
            <a:off x="7059613" y="3581400"/>
            <a:ext cx="20843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UNIFAC and its</a:t>
            </a:r>
          </a:p>
          <a:p>
            <a:pPr eaLnBrk="1" hangingPunct="1"/>
            <a:r>
              <a:rPr lang="en-US" sz="2000">
                <a:latin typeface="Constantia" pitchFamily="18" charset="0"/>
              </a:rPr>
              <a:t> extensions</a:t>
            </a:r>
          </a:p>
        </p:txBody>
      </p:sp>
      <p:sp>
        <p:nvSpPr>
          <p:cNvPr id="27659" name="Text Box 28"/>
          <p:cNvSpPr txBox="1">
            <a:spLocks noChangeArrowheads="1"/>
          </p:cNvSpPr>
          <p:nvPr/>
        </p:nvSpPr>
        <p:spPr bwMode="auto">
          <a:xfrm>
            <a:off x="7424738" y="2209800"/>
            <a:ext cx="1719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UNIFAC LLE</a:t>
            </a:r>
          </a:p>
        </p:txBody>
      </p:sp>
      <p:grpSp>
        <p:nvGrpSpPr>
          <p:cNvPr id="27660" name="Group 60"/>
          <p:cNvGrpSpPr>
            <a:grpSpLocks/>
          </p:cNvGrpSpPr>
          <p:nvPr/>
        </p:nvGrpSpPr>
        <p:grpSpPr bwMode="auto">
          <a:xfrm>
            <a:off x="-76200" y="3009900"/>
            <a:ext cx="2198688" cy="815975"/>
            <a:chOff x="-48" y="1896"/>
            <a:chExt cx="1385" cy="514"/>
          </a:xfrm>
        </p:grpSpPr>
        <p:cxnSp>
          <p:nvCxnSpPr>
            <p:cNvPr id="27696" name="AutoShape 8"/>
            <p:cNvCxnSpPr>
              <a:cxnSpLocks noChangeShapeType="1"/>
              <a:endCxn id="27650" idx="1"/>
            </p:cNvCxnSpPr>
            <p:nvPr/>
          </p:nvCxnSpPr>
          <p:spPr bwMode="auto">
            <a:xfrm flipV="1">
              <a:off x="192" y="1896"/>
              <a:ext cx="864"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7697" name="Text Box 30"/>
            <p:cNvSpPr txBox="1">
              <a:spLocks noChangeArrowheads="1"/>
            </p:cNvSpPr>
            <p:nvPr/>
          </p:nvSpPr>
          <p:spPr bwMode="auto">
            <a:xfrm>
              <a:off x="-48" y="1968"/>
              <a:ext cx="13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Polar</a:t>
              </a:r>
            </a:p>
            <a:p>
              <a:pPr eaLnBrk="1" hangingPunct="1"/>
              <a:r>
                <a:rPr lang="en-US" sz="2000">
                  <a:latin typeface="Constantia" pitchFamily="18" charset="0"/>
                </a:rPr>
                <a:t>Non-electrolytes</a:t>
              </a:r>
            </a:p>
          </p:txBody>
        </p:sp>
      </p:grpSp>
      <p:grpSp>
        <p:nvGrpSpPr>
          <p:cNvPr id="27661" name="Group 70"/>
          <p:cNvGrpSpPr>
            <a:grpSpLocks/>
          </p:cNvGrpSpPr>
          <p:nvPr/>
        </p:nvGrpSpPr>
        <p:grpSpPr bwMode="auto">
          <a:xfrm>
            <a:off x="4000500" y="5638800"/>
            <a:ext cx="2295525" cy="396875"/>
            <a:chOff x="2520" y="3552"/>
            <a:chExt cx="1446" cy="250"/>
          </a:xfrm>
        </p:grpSpPr>
        <p:cxnSp>
          <p:nvCxnSpPr>
            <p:cNvPr id="27694" name="AutoShape 32"/>
            <p:cNvCxnSpPr>
              <a:cxnSpLocks noChangeShapeType="1"/>
              <a:stCxn id="27652" idx="2"/>
            </p:cNvCxnSpPr>
            <p:nvPr/>
          </p:nvCxnSpPr>
          <p:spPr bwMode="auto">
            <a:xfrm rot="16200000" flipH="1">
              <a:off x="3200" y="3016"/>
              <a:ext cx="86" cy="1446"/>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95" name="Text Box 33"/>
            <p:cNvSpPr txBox="1">
              <a:spLocks noChangeArrowheads="1"/>
            </p:cNvSpPr>
            <p:nvPr/>
          </p:nvSpPr>
          <p:spPr bwMode="auto">
            <a:xfrm>
              <a:off x="2832" y="3552"/>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grpSp>
      <p:grpSp>
        <p:nvGrpSpPr>
          <p:cNvPr id="27662" name="Group 69"/>
          <p:cNvGrpSpPr>
            <a:grpSpLocks/>
          </p:cNvGrpSpPr>
          <p:nvPr/>
        </p:nvGrpSpPr>
        <p:grpSpPr bwMode="auto">
          <a:xfrm>
            <a:off x="4000500" y="4495800"/>
            <a:ext cx="1714500" cy="533400"/>
            <a:chOff x="2520" y="2832"/>
            <a:chExt cx="1080" cy="336"/>
          </a:xfrm>
        </p:grpSpPr>
        <p:cxnSp>
          <p:nvCxnSpPr>
            <p:cNvPr id="27692" name="AutoShape 14"/>
            <p:cNvCxnSpPr>
              <a:cxnSpLocks noChangeShapeType="1"/>
              <a:stCxn id="27652" idx="0"/>
              <a:endCxn id="27657" idx="1"/>
            </p:cNvCxnSpPr>
            <p:nvPr/>
          </p:nvCxnSpPr>
          <p:spPr bwMode="auto">
            <a:xfrm rot="-5400000">
              <a:off x="3002" y="2571"/>
              <a:ext cx="115" cy="108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93" name="Text Box 34"/>
            <p:cNvSpPr txBox="1">
              <a:spLocks noChangeArrowheads="1"/>
            </p:cNvSpPr>
            <p:nvPr/>
          </p:nvSpPr>
          <p:spPr bwMode="auto">
            <a:xfrm>
              <a:off x="2784" y="2832"/>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Yes</a:t>
              </a:r>
            </a:p>
          </p:txBody>
        </p:sp>
      </p:grpSp>
      <p:grpSp>
        <p:nvGrpSpPr>
          <p:cNvPr id="27663" name="Group 64"/>
          <p:cNvGrpSpPr>
            <a:grpSpLocks/>
          </p:cNvGrpSpPr>
          <p:nvPr/>
        </p:nvGrpSpPr>
        <p:grpSpPr bwMode="auto">
          <a:xfrm>
            <a:off x="3619500" y="669925"/>
            <a:ext cx="952500" cy="701675"/>
            <a:chOff x="2280" y="422"/>
            <a:chExt cx="600" cy="442"/>
          </a:xfrm>
        </p:grpSpPr>
        <p:sp>
          <p:nvSpPr>
            <p:cNvPr id="27690" name="Text Box 23"/>
            <p:cNvSpPr txBox="1">
              <a:spLocks noChangeArrowheads="1"/>
            </p:cNvSpPr>
            <p:nvPr/>
          </p:nvSpPr>
          <p:spPr bwMode="auto">
            <a:xfrm>
              <a:off x="2448" y="422"/>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Yes</a:t>
              </a:r>
            </a:p>
          </p:txBody>
        </p:sp>
        <p:cxnSp>
          <p:nvCxnSpPr>
            <p:cNvPr id="27691" name="AutoShape 35"/>
            <p:cNvCxnSpPr>
              <a:cxnSpLocks noChangeShapeType="1"/>
              <a:stCxn id="27651" idx="0"/>
              <a:endCxn id="27653" idx="1"/>
            </p:cNvCxnSpPr>
            <p:nvPr/>
          </p:nvCxnSpPr>
          <p:spPr bwMode="auto">
            <a:xfrm rot="-5400000">
              <a:off x="2472" y="456"/>
              <a:ext cx="216" cy="6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27664" name="AutoShape 36"/>
          <p:cNvSpPr>
            <a:spLocks noChangeArrowheads="1"/>
          </p:cNvSpPr>
          <p:nvPr/>
        </p:nvSpPr>
        <p:spPr bwMode="auto">
          <a:xfrm>
            <a:off x="5486400" y="26670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LL?</a:t>
            </a:r>
          </a:p>
        </p:txBody>
      </p:sp>
      <p:grpSp>
        <p:nvGrpSpPr>
          <p:cNvPr id="27665" name="Group 63"/>
          <p:cNvGrpSpPr>
            <a:grpSpLocks/>
          </p:cNvGrpSpPr>
          <p:nvPr/>
        </p:nvGrpSpPr>
        <p:grpSpPr bwMode="auto">
          <a:xfrm>
            <a:off x="3619500" y="2209800"/>
            <a:ext cx="1866900" cy="930275"/>
            <a:chOff x="2280" y="1392"/>
            <a:chExt cx="1176" cy="586"/>
          </a:xfrm>
        </p:grpSpPr>
        <p:sp>
          <p:nvSpPr>
            <p:cNvPr id="27688" name="Text Box 20"/>
            <p:cNvSpPr txBox="1">
              <a:spLocks noChangeArrowheads="1"/>
            </p:cNvSpPr>
            <p:nvPr/>
          </p:nvSpPr>
          <p:spPr bwMode="auto">
            <a:xfrm>
              <a:off x="2496" y="1728"/>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cxnSp>
          <p:nvCxnSpPr>
            <p:cNvPr id="27689" name="AutoShape 37"/>
            <p:cNvCxnSpPr>
              <a:cxnSpLocks noChangeShapeType="1"/>
              <a:stCxn id="27651" idx="2"/>
              <a:endCxn id="27664" idx="1"/>
            </p:cNvCxnSpPr>
            <p:nvPr/>
          </p:nvCxnSpPr>
          <p:spPr bwMode="auto">
            <a:xfrm rot="16200000" flipH="1">
              <a:off x="2592" y="1080"/>
              <a:ext cx="552" cy="1176"/>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grpSp>
        <p:nvGrpSpPr>
          <p:cNvPr id="27666" name="Group 68"/>
          <p:cNvGrpSpPr>
            <a:grpSpLocks/>
          </p:cNvGrpSpPr>
          <p:nvPr/>
        </p:nvGrpSpPr>
        <p:grpSpPr bwMode="auto">
          <a:xfrm>
            <a:off x="5981700" y="3505200"/>
            <a:ext cx="1077913" cy="473075"/>
            <a:chOff x="3768" y="2208"/>
            <a:chExt cx="679" cy="298"/>
          </a:xfrm>
        </p:grpSpPr>
        <p:cxnSp>
          <p:nvCxnSpPr>
            <p:cNvPr id="27686" name="AutoShape 39"/>
            <p:cNvCxnSpPr>
              <a:cxnSpLocks noChangeShapeType="1"/>
              <a:stCxn id="27664" idx="2"/>
              <a:endCxn id="27658" idx="1"/>
            </p:cNvCxnSpPr>
            <p:nvPr/>
          </p:nvCxnSpPr>
          <p:spPr bwMode="auto">
            <a:xfrm rot="16200000" flipH="1">
              <a:off x="3973" y="2003"/>
              <a:ext cx="269" cy="679"/>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87" name="Text Box 40"/>
            <p:cNvSpPr txBox="1">
              <a:spLocks noChangeArrowheads="1"/>
            </p:cNvSpPr>
            <p:nvPr/>
          </p:nvSpPr>
          <p:spPr bwMode="auto">
            <a:xfrm>
              <a:off x="3936" y="2256"/>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grpSp>
      <p:grpSp>
        <p:nvGrpSpPr>
          <p:cNvPr id="27667" name="Group 67"/>
          <p:cNvGrpSpPr>
            <a:grpSpLocks/>
          </p:cNvGrpSpPr>
          <p:nvPr/>
        </p:nvGrpSpPr>
        <p:grpSpPr bwMode="auto">
          <a:xfrm>
            <a:off x="5981700" y="2057400"/>
            <a:ext cx="1333500" cy="609600"/>
            <a:chOff x="3768" y="1296"/>
            <a:chExt cx="840" cy="384"/>
          </a:xfrm>
        </p:grpSpPr>
        <p:cxnSp>
          <p:nvCxnSpPr>
            <p:cNvPr id="27684" name="AutoShape 38"/>
            <p:cNvCxnSpPr>
              <a:cxnSpLocks noChangeShapeType="1"/>
              <a:stCxn id="27664" idx="0"/>
            </p:cNvCxnSpPr>
            <p:nvPr/>
          </p:nvCxnSpPr>
          <p:spPr bwMode="auto">
            <a:xfrm rot="-5400000">
              <a:off x="4092" y="1164"/>
              <a:ext cx="192" cy="84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85" name="Text Box 41"/>
            <p:cNvSpPr txBox="1">
              <a:spLocks noChangeArrowheads="1"/>
            </p:cNvSpPr>
            <p:nvPr/>
          </p:nvSpPr>
          <p:spPr bwMode="auto">
            <a:xfrm>
              <a:off x="3936" y="1296"/>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Yes</a:t>
              </a:r>
            </a:p>
          </p:txBody>
        </p:sp>
      </p:grpSp>
      <p:grpSp>
        <p:nvGrpSpPr>
          <p:cNvPr id="27668" name="Group 66"/>
          <p:cNvGrpSpPr>
            <a:grpSpLocks/>
          </p:cNvGrpSpPr>
          <p:nvPr/>
        </p:nvGrpSpPr>
        <p:grpSpPr bwMode="auto">
          <a:xfrm>
            <a:off x="5067300" y="-15875"/>
            <a:ext cx="1562100" cy="625475"/>
            <a:chOff x="3192" y="-10"/>
            <a:chExt cx="984" cy="394"/>
          </a:xfrm>
        </p:grpSpPr>
        <p:cxnSp>
          <p:nvCxnSpPr>
            <p:cNvPr id="27682" name="AutoShape 29"/>
            <p:cNvCxnSpPr>
              <a:cxnSpLocks noChangeShapeType="1"/>
              <a:stCxn id="27653" idx="0"/>
            </p:cNvCxnSpPr>
            <p:nvPr/>
          </p:nvCxnSpPr>
          <p:spPr bwMode="auto">
            <a:xfrm rot="-5400000">
              <a:off x="3588" y="-204"/>
              <a:ext cx="192" cy="984"/>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83" name="Text Box 42"/>
            <p:cNvSpPr txBox="1">
              <a:spLocks noChangeArrowheads="1"/>
            </p:cNvSpPr>
            <p:nvPr/>
          </p:nvSpPr>
          <p:spPr bwMode="auto">
            <a:xfrm>
              <a:off x="3408" y="-10"/>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Yes</a:t>
              </a:r>
            </a:p>
          </p:txBody>
        </p:sp>
      </p:grpSp>
      <p:grpSp>
        <p:nvGrpSpPr>
          <p:cNvPr id="27669" name="Group 65"/>
          <p:cNvGrpSpPr>
            <a:grpSpLocks/>
          </p:cNvGrpSpPr>
          <p:nvPr/>
        </p:nvGrpSpPr>
        <p:grpSpPr bwMode="auto">
          <a:xfrm>
            <a:off x="5067300" y="1447800"/>
            <a:ext cx="1600200" cy="473075"/>
            <a:chOff x="3192" y="912"/>
            <a:chExt cx="1008" cy="298"/>
          </a:xfrm>
        </p:grpSpPr>
        <p:cxnSp>
          <p:nvCxnSpPr>
            <p:cNvPr id="27680" name="AutoShape 11"/>
            <p:cNvCxnSpPr>
              <a:cxnSpLocks noChangeShapeType="1"/>
              <a:stCxn id="27653" idx="2"/>
            </p:cNvCxnSpPr>
            <p:nvPr/>
          </p:nvCxnSpPr>
          <p:spPr bwMode="auto">
            <a:xfrm rot="16200000" flipH="1">
              <a:off x="3552" y="552"/>
              <a:ext cx="288" cy="100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81" name="Text Box 43"/>
            <p:cNvSpPr txBox="1">
              <a:spLocks noChangeArrowheads="1"/>
            </p:cNvSpPr>
            <p:nvPr/>
          </p:nvSpPr>
          <p:spPr bwMode="auto">
            <a:xfrm>
              <a:off x="3360" y="960"/>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grpSp>
      <p:sp>
        <p:nvSpPr>
          <p:cNvPr id="27670" name="Text Box 44"/>
          <p:cNvSpPr txBox="1">
            <a:spLocks noChangeArrowheads="1"/>
          </p:cNvSpPr>
          <p:nvPr/>
        </p:nvSpPr>
        <p:spPr bwMode="auto">
          <a:xfrm>
            <a:off x="6705600" y="1143000"/>
            <a:ext cx="2200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WILSON, NRTL,</a:t>
            </a:r>
          </a:p>
          <a:p>
            <a:pPr eaLnBrk="1" hangingPunct="1"/>
            <a:r>
              <a:rPr lang="en-US" sz="2000">
                <a:latin typeface="Constantia" pitchFamily="18" charset="0"/>
              </a:rPr>
              <a:t>UNIQUAC and </a:t>
            </a:r>
          </a:p>
          <a:p>
            <a:pPr eaLnBrk="1" hangingPunct="1"/>
            <a:r>
              <a:rPr lang="en-US" sz="2000">
                <a:latin typeface="Constantia" pitchFamily="18" charset="0"/>
              </a:rPr>
              <a:t>their variances</a:t>
            </a:r>
          </a:p>
        </p:txBody>
      </p:sp>
      <p:sp>
        <p:nvSpPr>
          <p:cNvPr id="27671" name="Text Box 45"/>
          <p:cNvSpPr txBox="1">
            <a:spLocks noChangeArrowheads="1"/>
          </p:cNvSpPr>
          <p:nvPr/>
        </p:nvSpPr>
        <p:spPr bwMode="auto">
          <a:xfrm>
            <a:off x="6540500" y="0"/>
            <a:ext cx="24526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NRTL, UNIQUAC</a:t>
            </a:r>
          </a:p>
          <a:p>
            <a:pPr eaLnBrk="1" hangingPunct="1"/>
            <a:r>
              <a:rPr lang="en-US" sz="2000">
                <a:latin typeface="Constantia" pitchFamily="18" charset="0"/>
              </a:rPr>
              <a:t>and their variances</a:t>
            </a:r>
          </a:p>
        </p:txBody>
      </p:sp>
      <p:sp>
        <p:nvSpPr>
          <p:cNvPr id="27672" name="AutoShape 52"/>
          <p:cNvSpPr>
            <a:spLocks noChangeAspect="1" noChangeArrowheads="1"/>
          </p:cNvSpPr>
          <p:nvPr/>
        </p:nvSpPr>
        <p:spPr bwMode="auto">
          <a:xfrm>
            <a:off x="100013" y="4495800"/>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LL?</a:t>
            </a:r>
          </a:p>
        </p:txBody>
      </p:sp>
      <p:sp>
        <p:nvSpPr>
          <p:cNvPr id="27673" name="Text Box 53"/>
          <p:cNvSpPr txBox="1">
            <a:spLocks noChangeArrowheads="1"/>
          </p:cNvSpPr>
          <p:nvPr/>
        </p:nvSpPr>
        <p:spPr bwMode="auto">
          <a:xfrm>
            <a:off x="609600" y="4572000"/>
            <a:ext cx="1552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Liquid/Liquid</a:t>
            </a:r>
          </a:p>
        </p:txBody>
      </p:sp>
      <p:sp>
        <p:nvSpPr>
          <p:cNvPr id="27674" name="AutoShape 54"/>
          <p:cNvSpPr>
            <a:spLocks noChangeAspect="1" noChangeArrowheads="1"/>
          </p:cNvSpPr>
          <p:nvPr/>
        </p:nvSpPr>
        <p:spPr bwMode="auto">
          <a:xfrm>
            <a:off x="100013" y="5105400"/>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P?</a:t>
            </a:r>
          </a:p>
        </p:txBody>
      </p:sp>
      <p:sp>
        <p:nvSpPr>
          <p:cNvPr id="27675" name="Text Box 55"/>
          <p:cNvSpPr txBox="1">
            <a:spLocks noChangeArrowheads="1"/>
          </p:cNvSpPr>
          <p:nvPr/>
        </p:nvSpPr>
        <p:spPr bwMode="auto">
          <a:xfrm>
            <a:off x="633413" y="5105400"/>
            <a:ext cx="1114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Pressure</a:t>
            </a:r>
          </a:p>
        </p:txBody>
      </p:sp>
      <p:sp>
        <p:nvSpPr>
          <p:cNvPr id="27676" name="AutoShape 56"/>
          <p:cNvSpPr>
            <a:spLocks noChangeAspect="1" noChangeArrowheads="1"/>
          </p:cNvSpPr>
          <p:nvPr/>
        </p:nvSpPr>
        <p:spPr bwMode="auto">
          <a:xfrm>
            <a:off x="104775" y="5715000"/>
            <a:ext cx="496888"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ij?</a:t>
            </a:r>
          </a:p>
        </p:txBody>
      </p:sp>
      <p:sp>
        <p:nvSpPr>
          <p:cNvPr id="27677" name="Text Box 57"/>
          <p:cNvSpPr txBox="1">
            <a:spLocks noChangeArrowheads="1"/>
          </p:cNvSpPr>
          <p:nvPr/>
        </p:nvSpPr>
        <p:spPr bwMode="auto">
          <a:xfrm>
            <a:off x="638175" y="5791200"/>
            <a:ext cx="2706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Interaction Parameters</a:t>
            </a:r>
          </a:p>
          <a:p>
            <a:pPr eaLnBrk="1" hangingPunct="1"/>
            <a:r>
              <a:rPr lang="en-US">
                <a:latin typeface="Constantia" pitchFamily="18" charset="0"/>
              </a:rPr>
              <a:t> Available</a:t>
            </a:r>
          </a:p>
        </p:txBody>
      </p:sp>
      <p:sp>
        <p:nvSpPr>
          <p:cNvPr id="27678" name="Rectangle 59"/>
          <p:cNvSpPr>
            <a:spLocks noChangeArrowheads="1"/>
          </p:cNvSpPr>
          <p:nvPr/>
        </p:nvSpPr>
        <p:spPr bwMode="auto">
          <a:xfrm>
            <a:off x="0" y="533400"/>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rtl="1">
              <a:lnSpc>
                <a:spcPct val="70000"/>
              </a:lnSpc>
            </a:pPr>
            <a:r>
              <a:rPr lang="en-US" sz="2800" b="1">
                <a:solidFill>
                  <a:schemeClr val="tx2"/>
                </a:solidFill>
                <a:latin typeface="Constantia" pitchFamily="18" charset="0"/>
                <a:ea typeface="Times New Roman (Hebrew)"/>
                <a:cs typeface="Times New Roman (Hebrew)"/>
              </a:rPr>
              <a:t>Figure 2</a:t>
            </a:r>
          </a:p>
        </p:txBody>
      </p:sp>
      <p:sp>
        <p:nvSpPr>
          <p:cNvPr id="54" name="Slide Number Placeholder 53"/>
          <p:cNvSpPr>
            <a:spLocks noGrp="1"/>
          </p:cNvSpPr>
          <p:nvPr>
            <p:ph type="sldNum" sz="quarter" idx="12"/>
          </p:nvPr>
        </p:nvSpPr>
        <p:spPr/>
        <p:txBody>
          <a:bodyPr/>
          <a:lstStyle/>
          <a:p>
            <a:pPr>
              <a:defRPr/>
            </a:pPr>
            <a:fld id="{A41B522E-C410-42C1-871B-8F74028D4357}" type="slidenum">
              <a:rPr lang="en-US" smtClean="0"/>
              <a:pPr>
                <a:defRPr/>
              </a:pPr>
              <a:t>23</a:t>
            </a:fld>
            <a:endParaRPr lang="en-US"/>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3"/>
          <p:cNvSpPr>
            <a:spLocks noChangeArrowheads="1"/>
          </p:cNvSpPr>
          <p:nvPr/>
        </p:nvSpPr>
        <p:spPr bwMode="auto">
          <a:xfrm>
            <a:off x="1676400" y="2590800"/>
            <a:ext cx="8382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000">
                <a:solidFill>
                  <a:schemeClr val="bg1"/>
                </a:solidFill>
                <a:latin typeface="Constantia" pitchFamily="18" charset="0"/>
              </a:rPr>
              <a:t>VAP?</a:t>
            </a:r>
          </a:p>
        </p:txBody>
      </p:sp>
      <p:sp>
        <p:nvSpPr>
          <p:cNvPr id="28675" name="AutoShape 4"/>
          <p:cNvSpPr>
            <a:spLocks noChangeArrowheads="1"/>
          </p:cNvSpPr>
          <p:nvPr/>
        </p:nvSpPr>
        <p:spPr bwMode="auto">
          <a:xfrm>
            <a:off x="3124200" y="13716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DP?</a:t>
            </a:r>
          </a:p>
        </p:txBody>
      </p:sp>
      <p:grpSp>
        <p:nvGrpSpPr>
          <p:cNvPr id="28676" name="Group 59"/>
          <p:cNvGrpSpPr>
            <a:grpSpLocks/>
          </p:cNvGrpSpPr>
          <p:nvPr/>
        </p:nvGrpSpPr>
        <p:grpSpPr bwMode="auto">
          <a:xfrm>
            <a:off x="2095500" y="1447800"/>
            <a:ext cx="1028700" cy="1143000"/>
            <a:chOff x="1320" y="912"/>
            <a:chExt cx="648" cy="720"/>
          </a:xfrm>
        </p:grpSpPr>
        <p:cxnSp>
          <p:nvCxnSpPr>
            <p:cNvPr id="28699" name="AutoShape 7"/>
            <p:cNvCxnSpPr>
              <a:cxnSpLocks noChangeShapeType="1"/>
              <a:stCxn id="28674" idx="0"/>
              <a:endCxn id="28675" idx="1"/>
            </p:cNvCxnSpPr>
            <p:nvPr/>
          </p:nvCxnSpPr>
          <p:spPr bwMode="auto">
            <a:xfrm rot="-5400000">
              <a:off x="1392" y="1056"/>
              <a:ext cx="504" cy="64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8700" name="Text Box 12"/>
            <p:cNvSpPr txBox="1">
              <a:spLocks noChangeArrowheads="1"/>
            </p:cNvSpPr>
            <p:nvPr/>
          </p:nvSpPr>
          <p:spPr bwMode="auto">
            <a:xfrm>
              <a:off x="1440" y="912"/>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Yes</a:t>
              </a:r>
            </a:p>
          </p:txBody>
        </p:sp>
      </p:grpSp>
      <p:grpSp>
        <p:nvGrpSpPr>
          <p:cNvPr id="28677" name="Group 58"/>
          <p:cNvGrpSpPr>
            <a:grpSpLocks/>
          </p:cNvGrpSpPr>
          <p:nvPr/>
        </p:nvGrpSpPr>
        <p:grpSpPr bwMode="auto">
          <a:xfrm>
            <a:off x="2095500" y="3429000"/>
            <a:ext cx="3543300" cy="473075"/>
            <a:chOff x="1320" y="2160"/>
            <a:chExt cx="2232" cy="298"/>
          </a:xfrm>
        </p:grpSpPr>
        <p:cxnSp>
          <p:nvCxnSpPr>
            <p:cNvPr id="28697" name="AutoShape 11"/>
            <p:cNvCxnSpPr>
              <a:cxnSpLocks noChangeShapeType="1"/>
              <a:stCxn id="28674" idx="2"/>
              <a:endCxn id="28678" idx="1"/>
            </p:cNvCxnSpPr>
            <p:nvPr/>
          </p:nvCxnSpPr>
          <p:spPr bwMode="auto">
            <a:xfrm rot="16200000" flipH="1">
              <a:off x="2301" y="1179"/>
              <a:ext cx="269" cy="223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8698" name="Text Box 13"/>
            <p:cNvSpPr txBox="1">
              <a:spLocks noChangeArrowheads="1"/>
            </p:cNvSpPr>
            <p:nvPr/>
          </p:nvSpPr>
          <p:spPr bwMode="auto">
            <a:xfrm>
              <a:off x="1680" y="2208"/>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grpSp>
      <p:sp>
        <p:nvSpPr>
          <p:cNvPr id="28678" name="Text Box 17"/>
          <p:cNvSpPr txBox="1">
            <a:spLocks noChangeArrowheads="1"/>
          </p:cNvSpPr>
          <p:nvPr/>
        </p:nvSpPr>
        <p:spPr bwMode="auto">
          <a:xfrm>
            <a:off x="5638800" y="3352800"/>
            <a:ext cx="31718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Wilson, NRTL,</a:t>
            </a:r>
          </a:p>
          <a:p>
            <a:pPr eaLnBrk="1" hangingPunct="1"/>
            <a:r>
              <a:rPr lang="en-US" sz="2000">
                <a:latin typeface="Constantia" pitchFamily="18" charset="0"/>
              </a:rPr>
              <a:t>UNIQUAC, or UNIFAC* </a:t>
            </a:r>
          </a:p>
          <a:p>
            <a:pPr eaLnBrk="1" hangingPunct="1"/>
            <a:r>
              <a:rPr lang="en-US" sz="2000">
                <a:latin typeface="Constantia" pitchFamily="18" charset="0"/>
              </a:rPr>
              <a:t>with ideal Gas or RK EOS</a:t>
            </a:r>
          </a:p>
        </p:txBody>
      </p:sp>
      <p:grpSp>
        <p:nvGrpSpPr>
          <p:cNvPr id="28679" name="Group 57"/>
          <p:cNvGrpSpPr>
            <a:grpSpLocks/>
          </p:cNvGrpSpPr>
          <p:nvPr/>
        </p:nvGrpSpPr>
        <p:grpSpPr bwMode="auto">
          <a:xfrm>
            <a:off x="0" y="3009900"/>
            <a:ext cx="1676400" cy="1425575"/>
            <a:chOff x="0" y="1896"/>
            <a:chExt cx="1056" cy="898"/>
          </a:xfrm>
        </p:grpSpPr>
        <p:cxnSp>
          <p:nvCxnSpPr>
            <p:cNvPr id="28695" name="AutoShape 8"/>
            <p:cNvCxnSpPr>
              <a:cxnSpLocks noChangeShapeType="1"/>
              <a:endCxn id="28674" idx="1"/>
            </p:cNvCxnSpPr>
            <p:nvPr/>
          </p:nvCxnSpPr>
          <p:spPr bwMode="auto">
            <a:xfrm flipV="1">
              <a:off x="192" y="1896"/>
              <a:ext cx="864"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8696" name="Text Box 21"/>
            <p:cNvSpPr txBox="1">
              <a:spLocks noChangeArrowheads="1"/>
            </p:cNvSpPr>
            <p:nvPr/>
          </p:nvSpPr>
          <p:spPr bwMode="auto">
            <a:xfrm>
              <a:off x="0" y="1968"/>
              <a:ext cx="920"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Wilson </a:t>
              </a:r>
            </a:p>
            <a:p>
              <a:pPr eaLnBrk="1" hangingPunct="1"/>
              <a:r>
                <a:rPr lang="en-US" sz="2000">
                  <a:latin typeface="Constantia" pitchFamily="18" charset="0"/>
                </a:rPr>
                <a:t>NRTL</a:t>
              </a:r>
            </a:p>
            <a:p>
              <a:pPr eaLnBrk="1" hangingPunct="1"/>
              <a:r>
                <a:rPr lang="en-US" sz="2000">
                  <a:latin typeface="Constantia" pitchFamily="18" charset="0"/>
                </a:rPr>
                <a:t>UNIQUAC</a:t>
              </a:r>
            </a:p>
            <a:p>
              <a:pPr eaLnBrk="1" hangingPunct="1"/>
              <a:r>
                <a:rPr lang="en-US" sz="2000">
                  <a:latin typeface="Constantia" pitchFamily="18" charset="0"/>
                </a:rPr>
                <a:t>UNIFAC</a:t>
              </a:r>
            </a:p>
          </p:txBody>
        </p:sp>
      </p:grpSp>
      <p:grpSp>
        <p:nvGrpSpPr>
          <p:cNvPr id="28680" name="Group 61"/>
          <p:cNvGrpSpPr>
            <a:grpSpLocks/>
          </p:cNvGrpSpPr>
          <p:nvPr/>
        </p:nvGrpSpPr>
        <p:grpSpPr bwMode="auto">
          <a:xfrm>
            <a:off x="3619500" y="533400"/>
            <a:ext cx="1757363" cy="838200"/>
            <a:chOff x="2280" y="336"/>
            <a:chExt cx="1107" cy="528"/>
          </a:xfrm>
        </p:grpSpPr>
        <p:cxnSp>
          <p:nvCxnSpPr>
            <p:cNvPr id="28693" name="AutoShape 20"/>
            <p:cNvCxnSpPr>
              <a:cxnSpLocks noChangeShapeType="1"/>
              <a:stCxn id="28675" idx="0"/>
              <a:endCxn id="28683" idx="1"/>
            </p:cNvCxnSpPr>
            <p:nvPr/>
          </p:nvCxnSpPr>
          <p:spPr bwMode="auto">
            <a:xfrm rot="-5400000">
              <a:off x="2680" y="157"/>
              <a:ext cx="307" cy="110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8694" name="Text Box 32"/>
            <p:cNvSpPr txBox="1">
              <a:spLocks noChangeArrowheads="1"/>
            </p:cNvSpPr>
            <p:nvPr/>
          </p:nvSpPr>
          <p:spPr bwMode="auto">
            <a:xfrm>
              <a:off x="2346" y="336"/>
              <a:ext cx="87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Hexamers</a:t>
              </a:r>
            </a:p>
          </p:txBody>
        </p:sp>
      </p:grpSp>
      <p:grpSp>
        <p:nvGrpSpPr>
          <p:cNvPr id="28681" name="Group 60"/>
          <p:cNvGrpSpPr>
            <a:grpSpLocks/>
          </p:cNvGrpSpPr>
          <p:nvPr/>
        </p:nvGrpSpPr>
        <p:grpSpPr bwMode="auto">
          <a:xfrm>
            <a:off x="3619500" y="2133600"/>
            <a:ext cx="1544638" cy="396875"/>
            <a:chOff x="2280" y="1344"/>
            <a:chExt cx="973" cy="250"/>
          </a:xfrm>
        </p:grpSpPr>
        <p:cxnSp>
          <p:nvCxnSpPr>
            <p:cNvPr id="28691" name="AutoShape 10"/>
            <p:cNvCxnSpPr>
              <a:cxnSpLocks noChangeShapeType="1"/>
              <a:stCxn id="28675" idx="2"/>
              <a:endCxn id="28682" idx="1"/>
            </p:cNvCxnSpPr>
            <p:nvPr/>
          </p:nvCxnSpPr>
          <p:spPr bwMode="auto">
            <a:xfrm rot="16200000" flipH="1">
              <a:off x="2680" y="992"/>
              <a:ext cx="173" cy="973"/>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8692" name="Text Box 33"/>
            <p:cNvSpPr txBox="1">
              <a:spLocks noChangeArrowheads="1"/>
            </p:cNvSpPr>
            <p:nvPr/>
          </p:nvSpPr>
          <p:spPr bwMode="auto">
            <a:xfrm>
              <a:off x="2496" y="1344"/>
              <a:ext cx="6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Dimers</a:t>
              </a:r>
            </a:p>
          </p:txBody>
        </p:sp>
      </p:grpSp>
      <p:sp>
        <p:nvSpPr>
          <p:cNvPr id="28682" name="Text Box 34"/>
          <p:cNvSpPr txBox="1">
            <a:spLocks noChangeArrowheads="1"/>
          </p:cNvSpPr>
          <p:nvPr/>
        </p:nvSpPr>
        <p:spPr bwMode="auto">
          <a:xfrm>
            <a:off x="5164138" y="1981200"/>
            <a:ext cx="39798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Wilson, NRTL, UNIQUAC,</a:t>
            </a:r>
          </a:p>
          <a:p>
            <a:pPr eaLnBrk="1" hangingPunct="1"/>
            <a:r>
              <a:rPr lang="en-US" sz="2000">
                <a:latin typeface="Constantia" pitchFamily="18" charset="0"/>
              </a:rPr>
              <a:t> UNIFAC with Hayden O’Connell</a:t>
            </a:r>
          </a:p>
          <a:p>
            <a:pPr eaLnBrk="1" hangingPunct="1"/>
            <a:r>
              <a:rPr lang="en-US" sz="2000">
                <a:latin typeface="Constantia" pitchFamily="18" charset="0"/>
              </a:rPr>
              <a:t> or Northnagel EOS</a:t>
            </a:r>
          </a:p>
        </p:txBody>
      </p:sp>
      <p:sp>
        <p:nvSpPr>
          <p:cNvPr id="28683" name="Text Box 35"/>
          <p:cNvSpPr txBox="1">
            <a:spLocks noChangeArrowheads="1"/>
          </p:cNvSpPr>
          <p:nvPr/>
        </p:nvSpPr>
        <p:spPr bwMode="auto">
          <a:xfrm>
            <a:off x="5376863" y="381000"/>
            <a:ext cx="37671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Wilson, NRTL, UNIQUAC,</a:t>
            </a:r>
          </a:p>
          <a:p>
            <a:pPr eaLnBrk="1" hangingPunct="1"/>
            <a:r>
              <a:rPr lang="en-US" sz="2000">
                <a:latin typeface="Constantia" pitchFamily="18" charset="0"/>
              </a:rPr>
              <a:t> or UNIFAC with special EOS </a:t>
            </a:r>
          </a:p>
          <a:p>
            <a:pPr eaLnBrk="1" hangingPunct="1"/>
            <a:r>
              <a:rPr lang="en-US" sz="2000">
                <a:latin typeface="Constantia" pitchFamily="18" charset="0"/>
              </a:rPr>
              <a:t>for Hexamers</a:t>
            </a:r>
          </a:p>
        </p:txBody>
      </p:sp>
      <p:sp>
        <p:nvSpPr>
          <p:cNvPr id="28684" name="AutoShape 49"/>
          <p:cNvSpPr>
            <a:spLocks noChangeAspect="1" noChangeArrowheads="1"/>
          </p:cNvSpPr>
          <p:nvPr/>
        </p:nvSpPr>
        <p:spPr bwMode="auto">
          <a:xfrm>
            <a:off x="0" y="4800600"/>
            <a:ext cx="655638" cy="555625"/>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VAP?</a:t>
            </a:r>
          </a:p>
        </p:txBody>
      </p:sp>
      <p:sp>
        <p:nvSpPr>
          <p:cNvPr id="28685" name="Text Box 50"/>
          <p:cNvSpPr txBox="1">
            <a:spLocks noChangeArrowheads="1"/>
          </p:cNvSpPr>
          <p:nvPr/>
        </p:nvSpPr>
        <p:spPr bwMode="auto">
          <a:xfrm>
            <a:off x="762000" y="4876800"/>
            <a:ext cx="2763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Vapor Phase Association</a:t>
            </a:r>
          </a:p>
        </p:txBody>
      </p:sp>
      <p:sp>
        <p:nvSpPr>
          <p:cNvPr id="28686" name="Text Box 52"/>
          <p:cNvSpPr txBox="1">
            <a:spLocks noChangeArrowheads="1"/>
          </p:cNvSpPr>
          <p:nvPr/>
        </p:nvSpPr>
        <p:spPr bwMode="auto">
          <a:xfrm>
            <a:off x="685800" y="5486400"/>
            <a:ext cx="30464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Degrees of Polymerizatiom</a:t>
            </a:r>
          </a:p>
        </p:txBody>
      </p:sp>
      <p:sp>
        <p:nvSpPr>
          <p:cNvPr id="28687" name="AutoShape 53"/>
          <p:cNvSpPr>
            <a:spLocks noChangeAspect="1" noChangeArrowheads="1"/>
          </p:cNvSpPr>
          <p:nvPr/>
        </p:nvSpPr>
        <p:spPr bwMode="auto">
          <a:xfrm>
            <a:off x="0" y="5410200"/>
            <a:ext cx="655638" cy="555625"/>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DP?</a:t>
            </a:r>
          </a:p>
        </p:txBody>
      </p:sp>
      <p:sp>
        <p:nvSpPr>
          <p:cNvPr id="28688" name="Text Box 54"/>
          <p:cNvSpPr txBox="1">
            <a:spLocks noChangeArrowheads="1"/>
          </p:cNvSpPr>
          <p:nvPr/>
        </p:nvSpPr>
        <p:spPr bwMode="auto">
          <a:xfrm>
            <a:off x="4267200" y="5257800"/>
            <a:ext cx="365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UNIFAC* and its Extensions </a:t>
            </a:r>
          </a:p>
        </p:txBody>
      </p:sp>
      <p:sp>
        <p:nvSpPr>
          <p:cNvPr id="28689" name="Rectangle 56"/>
          <p:cNvSpPr>
            <a:spLocks noChangeArrowheads="1"/>
          </p:cNvSpPr>
          <p:nvPr/>
        </p:nvSpPr>
        <p:spPr bwMode="auto">
          <a:xfrm>
            <a:off x="0" y="533400"/>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rtl="1">
              <a:lnSpc>
                <a:spcPct val="70000"/>
              </a:lnSpc>
            </a:pPr>
            <a:r>
              <a:rPr lang="en-US" sz="2800" b="1">
                <a:solidFill>
                  <a:schemeClr val="tx2"/>
                </a:solidFill>
                <a:latin typeface="Constantia" pitchFamily="18" charset="0"/>
                <a:ea typeface="Times New Roman (Hebrew)"/>
                <a:cs typeface="Times New Roman (Hebrew)"/>
              </a:rPr>
              <a:t>Figure 3</a:t>
            </a:r>
          </a:p>
        </p:txBody>
      </p:sp>
      <p:sp>
        <p:nvSpPr>
          <p:cNvPr id="28" name="Slide Number Placeholder 27"/>
          <p:cNvSpPr>
            <a:spLocks noGrp="1"/>
          </p:cNvSpPr>
          <p:nvPr>
            <p:ph type="sldNum" sz="quarter" idx="12"/>
          </p:nvPr>
        </p:nvSpPr>
        <p:spPr/>
        <p:txBody>
          <a:bodyPr/>
          <a:lstStyle/>
          <a:p>
            <a:pPr>
              <a:defRPr/>
            </a:pPr>
            <a:fld id="{AD3D1BB4-46C4-48E4-BC8A-C0AB9F3E46A2}" type="slidenum">
              <a:rPr lang="en-US" smtClean="0"/>
              <a:pPr>
                <a:defRPr/>
              </a:pPr>
              <a:t>24</a:t>
            </a:fld>
            <a:endParaRPr lang="en-US"/>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990600"/>
          </a:xfrm>
        </p:spPr>
        <p:txBody>
          <a:bodyPr/>
          <a:lstStyle/>
          <a:p>
            <a:pPr algn="ctr" rtl="1" eaLnBrk="1" hangingPunct="1"/>
            <a:r>
              <a:rPr lang="en-US" sz="3200" u="sng" smtClean="0"/>
              <a:t>Eric Carlson’s Recommendations</a:t>
            </a:r>
            <a:br>
              <a:rPr lang="en-US" sz="3200" u="sng" smtClean="0"/>
            </a:br>
            <a:r>
              <a:rPr lang="en-US" sz="2000" smtClean="0"/>
              <a:t>for 1-Propanol ,H</a:t>
            </a:r>
            <a:r>
              <a:rPr lang="en-US" sz="2000" baseline="-25000" smtClean="0"/>
              <a:t>2</a:t>
            </a:r>
            <a:r>
              <a:rPr lang="en-US" sz="2000" smtClean="0"/>
              <a:t>O mixture </a:t>
            </a:r>
          </a:p>
        </p:txBody>
      </p:sp>
      <p:sp>
        <p:nvSpPr>
          <p:cNvPr id="31747" name="AutoShape 3"/>
          <p:cNvSpPr>
            <a:spLocks noChangeArrowheads="1"/>
          </p:cNvSpPr>
          <p:nvPr/>
        </p:nvSpPr>
        <p:spPr bwMode="auto">
          <a:xfrm>
            <a:off x="2438400" y="1981200"/>
            <a:ext cx="990600" cy="838200"/>
          </a:xfrm>
          <a:prstGeom prst="flowChartDecision">
            <a:avLst/>
          </a:prstGeom>
          <a:solidFill>
            <a:schemeClr val="accent1"/>
          </a:solidFill>
          <a:ln w="9525">
            <a:solidFill>
              <a:schemeClr val="bg1"/>
            </a:solidFill>
            <a:miter lim="800000"/>
            <a:headEnd/>
            <a:tailEnd/>
          </a:ln>
        </p:spPr>
        <p:txBody>
          <a:bodyPr wrap="none" anchor="ctr"/>
          <a:lstStyle/>
          <a:p>
            <a:pPr algn="ctr"/>
            <a:r>
              <a:rPr lang="en-US" sz="2400">
                <a:solidFill>
                  <a:schemeClr val="bg1"/>
                </a:solidFill>
                <a:latin typeface="Constantia" pitchFamily="18" charset="0"/>
              </a:rPr>
              <a:t>E?</a:t>
            </a:r>
          </a:p>
        </p:txBody>
      </p:sp>
      <p:cxnSp>
        <p:nvCxnSpPr>
          <p:cNvPr id="29700" name="AutoShape 5"/>
          <p:cNvCxnSpPr>
            <a:cxnSpLocks noChangeShapeType="1"/>
            <a:endCxn id="29722" idx="1"/>
          </p:cNvCxnSpPr>
          <p:nvPr/>
        </p:nvCxnSpPr>
        <p:spPr bwMode="auto">
          <a:xfrm flipV="1">
            <a:off x="381000" y="3619500"/>
            <a:ext cx="685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2" name="Group 7"/>
          <p:cNvGrpSpPr>
            <a:grpSpLocks/>
          </p:cNvGrpSpPr>
          <p:nvPr/>
        </p:nvGrpSpPr>
        <p:grpSpPr bwMode="auto">
          <a:xfrm>
            <a:off x="1066800" y="3200400"/>
            <a:ext cx="838200" cy="838200"/>
            <a:chOff x="672" y="1632"/>
            <a:chExt cx="528" cy="528"/>
          </a:xfrm>
        </p:grpSpPr>
        <p:sp>
          <p:nvSpPr>
            <p:cNvPr id="29722" name="AutoShape 8"/>
            <p:cNvSpPr>
              <a:spLocks noChangeArrowheads="1"/>
            </p:cNvSpPr>
            <p:nvPr/>
          </p:nvSpPr>
          <p:spPr bwMode="auto">
            <a:xfrm>
              <a:off x="672" y="1632"/>
              <a:ext cx="528" cy="528"/>
            </a:xfrm>
            <a:prstGeom prst="flowChartDecision">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29723" name="Line 9"/>
            <p:cNvSpPr>
              <a:spLocks noChangeShapeType="1"/>
            </p:cNvSpPr>
            <p:nvPr/>
          </p:nvSpPr>
          <p:spPr bwMode="auto">
            <a:xfrm>
              <a:off x="960"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24" name="Line 10"/>
            <p:cNvSpPr>
              <a:spLocks noChangeShapeType="1"/>
            </p:cNvSpPr>
            <p:nvPr/>
          </p:nvSpPr>
          <p:spPr bwMode="auto">
            <a:xfrm flipV="1">
              <a:off x="864"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1"/>
          <p:cNvGrpSpPr>
            <a:grpSpLocks/>
          </p:cNvGrpSpPr>
          <p:nvPr/>
        </p:nvGrpSpPr>
        <p:grpSpPr bwMode="auto">
          <a:xfrm>
            <a:off x="1485900" y="2074863"/>
            <a:ext cx="952500" cy="1125537"/>
            <a:chOff x="936" y="913"/>
            <a:chExt cx="600" cy="709"/>
          </a:xfrm>
        </p:grpSpPr>
        <p:cxnSp>
          <p:nvCxnSpPr>
            <p:cNvPr id="29720" name="AutoShape 12"/>
            <p:cNvCxnSpPr>
              <a:cxnSpLocks noChangeShapeType="1"/>
              <a:stCxn id="29722" idx="0"/>
              <a:endCxn id="31747" idx="1"/>
            </p:cNvCxnSpPr>
            <p:nvPr/>
          </p:nvCxnSpPr>
          <p:spPr bwMode="auto">
            <a:xfrm rot="-5400000">
              <a:off x="984" y="1070"/>
              <a:ext cx="504" cy="6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9721" name="Text Box 13"/>
            <p:cNvSpPr txBox="1">
              <a:spLocks noChangeArrowheads="1"/>
            </p:cNvSpPr>
            <p:nvPr/>
          </p:nvSpPr>
          <p:spPr bwMode="auto">
            <a:xfrm>
              <a:off x="960" y="913"/>
              <a:ext cx="4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Polar</a:t>
              </a:r>
            </a:p>
          </p:txBody>
        </p:sp>
      </p:grpSp>
      <p:grpSp>
        <p:nvGrpSpPr>
          <p:cNvPr id="4" name="Group 26"/>
          <p:cNvGrpSpPr>
            <a:grpSpLocks/>
          </p:cNvGrpSpPr>
          <p:nvPr/>
        </p:nvGrpSpPr>
        <p:grpSpPr bwMode="auto">
          <a:xfrm>
            <a:off x="2933700" y="1311275"/>
            <a:ext cx="3543300" cy="669925"/>
            <a:chOff x="1848" y="432"/>
            <a:chExt cx="2232" cy="422"/>
          </a:xfrm>
        </p:grpSpPr>
        <p:cxnSp>
          <p:nvCxnSpPr>
            <p:cNvPr id="29718" name="AutoShape 27"/>
            <p:cNvCxnSpPr>
              <a:cxnSpLocks noChangeShapeType="1"/>
              <a:stCxn id="31747" idx="0"/>
            </p:cNvCxnSpPr>
            <p:nvPr/>
          </p:nvCxnSpPr>
          <p:spPr bwMode="auto">
            <a:xfrm rot="-5400000">
              <a:off x="2868" y="-358"/>
              <a:ext cx="192" cy="223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9719" name="Text Box 28"/>
            <p:cNvSpPr txBox="1">
              <a:spLocks noChangeArrowheads="1"/>
            </p:cNvSpPr>
            <p:nvPr/>
          </p:nvSpPr>
          <p:spPr bwMode="auto">
            <a:xfrm>
              <a:off x="2150" y="432"/>
              <a:ext cx="130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Non-electrolyte</a:t>
              </a:r>
            </a:p>
          </p:txBody>
        </p:sp>
      </p:grpSp>
      <p:sp>
        <p:nvSpPr>
          <p:cNvPr id="31777" name="Text Box 33">
            <a:hlinkClick r:id="rId2" action="ppaction://hlinksldjump" highlightClick="1"/>
            <a:hlinkHover r:id="" action="ppaction://noaction" highlightClick="1"/>
          </p:cNvPr>
          <p:cNvSpPr txBox="1">
            <a:spLocks noChangeArrowheads="1"/>
          </p:cNvSpPr>
          <p:nvPr/>
        </p:nvSpPr>
        <p:spPr bwMode="auto">
          <a:xfrm>
            <a:off x="6629400" y="1524000"/>
            <a:ext cx="170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See Figure 2</a:t>
            </a:r>
          </a:p>
        </p:txBody>
      </p:sp>
      <p:sp>
        <p:nvSpPr>
          <p:cNvPr id="29705" name="Rectangle 35"/>
          <p:cNvSpPr>
            <a:spLocks noChangeArrowheads="1"/>
          </p:cNvSpPr>
          <p:nvPr/>
        </p:nvSpPr>
        <p:spPr bwMode="auto">
          <a:xfrm>
            <a:off x="0" y="762000"/>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rtl="1">
              <a:lnSpc>
                <a:spcPct val="70000"/>
              </a:lnSpc>
            </a:pPr>
            <a:r>
              <a:rPr lang="en-US" sz="2800" b="1">
                <a:solidFill>
                  <a:schemeClr val="tx2"/>
                </a:solidFill>
                <a:latin typeface="Constantia" pitchFamily="18" charset="0"/>
                <a:ea typeface="Times New Roman (Hebrew)"/>
                <a:cs typeface="Times New Roman (Hebrew)"/>
              </a:rPr>
              <a:t>Figure 1</a:t>
            </a:r>
          </a:p>
        </p:txBody>
      </p:sp>
      <p:grpSp>
        <p:nvGrpSpPr>
          <p:cNvPr id="29706" name="Group 36"/>
          <p:cNvGrpSpPr>
            <a:grpSpLocks noChangeAspect="1"/>
          </p:cNvGrpSpPr>
          <p:nvPr/>
        </p:nvGrpSpPr>
        <p:grpSpPr bwMode="auto">
          <a:xfrm>
            <a:off x="152400" y="4419600"/>
            <a:ext cx="420688" cy="420688"/>
            <a:chOff x="672" y="1632"/>
            <a:chExt cx="528" cy="528"/>
          </a:xfrm>
        </p:grpSpPr>
        <p:sp>
          <p:nvSpPr>
            <p:cNvPr id="29715" name="AutoShape 37"/>
            <p:cNvSpPr>
              <a:spLocks noChangeAspect="1" noChangeArrowheads="1"/>
            </p:cNvSpPr>
            <p:nvPr/>
          </p:nvSpPr>
          <p:spPr bwMode="auto">
            <a:xfrm>
              <a:off x="672" y="1632"/>
              <a:ext cx="528" cy="528"/>
            </a:xfrm>
            <a:prstGeom prst="flowChartDecision">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29716" name="Line 38"/>
            <p:cNvSpPr>
              <a:spLocks noChangeAspect="1" noChangeShapeType="1"/>
            </p:cNvSpPr>
            <p:nvPr/>
          </p:nvSpPr>
          <p:spPr bwMode="auto">
            <a:xfrm>
              <a:off x="960"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7" name="Line 39"/>
            <p:cNvSpPr>
              <a:spLocks noChangeAspect="1" noChangeShapeType="1"/>
            </p:cNvSpPr>
            <p:nvPr/>
          </p:nvSpPr>
          <p:spPr bwMode="auto">
            <a:xfrm flipV="1">
              <a:off x="864" y="1776"/>
              <a:ext cx="0" cy="24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9707" name="Text Box 40"/>
          <p:cNvSpPr txBox="1">
            <a:spLocks noChangeArrowheads="1"/>
          </p:cNvSpPr>
          <p:nvPr/>
        </p:nvSpPr>
        <p:spPr bwMode="auto">
          <a:xfrm>
            <a:off x="609600" y="4419600"/>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Polarity</a:t>
            </a:r>
          </a:p>
        </p:txBody>
      </p:sp>
      <p:sp>
        <p:nvSpPr>
          <p:cNvPr id="29708" name="AutoShape 41"/>
          <p:cNvSpPr>
            <a:spLocks noChangeAspect="1" noChangeArrowheads="1"/>
          </p:cNvSpPr>
          <p:nvPr/>
        </p:nvSpPr>
        <p:spPr bwMode="auto">
          <a:xfrm>
            <a:off x="100013" y="4937125"/>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R?</a:t>
            </a:r>
          </a:p>
        </p:txBody>
      </p:sp>
      <p:sp>
        <p:nvSpPr>
          <p:cNvPr id="29709" name="Text Box 42"/>
          <p:cNvSpPr txBox="1">
            <a:spLocks noChangeArrowheads="1"/>
          </p:cNvSpPr>
          <p:nvPr/>
        </p:nvSpPr>
        <p:spPr bwMode="auto">
          <a:xfrm>
            <a:off x="633413" y="4800600"/>
            <a:ext cx="2159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Real or </a:t>
            </a:r>
          </a:p>
          <a:p>
            <a:pPr eaLnBrk="1" hangingPunct="1"/>
            <a:r>
              <a:rPr lang="en-US">
                <a:latin typeface="Constantia" pitchFamily="18" charset="0"/>
              </a:rPr>
              <a:t>pseudocomponents</a:t>
            </a:r>
          </a:p>
        </p:txBody>
      </p:sp>
      <p:sp>
        <p:nvSpPr>
          <p:cNvPr id="29710" name="AutoShape 43"/>
          <p:cNvSpPr>
            <a:spLocks noChangeAspect="1" noChangeArrowheads="1"/>
          </p:cNvSpPr>
          <p:nvPr/>
        </p:nvSpPr>
        <p:spPr bwMode="auto">
          <a:xfrm>
            <a:off x="100013" y="5467350"/>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P?</a:t>
            </a:r>
          </a:p>
        </p:txBody>
      </p:sp>
      <p:sp>
        <p:nvSpPr>
          <p:cNvPr id="29711" name="Text Box 44"/>
          <p:cNvSpPr txBox="1">
            <a:spLocks noChangeArrowheads="1"/>
          </p:cNvSpPr>
          <p:nvPr/>
        </p:nvSpPr>
        <p:spPr bwMode="auto">
          <a:xfrm>
            <a:off x="633413" y="5467350"/>
            <a:ext cx="1114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Pressure</a:t>
            </a:r>
          </a:p>
        </p:txBody>
      </p:sp>
      <p:sp>
        <p:nvSpPr>
          <p:cNvPr id="29712" name="AutoShape 45"/>
          <p:cNvSpPr>
            <a:spLocks noChangeAspect="1" noChangeArrowheads="1"/>
          </p:cNvSpPr>
          <p:nvPr/>
        </p:nvSpPr>
        <p:spPr bwMode="auto">
          <a:xfrm>
            <a:off x="104775" y="5943600"/>
            <a:ext cx="496888"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E?</a:t>
            </a:r>
          </a:p>
        </p:txBody>
      </p:sp>
      <p:sp>
        <p:nvSpPr>
          <p:cNvPr id="29713" name="Text Box 46"/>
          <p:cNvSpPr txBox="1">
            <a:spLocks noChangeArrowheads="1"/>
          </p:cNvSpPr>
          <p:nvPr/>
        </p:nvSpPr>
        <p:spPr bwMode="auto">
          <a:xfrm>
            <a:off x="638175" y="6019800"/>
            <a:ext cx="1495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Electrolytes</a:t>
            </a:r>
          </a:p>
        </p:txBody>
      </p:sp>
      <p:sp>
        <p:nvSpPr>
          <p:cNvPr id="28" name="Slide Number Placeholder 27"/>
          <p:cNvSpPr>
            <a:spLocks noGrp="1"/>
          </p:cNvSpPr>
          <p:nvPr>
            <p:ph type="sldNum" sz="quarter" idx="12"/>
          </p:nvPr>
        </p:nvSpPr>
        <p:spPr/>
        <p:txBody>
          <a:bodyPr/>
          <a:lstStyle/>
          <a:p>
            <a:pPr>
              <a:defRPr/>
            </a:pPr>
            <a:fld id="{55F01848-D2B0-4AB0-98ED-EB8F052B1AC5}" type="slidenum">
              <a:rPr lang="en-US" smtClean="0"/>
              <a:pPr>
                <a:defRPr/>
              </a:pPr>
              <a:t>25</a:t>
            </a:fld>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nodeType="afterGroup">
                            <p:stCondLst>
                              <p:cond delay="500"/>
                            </p:stCondLst>
                            <p:childTnLst>
                              <p:par>
                                <p:cTn id="14" presetID="9" presetClass="entr" presetSubtype="0" fill="hold" grpId="0" nodeType="afterEffect">
                                  <p:stCondLst>
                                    <p:cond delay="1000"/>
                                  </p:stCondLst>
                                  <p:childTnLst>
                                    <p:set>
                                      <p:cBhvr>
                                        <p:cTn id="15" dur="1" fill="hold">
                                          <p:stCondLst>
                                            <p:cond delay="0"/>
                                          </p:stCondLst>
                                        </p:cTn>
                                        <p:tgtEl>
                                          <p:spTgt spid="31747"/>
                                        </p:tgtEl>
                                        <p:attrNameLst>
                                          <p:attrName>style.visibility</p:attrName>
                                        </p:attrNameLst>
                                      </p:cBhvr>
                                      <p:to>
                                        <p:strVal val="visible"/>
                                      </p:to>
                                    </p:set>
                                    <p:animEffect transition="in" filter="dissolve">
                                      <p:cBhvr>
                                        <p:cTn id="16" dur="500"/>
                                        <p:tgtEl>
                                          <p:spTgt spid="317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31777"/>
                                        </p:tgtEl>
                                        <p:attrNameLst>
                                          <p:attrName>style.visibility</p:attrName>
                                        </p:attrNameLst>
                                      </p:cBhvr>
                                      <p:to>
                                        <p:strVal val="visible"/>
                                      </p:to>
                                    </p:set>
                                    <p:animEffect transition="in" filter="dissolve">
                                      <p:cBhvr>
                                        <p:cTn id="25" dur="500"/>
                                        <p:tgtEl>
                                          <p:spTgt spid="31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autoUpdateAnimBg="0"/>
      <p:bldP spid="3177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1676400" y="2590800"/>
            <a:ext cx="8382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P?</a:t>
            </a:r>
          </a:p>
        </p:txBody>
      </p:sp>
      <p:sp>
        <p:nvSpPr>
          <p:cNvPr id="32771" name="AutoShape 3"/>
          <p:cNvSpPr>
            <a:spLocks noChangeArrowheads="1"/>
          </p:cNvSpPr>
          <p:nvPr/>
        </p:nvSpPr>
        <p:spPr bwMode="auto">
          <a:xfrm>
            <a:off x="3124200" y="13716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ij?</a:t>
            </a:r>
          </a:p>
        </p:txBody>
      </p:sp>
      <p:sp>
        <p:nvSpPr>
          <p:cNvPr id="32773" name="AutoShape 5"/>
          <p:cNvSpPr>
            <a:spLocks noChangeArrowheads="1"/>
          </p:cNvSpPr>
          <p:nvPr/>
        </p:nvSpPr>
        <p:spPr bwMode="auto">
          <a:xfrm>
            <a:off x="4572000" y="6096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LL?</a:t>
            </a:r>
          </a:p>
        </p:txBody>
      </p:sp>
      <p:grpSp>
        <p:nvGrpSpPr>
          <p:cNvPr id="2" name="Group 6"/>
          <p:cNvGrpSpPr>
            <a:grpSpLocks/>
          </p:cNvGrpSpPr>
          <p:nvPr/>
        </p:nvGrpSpPr>
        <p:grpSpPr bwMode="auto">
          <a:xfrm>
            <a:off x="1981200" y="1447800"/>
            <a:ext cx="1343025" cy="1143000"/>
            <a:chOff x="1248" y="912"/>
            <a:chExt cx="846" cy="720"/>
          </a:xfrm>
        </p:grpSpPr>
        <p:sp>
          <p:nvSpPr>
            <p:cNvPr id="30752" name="Text Box 7">
              <a:hlinkClick r:id="rId2" action="ppaction://hlinksldjump" highlightClick="1"/>
              <a:hlinkHover r:id="" action="ppaction://noaction" highlightClick="1"/>
            </p:cNvPr>
            <p:cNvSpPr txBox="1">
              <a:spLocks noChangeArrowheads="1"/>
            </p:cNvSpPr>
            <p:nvPr/>
          </p:nvSpPr>
          <p:spPr bwMode="auto">
            <a:xfrm>
              <a:off x="1296" y="1152"/>
              <a:ext cx="79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(See also</a:t>
              </a:r>
            </a:p>
            <a:p>
              <a:pPr eaLnBrk="1" hangingPunct="1"/>
              <a:r>
                <a:rPr lang="en-US" sz="2000">
                  <a:latin typeface="Constantia" pitchFamily="18" charset="0"/>
                </a:rPr>
                <a:t>Figure 3)</a:t>
              </a:r>
            </a:p>
          </p:txBody>
        </p:sp>
        <p:cxnSp>
          <p:nvCxnSpPr>
            <p:cNvPr id="30753" name="AutoShape 8"/>
            <p:cNvCxnSpPr>
              <a:cxnSpLocks noChangeShapeType="1"/>
            </p:cNvCxnSpPr>
            <p:nvPr/>
          </p:nvCxnSpPr>
          <p:spPr bwMode="auto">
            <a:xfrm rot="-5400000">
              <a:off x="1392" y="1056"/>
              <a:ext cx="504" cy="64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30754" name="Text Box 9"/>
            <p:cNvSpPr txBox="1">
              <a:spLocks noChangeArrowheads="1"/>
            </p:cNvSpPr>
            <p:nvPr/>
          </p:nvSpPr>
          <p:spPr bwMode="auto">
            <a:xfrm>
              <a:off x="1248" y="912"/>
              <a:ext cx="8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 &lt; 10 bar</a:t>
              </a:r>
            </a:p>
          </p:txBody>
        </p:sp>
      </p:grpSp>
      <p:sp>
        <p:nvSpPr>
          <p:cNvPr id="32783" name="Text Box 15"/>
          <p:cNvSpPr txBox="1">
            <a:spLocks noChangeArrowheads="1"/>
          </p:cNvSpPr>
          <p:nvPr/>
        </p:nvSpPr>
        <p:spPr bwMode="auto">
          <a:xfrm>
            <a:off x="7059613" y="3581400"/>
            <a:ext cx="20843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UNIFAC and its</a:t>
            </a:r>
          </a:p>
          <a:p>
            <a:pPr eaLnBrk="1" hangingPunct="1"/>
            <a:r>
              <a:rPr lang="en-US" sz="2000">
                <a:latin typeface="Constantia" pitchFamily="18" charset="0"/>
              </a:rPr>
              <a:t> extensions</a:t>
            </a:r>
          </a:p>
        </p:txBody>
      </p:sp>
      <p:grpSp>
        <p:nvGrpSpPr>
          <p:cNvPr id="30727" name="Group 17"/>
          <p:cNvGrpSpPr>
            <a:grpSpLocks/>
          </p:cNvGrpSpPr>
          <p:nvPr/>
        </p:nvGrpSpPr>
        <p:grpSpPr bwMode="auto">
          <a:xfrm>
            <a:off x="-76200" y="3009900"/>
            <a:ext cx="2198688" cy="815975"/>
            <a:chOff x="-48" y="1896"/>
            <a:chExt cx="1385" cy="514"/>
          </a:xfrm>
        </p:grpSpPr>
        <p:cxnSp>
          <p:nvCxnSpPr>
            <p:cNvPr id="30750" name="AutoShape 18"/>
            <p:cNvCxnSpPr>
              <a:cxnSpLocks noChangeShapeType="1"/>
              <a:endCxn id="32770" idx="1"/>
            </p:cNvCxnSpPr>
            <p:nvPr/>
          </p:nvCxnSpPr>
          <p:spPr bwMode="auto">
            <a:xfrm flipV="1">
              <a:off x="192" y="1896"/>
              <a:ext cx="864"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51" name="Text Box 19"/>
            <p:cNvSpPr txBox="1">
              <a:spLocks noChangeArrowheads="1"/>
            </p:cNvSpPr>
            <p:nvPr/>
          </p:nvSpPr>
          <p:spPr bwMode="auto">
            <a:xfrm>
              <a:off x="-48" y="1968"/>
              <a:ext cx="13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Polar</a:t>
              </a:r>
            </a:p>
            <a:p>
              <a:pPr eaLnBrk="1" hangingPunct="1"/>
              <a:r>
                <a:rPr lang="en-US" sz="2000">
                  <a:latin typeface="Constantia" pitchFamily="18" charset="0"/>
                </a:rPr>
                <a:t>Non-electrolytes</a:t>
              </a:r>
            </a:p>
          </p:txBody>
        </p:sp>
      </p:grpSp>
      <p:grpSp>
        <p:nvGrpSpPr>
          <p:cNvPr id="4" name="Group 26"/>
          <p:cNvGrpSpPr>
            <a:grpSpLocks/>
          </p:cNvGrpSpPr>
          <p:nvPr/>
        </p:nvGrpSpPr>
        <p:grpSpPr bwMode="auto">
          <a:xfrm>
            <a:off x="3619500" y="669925"/>
            <a:ext cx="952500" cy="701675"/>
            <a:chOff x="2280" y="422"/>
            <a:chExt cx="600" cy="442"/>
          </a:xfrm>
        </p:grpSpPr>
        <p:sp>
          <p:nvSpPr>
            <p:cNvPr id="30748" name="Text Box 27"/>
            <p:cNvSpPr txBox="1">
              <a:spLocks noChangeArrowheads="1"/>
            </p:cNvSpPr>
            <p:nvPr/>
          </p:nvSpPr>
          <p:spPr bwMode="auto">
            <a:xfrm>
              <a:off x="2448" y="422"/>
              <a:ext cx="3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Yes</a:t>
              </a:r>
            </a:p>
          </p:txBody>
        </p:sp>
        <p:cxnSp>
          <p:nvCxnSpPr>
            <p:cNvPr id="30749" name="AutoShape 28"/>
            <p:cNvCxnSpPr>
              <a:cxnSpLocks noChangeShapeType="1"/>
              <a:stCxn id="32771" idx="0"/>
              <a:endCxn id="32773" idx="1"/>
            </p:cNvCxnSpPr>
            <p:nvPr/>
          </p:nvCxnSpPr>
          <p:spPr bwMode="auto">
            <a:xfrm rot="-5400000">
              <a:off x="2472" y="456"/>
              <a:ext cx="216" cy="6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32797" name="AutoShape 29"/>
          <p:cNvSpPr>
            <a:spLocks noChangeArrowheads="1"/>
          </p:cNvSpPr>
          <p:nvPr/>
        </p:nvSpPr>
        <p:spPr bwMode="auto">
          <a:xfrm>
            <a:off x="5486400" y="2667000"/>
            <a:ext cx="990600" cy="838200"/>
          </a:xfrm>
          <a:prstGeom prst="flowChartDecision">
            <a:avLst/>
          </a:prstGeom>
          <a:solidFill>
            <a:schemeClr val="accent1"/>
          </a:solidFill>
          <a:ln w="9525">
            <a:solidFill>
              <a:schemeClr val="tx1"/>
            </a:solidFill>
            <a:miter lim="800000"/>
            <a:headEnd/>
            <a:tailEnd/>
          </a:ln>
        </p:spPr>
        <p:txBody>
          <a:bodyPr wrap="none" anchor="ctr"/>
          <a:lstStyle/>
          <a:p>
            <a:pPr algn="ctr"/>
            <a:r>
              <a:rPr lang="en-US" sz="2400">
                <a:solidFill>
                  <a:schemeClr val="bg1"/>
                </a:solidFill>
                <a:latin typeface="Constantia" pitchFamily="18" charset="0"/>
              </a:rPr>
              <a:t>LL?</a:t>
            </a:r>
          </a:p>
        </p:txBody>
      </p:sp>
      <p:grpSp>
        <p:nvGrpSpPr>
          <p:cNvPr id="5" name="Group 30"/>
          <p:cNvGrpSpPr>
            <a:grpSpLocks/>
          </p:cNvGrpSpPr>
          <p:nvPr/>
        </p:nvGrpSpPr>
        <p:grpSpPr bwMode="auto">
          <a:xfrm>
            <a:off x="3619500" y="2209800"/>
            <a:ext cx="1866900" cy="930275"/>
            <a:chOff x="2280" y="1392"/>
            <a:chExt cx="1176" cy="586"/>
          </a:xfrm>
        </p:grpSpPr>
        <p:sp>
          <p:nvSpPr>
            <p:cNvPr id="30746" name="Text Box 31"/>
            <p:cNvSpPr txBox="1">
              <a:spLocks noChangeArrowheads="1"/>
            </p:cNvSpPr>
            <p:nvPr/>
          </p:nvSpPr>
          <p:spPr bwMode="auto">
            <a:xfrm>
              <a:off x="2496" y="1728"/>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cxnSp>
          <p:nvCxnSpPr>
            <p:cNvPr id="30747" name="AutoShape 32"/>
            <p:cNvCxnSpPr>
              <a:cxnSpLocks noChangeShapeType="1"/>
              <a:stCxn id="32771" idx="2"/>
              <a:endCxn id="32797" idx="1"/>
            </p:cNvCxnSpPr>
            <p:nvPr/>
          </p:nvCxnSpPr>
          <p:spPr bwMode="auto">
            <a:xfrm rot="16200000" flipH="1">
              <a:off x="2592" y="1080"/>
              <a:ext cx="552" cy="1176"/>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grpSp>
        <p:nvGrpSpPr>
          <p:cNvPr id="6" name="Group 33"/>
          <p:cNvGrpSpPr>
            <a:grpSpLocks/>
          </p:cNvGrpSpPr>
          <p:nvPr/>
        </p:nvGrpSpPr>
        <p:grpSpPr bwMode="auto">
          <a:xfrm>
            <a:off x="5981700" y="3505200"/>
            <a:ext cx="1077913" cy="473075"/>
            <a:chOff x="3768" y="2208"/>
            <a:chExt cx="679" cy="298"/>
          </a:xfrm>
        </p:grpSpPr>
        <p:cxnSp>
          <p:nvCxnSpPr>
            <p:cNvPr id="30744" name="AutoShape 34"/>
            <p:cNvCxnSpPr>
              <a:cxnSpLocks noChangeShapeType="1"/>
              <a:stCxn id="32797" idx="2"/>
              <a:endCxn id="32783" idx="1"/>
            </p:cNvCxnSpPr>
            <p:nvPr/>
          </p:nvCxnSpPr>
          <p:spPr bwMode="auto">
            <a:xfrm rot="16200000" flipH="1">
              <a:off x="3973" y="2003"/>
              <a:ext cx="269" cy="679"/>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0745" name="Text Box 35"/>
            <p:cNvSpPr txBox="1">
              <a:spLocks noChangeArrowheads="1"/>
            </p:cNvSpPr>
            <p:nvPr/>
          </p:nvSpPr>
          <p:spPr bwMode="auto">
            <a:xfrm>
              <a:off x="3936" y="2256"/>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grpSp>
      <p:grpSp>
        <p:nvGrpSpPr>
          <p:cNvPr id="7" name="Group 42"/>
          <p:cNvGrpSpPr>
            <a:grpSpLocks/>
          </p:cNvGrpSpPr>
          <p:nvPr/>
        </p:nvGrpSpPr>
        <p:grpSpPr bwMode="auto">
          <a:xfrm>
            <a:off x="5067300" y="1447800"/>
            <a:ext cx="1600200" cy="473075"/>
            <a:chOff x="3192" y="912"/>
            <a:chExt cx="1008" cy="298"/>
          </a:xfrm>
        </p:grpSpPr>
        <p:cxnSp>
          <p:nvCxnSpPr>
            <p:cNvPr id="30742" name="AutoShape 43"/>
            <p:cNvCxnSpPr>
              <a:cxnSpLocks noChangeShapeType="1"/>
              <a:stCxn id="32773" idx="2"/>
            </p:cNvCxnSpPr>
            <p:nvPr/>
          </p:nvCxnSpPr>
          <p:spPr bwMode="auto">
            <a:xfrm rot="16200000" flipH="1">
              <a:off x="3552" y="552"/>
              <a:ext cx="288" cy="100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0743" name="Text Box 44"/>
            <p:cNvSpPr txBox="1">
              <a:spLocks noChangeArrowheads="1"/>
            </p:cNvSpPr>
            <p:nvPr/>
          </p:nvSpPr>
          <p:spPr bwMode="auto">
            <a:xfrm>
              <a:off x="3360" y="960"/>
              <a:ext cx="3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No</a:t>
              </a:r>
            </a:p>
          </p:txBody>
        </p:sp>
      </p:grpSp>
      <p:sp>
        <p:nvSpPr>
          <p:cNvPr id="32813" name="Text Box 45"/>
          <p:cNvSpPr txBox="1">
            <a:spLocks noChangeArrowheads="1"/>
          </p:cNvSpPr>
          <p:nvPr/>
        </p:nvSpPr>
        <p:spPr bwMode="auto">
          <a:xfrm>
            <a:off x="6705600" y="1143000"/>
            <a:ext cx="2200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Constantia" pitchFamily="18" charset="0"/>
              </a:rPr>
              <a:t>WILSON, NRTL,</a:t>
            </a:r>
          </a:p>
          <a:p>
            <a:pPr eaLnBrk="1" hangingPunct="1"/>
            <a:r>
              <a:rPr lang="en-US" sz="2000">
                <a:latin typeface="Constantia" pitchFamily="18" charset="0"/>
              </a:rPr>
              <a:t>UNIQUAC and </a:t>
            </a:r>
          </a:p>
          <a:p>
            <a:pPr eaLnBrk="1" hangingPunct="1"/>
            <a:r>
              <a:rPr lang="en-US" sz="2000">
                <a:latin typeface="Constantia" pitchFamily="18" charset="0"/>
              </a:rPr>
              <a:t>their variances</a:t>
            </a:r>
          </a:p>
        </p:txBody>
      </p:sp>
      <p:sp>
        <p:nvSpPr>
          <p:cNvPr id="30734" name="AutoShape 47"/>
          <p:cNvSpPr>
            <a:spLocks noChangeAspect="1" noChangeArrowheads="1"/>
          </p:cNvSpPr>
          <p:nvPr/>
        </p:nvSpPr>
        <p:spPr bwMode="auto">
          <a:xfrm>
            <a:off x="100013" y="4495800"/>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LL?</a:t>
            </a:r>
          </a:p>
        </p:txBody>
      </p:sp>
      <p:sp>
        <p:nvSpPr>
          <p:cNvPr id="30735" name="Text Box 48"/>
          <p:cNvSpPr txBox="1">
            <a:spLocks noChangeArrowheads="1"/>
          </p:cNvSpPr>
          <p:nvPr/>
        </p:nvSpPr>
        <p:spPr bwMode="auto">
          <a:xfrm>
            <a:off x="609600" y="4572000"/>
            <a:ext cx="1552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Liquid/Liquid</a:t>
            </a:r>
          </a:p>
        </p:txBody>
      </p:sp>
      <p:sp>
        <p:nvSpPr>
          <p:cNvPr id="30736" name="AutoShape 49"/>
          <p:cNvSpPr>
            <a:spLocks noChangeAspect="1" noChangeArrowheads="1"/>
          </p:cNvSpPr>
          <p:nvPr/>
        </p:nvSpPr>
        <p:spPr bwMode="auto">
          <a:xfrm>
            <a:off x="100013" y="5105400"/>
            <a:ext cx="496887"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P?</a:t>
            </a:r>
          </a:p>
        </p:txBody>
      </p:sp>
      <p:sp>
        <p:nvSpPr>
          <p:cNvPr id="30737" name="Text Box 50"/>
          <p:cNvSpPr txBox="1">
            <a:spLocks noChangeArrowheads="1"/>
          </p:cNvSpPr>
          <p:nvPr/>
        </p:nvSpPr>
        <p:spPr bwMode="auto">
          <a:xfrm>
            <a:off x="633413" y="5105400"/>
            <a:ext cx="1114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Pressure</a:t>
            </a:r>
          </a:p>
        </p:txBody>
      </p:sp>
      <p:sp>
        <p:nvSpPr>
          <p:cNvPr id="30738" name="AutoShape 51"/>
          <p:cNvSpPr>
            <a:spLocks noChangeAspect="1" noChangeArrowheads="1"/>
          </p:cNvSpPr>
          <p:nvPr/>
        </p:nvSpPr>
        <p:spPr bwMode="auto">
          <a:xfrm>
            <a:off x="104775" y="5715000"/>
            <a:ext cx="496888" cy="420688"/>
          </a:xfrm>
          <a:prstGeom prst="flowChartDecision">
            <a:avLst/>
          </a:prstGeom>
          <a:solidFill>
            <a:schemeClr val="accent1"/>
          </a:solidFill>
          <a:ln w="9525">
            <a:solidFill>
              <a:schemeClr val="tx1"/>
            </a:solidFill>
            <a:miter lim="800000"/>
            <a:headEnd/>
            <a:tailEnd/>
          </a:ln>
        </p:spPr>
        <p:txBody>
          <a:bodyPr wrap="none" anchor="ctr"/>
          <a:lstStyle/>
          <a:p>
            <a:pPr algn="ctr"/>
            <a:r>
              <a:rPr lang="en-US" sz="1600">
                <a:solidFill>
                  <a:schemeClr val="bg1"/>
                </a:solidFill>
                <a:latin typeface="Constantia" pitchFamily="18" charset="0"/>
              </a:rPr>
              <a:t>ij?</a:t>
            </a:r>
          </a:p>
        </p:txBody>
      </p:sp>
      <p:sp>
        <p:nvSpPr>
          <p:cNvPr id="30739" name="Text Box 52"/>
          <p:cNvSpPr txBox="1">
            <a:spLocks noChangeArrowheads="1"/>
          </p:cNvSpPr>
          <p:nvPr/>
        </p:nvSpPr>
        <p:spPr bwMode="auto">
          <a:xfrm>
            <a:off x="638175" y="5791200"/>
            <a:ext cx="2706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Constantia" pitchFamily="18" charset="0"/>
              </a:rPr>
              <a:t>Interaction Parameters</a:t>
            </a:r>
          </a:p>
          <a:p>
            <a:pPr eaLnBrk="1" hangingPunct="1"/>
            <a:r>
              <a:rPr lang="en-US">
                <a:latin typeface="Constantia" pitchFamily="18" charset="0"/>
              </a:rPr>
              <a:t> Available</a:t>
            </a:r>
          </a:p>
        </p:txBody>
      </p:sp>
      <p:sp>
        <p:nvSpPr>
          <p:cNvPr id="30740" name="Rectangle 53"/>
          <p:cNvSpPr>
            <a:spLocks noChangeArrowheads="1"/>
          </p:cNvSpPr>
          <p:nvPr/>
        </p:nvSpPr>
        <p:spPr bwMode="auto">
          <a:xfrm>
            <a:off x="0" y="533400"/>
            <a:ext cx="274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rtl="1">
              <a:lnSpc>
                <a:spcPct val="70000"/>
              </a:lnSpc>
            </a:pPr>
            <a:r>
              <a:rPr lang="en-US" sz="2800" b="1">
                <a:solidFill>
                  <a:schemeClr val="tx2"/>
                </a:solidFill>
                <a:latin typeface="Constantia" pitchFamily="18" charset="0"/>
                <a:ea typeface="Times New Roman (Hebrew)"/>
                <a:cs typeface="Times New Roman (Hebrew)"/>
              </a:rPr>
              <a:t>Figure 2</a:t>
            </a:r>
          </a:p>
        </p:txBody>
      </p:sp>
      <p:sp>
        <p:nvSpPr>
          <p:cNvPr id="34" name="Slide Number Placeholder 33"/>
          <p:cNvSpPr>
            <a:spLocks noGrp="1"/>
          </p:cNvSpPr>
          <p:nvPr>
            <p:ph type="sldNum" sz="quarter" idx="12"/>
          </p:nvPr>
        </p:nvSpPr>
        <p:spPr/>
        <p:txBody>
          <a:bodyPr/>
          <a:lstStyle/>
          <a:p>
            <a:pPr>
              <a:defRPr/>
            </a:pPr>
            <a:fld id="{9086220B-3395-41F2-A518-CA1D9F4C50C1}" type="slidenum">
              <a:rPr lang="en-US" smtClean="0"/>
              <a:pPr>
                <a:defRPr/>
              </a:pPr>
              <a:t>26</a:t>
            </a:fld>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ssolve">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par>
                          <p:cTn id="13" fill="hold" nodeType="afterGroup">
                            <p:stCondLst>
                              <p:cond delay="500"/>
                            </p:stCondLst>
                            <p:childTnLst>
                              <p:par>
                                <p:cTn id="14" presetID="9" presetClass="entr" presetSubtype="0" fill="hold" grpId="0" nodeType="afterEffect">
                                  <p:stCondLst>
                                    <p:cond delay="1000"/>
                                  </p:stCondLst>
                                  <p:childTnLst>
                                    <p:set>
                                      <p:cBhvr>
                                        <p:cTn id="15" dur="1" fill="hold">
                                          <p:stCondLst>
                                            <p:cond delay="0"/>
                                          </p:stCondLst>
                                        </p:cTn>
                                        <p:tgtEl>
                                          <p:spTgt spid="32771"/>
                                        </p:tgtEl>
                                        <p:attrNameLst>
                                          <p:attrName>style.visibility</p:attrName>
                                        </p:attrNameLst>
                                      </p:cBhvr>
                                      <p:to>
                                        <p:strVal val="visible"/>
                                      </p:to>
                                    </p:set>
                                    <p:animEffect transition="in" filter="dissolve">
                                      <p:cBhvr>
                                        <p:cTn id="16" dur="500"/>
                                        <p:tgtEl>
                                          <p:spTgt spid="3277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ssolve">
                                      <p:cBhvr>
                                        <p:cTn id="21" dur="500"/>
                                        <p:tgtEl>
                                          <p:spTgt spid="5"/>
                                        </p:tgtEl>
                                      </p:cBhvr>
                                    </p:animEffect>
                                  </p:childTnLst>
                                </p:cTn>
                              </p:par>
                            </p:childTnLst>
                          </p:cTn>
                        </p:par>
                        <p:par>
                          <p:cTn id="22" fill="hold" nodeType="afterGroup">
                            <p:stCondLst>
                              <p:cond delay="500"/>
                            </p:stCondLst>
                            <p:childTnLst>
                              <p:par>
                                <p:cTn id="23" presetID="9" presetClass="entr" presetSubtype="0" fill="hold" grpId="0" nodeType="afterEffect">
                                  <p:stCondLst>
                                    <p:cond delay="1000"/>
                                  </p:stCondLst>
                                  <p:childTnLst>
                                    <p:set>
                                      <p:cBhvr>
                                        <p:cTn id="24" dur="1" fill="hold">
                                          <p:stCondLst>
                                            <p:cond delay="0"/>
                                          </p:stCondLst>
                                        </p:cTn>
                                        <p:tgtEl>
                                          <p:spTgt spid="32797"/>
                                        </p:tgtEl>
                                        <p:attrNameLst>
                                          <p:attrName>style.visibility</p:attrName>
                                        </p:attrNameLst>
                                      </p:cBhvr>
                                      <p:to>
                                        <p:strVal val="visible"/>
                                      </p:to>
                                    </p:set>
                                    <p:animEffect transition="in" filter="dissolve">
                                      <p:cBhvr>
                                        <p:cTn id="25" dur="500"/>
                                        <p:tgtEl>
                                          <p:spTgt spid="3279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32783"/>
                                        </p:tgtEl>
                                        <p:attrNameLst>
                                          <p:attrName>style.visibility</p:attrName>
                                        </p:attrNameLst>
                                      </p:cBhvr>
                                      <p:to>
                                        <p:strVal val="visible"/>
                                      </p:to>
                                    </p:set>
                                    <p:animEffect transition="in" filter="dissolve">
                                      <p:cBhvr>
                                        <p:cTn id="34" dur="500"/>
                                        <p:tgtEl>
                                          <p:spTgt spid="3278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dissolve">
                                      <p:cBhvr>
                                        <p:cTn id="39" dur="500"/>
                                        <p:tgtEl>
                                          <p:spTgt spid="4"/>
                                        </p:tgtEl>
                                      </p:cBhvr>
                                    </p:animEffect>
                                  </p:childTnLst>
                                </p:cTn>
                              </p:par>
                            </p:childTnLst>
                          </p:cTn>
                        </p:par>
                        <p:par>
                          <p:cTn id="40" fill="hold" nodeType="afterGroup">
                            <p:stCondLst>
                              <p:cond delay="500"/>
                            </p:stCondLst>
                            <p:childTnLst>
                              <p:par>
                                <p:cTn id="41" presetID="9" presetClass="entr" presetSubtype="0" fill="hold" grpId="0" nodeType="afterEffect">
                                  <p:stCondLst>
                                    <p:cond delay="1000"/>
                                  </p:stCondLst>
                                  <p:childTnLst>
                                    <p:set>
                                      <p:cBhvr>
                                        <p:cTn id="42" dur="1" fill="hold">
                                          <p:stCondLst>
                                            <p:cond delay="0"/>
                                          </p:stCondLst>
                                        </p:cTn>
                                        <p:tgtEl>
                                          <p:spTgt spid="32773"/>
                                        </p:tgtEl>
                                        <p:attrNameLst>
                                          <p:attrName>style.visibility</p:attrName>
                                        </p:attrNameLst>
                                      </p:cBhvr>
                                      <p:to>
                                        <p:strVal val="visible"/>
                                      </p:to>
                                    </p:set>
                                    <p:animEffect transition="in" filter="dissolve">
                                      <p:cBhvr>
                                        <p:cTn id="43" dur="500"/>
                                        <p:tgtEl>
                                          <p:spTgt spid="3277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dissolve">
                                      <p:cBhvr>
                                        <p:cTn id="48" dur="500"/>
                                        <p:tgtEl>
                                          <p:spTgt spid="7"/>
                                        </p:tgtEl>
                                      </p:cBhvr>
                                    </p:animEffect>
                                  </p:childTnLst>
                                </p:cTn>
                              </p:par>
                            </p:childTnLst>
                          </p:cTn>
                        </p:par>
                        <p:par>
                          <p:cTn id="49" fill="hold" nodeType="afterGroup">
                            <p:stCondLst>
                              <p:cond delay="500"/>
                            </p:stCondLst>
                            <p:childTnLst>
                              <p:par>
                                <p:cTn id="50" presetID="9" presetClass="entr" presetSubtype="0" fill="hold" grpId="0" nodeType="afterEffect">
                                  <p:stCondLst>
                                    <p:cond delay="0"/>
                                  </p:stCondLst>
                                  <p:childTnLst>
                                    <p:set>
                                      <p:cBhvr>
                                        <p:cTn id="51" dur="1" fill="hold">
                                          <p:stCondLst>
                                            <p:cond delay="0"/>
                                          </p:stCondLst>
                                        </p:cTn>
                                        <p:tgtEl>
                                          <p:spTgt spid="32813"/>
                                        </p:tgtEl>
                                        <p:attrNameLst>
                                          <p:attrName>style.visibility</p:attrName>
                                        </p:attrNameLst>
                                      </p:cBhvr>
                                      <p:to>
                                        <p:strVal val="visible"/>
                                      </p:to>
                                    </p:set>
                                    <p:animEffect transition="in" filter="dissolve">
                                      <p:cBhvr>
                                        <p:cTn id="52" dur="500"/>
                                        <p:tgtEl>
                                          <p:spTgt spid="32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autoUpdateAnimBg="0"/>
      <p:bldP spid="32771" grpId="0" animBg="1" autoUpdateAnimBg="0"/>
      <p:bldP spid="32773" grpId="0" animBg="1" autoUpdateAnimBg="0"/>
      <p:bldP spid="32783" grpId="0" autoUpdateAnimBg="0"/>
      <p:bldP spid="32797" grpId="0" animBg="1" autoUpdateAnimBg="0"/>
      <p:bldP spid="3281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33400"/>
            <a:ext cx="8229600" cy="1143000"/>
          </a:xfrm>
        </p:spPr>
        <p:txBody>
          <a:bodyPr anchor="ctr"/>
          <a:lstStyle/>
          <a:p>
            <a:pPr algn="ctr" eaLnBrk="1" hangingPunct="1"/>
            <a:r>
              <a:rPr lang="en-US" sz="4400" b="1" smtClean="0"/>
              <a:t>Property Methods</a:t>
            </a:r>
            <a:endParaRPr lang="en-US" sz="440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382000" cy="4800600"/>
          </a:xfrm>
        </p:spPr>
        <p:txBody>
          <a:bodyPr/>
          <a:lstStyle/>
          <a:p>
            <a:pPr eaLnBrk="1" hangingPunct="1"/>
            <a:r>
              <a:rPr lang="en-US" sz="2400" smtClean="0">
                <a:latin typeface="Times New Roman" pitchFamily="18" charset="0"/>
                <a:cs typeface="Times New Roman" pitchFamily="18" charset="0"/>
              </a:rPr>
              <a:t>It is important to choose the right property method for an application to ensure the success of your calculation.</a:t>
            </a:r>
          </a:p>
          <a:p>
            <a:pPr eaLnBrk="1" hangingPunct="1"/>
            <a:endParaRPr lang="en-US" sz="2400" smtClean="0">
              <a:latin typeface="Times New Roman" pitchFamily="18" charset="0"/>
              <a:cs typeface="Times New Roman" pitchFamily="18" charset="0"/>
            </a:endParaRPr>
          </a:p>
          <a:p>
            <a:pPr eaLnBrk="1" hangingPunct="1">
              <a:lnSpc>
                <a:spcPts val="100"/>
              </a:lnSpc>
              <a:spcBef>
                <a:spcPct val="0"/>
              </a:spcBef>
              <a:buFont typeface="Wingdings 2" pitchFamily="18" charset="2"/>
              <a:buNone/>
            </a:pPr>
            <a:r>
              <a:rPr lang="en-US" sz="2400" smtClean="0">
                <a:latin typeface="Times New Roman" pitchFamily="18" charset="0"/>
                <a:cs typeface="Times New Roman" pitchFamily="18" charset="0"/>
              </a:rPr>
              <a:t> </a:t>
            </a:r>
          </a:p>
          <a:p>
            <a:pPr eaLnBrk="1" hangingPunct="1"/>
            <a:r>
              <a:rPr lang="en-US" sz="2400" smtClean="0">
                <a:latin typeface="Times New Roman" pitchFamily="18" charset="0"/>
                <a:cs typeface="Times New Roman" pitchFamily="18" charset="0"/>
              </a:rPr>
              <a:t>The classes of property methods available are:</a:t>
            </a:r>
          </a:p>
          <a:p>
            <a:pPr lvl="2" eaLnBrk="1" hangingPunct="1">
              <a:buFont typeface="Wingdings 2" pitchFamily="18" charset="2"/>
              <a:buNone/>
            </a:pPr>
            <a:r>
              <a:rPr lang="en-US" sz="1900" smtClean="0">
                <a:latin typeface="Times New Roman" pitchFamily="18" charset="0"/>
                <a:cs typeface="Times New Roman" pitchFamily="18" charset="0"/>
              </a:rPr>
              <a:t>• IDEAL</a:t>
            </a:r>
          </a:p>
          <a:p>
            <a:pPr lvl="2" eaLnBrk="1" hangingPunct="1">
              <a:buFont typeface="Wingdings 2" pitchFamily="18" charset="2"/>
              <a:buNone/>
            </a:pPr>
            <a:r>
              <a:rPr lang="en-US" sz="1900" smtClean="0">
                <a:latin typeface="Times New Roman" pitchFamily="18" charset="0"/>
                <a:cs typeface="Times New Roman" pitchFamily="18" charset="0"/>
              </a:rPr>
              <a:t>• Liquid fugacity and K-value correlations</a:t>
            </a:r>
          </a:p>
          <a:p>
            <a:pPr lvl="2" eaLnBrk="1" hangingPunct="1">
              <a:buFont typeface="Wingdings 2" pitchFamily="18" charset="2"/>
              <a:buNone/>
            </a:pPr>
            <a:r>
              <a:rPr lang="en-US" sz="1900" smtClean="0">
                <a:latin typeface="Times New Roman" pitchFamily="18" charset="0"/>
                <a:cs typeface="Times New Roman" pitchFamily="18" charset="0"/>
              </a:rPr>
              <a:t>• Petroleum tuned equations of state</a:t>
            </a:r>
          </a:p>
          <a:p>
            <a:pPr lvl="2" eaLnBrk="1" hangingPunct="1">
              <a:buFont typeface="Wingdings 2" pitchFamily="18" charset="2"/>
              <a:buNone/>
            </a:pPr>
            <a:r>
              <a:rPr lang="en-US" sz="1900" smtClean="0">
                <a:latin typeface="Times New Roman" pitchFamily="18" charset="0"/>
                <a:cs typeface="Times New Roman" pitchFamily="18" charset="0"/>
              </a:rPr>
              <a:t>• Equations of state for high pressure hydrocarbon applications</a:t>
            </a:r>
          </a:p>
          <a:p>
            <a:pPr lvl="2" eaLnBrk="1" hangingPunct="1">
              <a:buFont typeface="Wingdings 2" pitchFamily="18" charset="2"/>
              <a:buNone/>
            </a:pPr>
            <a:r>
              <a:rPr lang="en-US" sz="1900" smtClean="0">
                <a:latin typeface="Times New Roman" pitchFamily="18" charset="0"/>
                <a:cs typeface="Times New Roman" pitchFamily="18" charset="0"/>
              </a:rPr>
              <a:t>• Flexible and predictive equations of state</a:t>
            </a:r>
          </a:p>
          <a:p>
            <a:pPr lvl="2" eaLnBrk="1" hangingPunct="1">
              <a:buFont typeface="Wingdings 2" pitchFamily="18" charset="2"/>
              <a:buNone/>
            </a:pPr>
            <a:r>
              <a:rPr lang="en-US" sz="1900" smtClean="0">
                <a:latin typeface="Times New Roman" pitchFamily="18" charset="0"/>
                <a:cs typeface="Times New Roman" pitchFamily="18" charset="0"/>
              </a:rPr>
              <a:t>• Liquid activity coefficients</a:t>
            </a:r>
          </a:p>
          <a:p>
            <a:pPr lvl="2" eaLnBrk="1" hangingPunct="1">
              <a:buFont typeface="Wingdings 2" pitchFamily="18" charset="2"/>
              <a:buNone/>
            </a:pPr>
            <a:r>
              <a:rPr lang="en-US" sz="1900" smtClean="0">
                <a:latin typeface="Times New Roman" pitchFamily="18" charset="0"/>
                <a:cs typeface="Times New Roman" pitchFamily="18" charset="0"/>
              </a:rPr>
              <a:t>• Electrolyte activity coefficients and correlations</a:t>
            </a:r>
          </a:p>
          <a:p>
            <a:pPr lvl="2" eaLnBrk="1" hangingPunct="1">
              <a:buFont typeface="Wingdings 2" pitchFamily="18" charset="2"/>
              <a:buNone/>
            </a:pPr>
            <a:r>
              <a:rPr lang="en-US" sz="1900" smtClean="0">
                <a:latin typeface="Times New Roman" pitchFamily="18" charset="0"/>
                <a:cs typeface="Times New Roman" pitchFamily="18" charset="0"/>
              </a:rPr>
              <a:t>• Solids processing</a:t>
            </a:r>
          </a:p>
          <a:p>
            <a:pPr lvl="2" eaLnBrk="1" hangingPunct="1">
              <a:buFont typeface="Wingdings 2" pitchFamily="18" charset="2"/>
              <a:buNone/>
            </a:pPr>
            <a:r>
              <a:rPr lang="en-US" sz="1900" smtClean="0">
                <a:latin typeface="Times New Roman" pitchFamily="18" charset="0"/>
                <a:cs typeface="Times New Roman" pitchFamily="18" charset="0"/>
              </a:rPr>
              <a:t>• Steam tables</a:t>
            </a:r>
            <a:endParaRPr lang="en-US" sz="1400" smtClean="0">
              <a:latin typeface="Times New Roman" pitchFamily="18" charset="0"/>
              <a:cs typeface="Times New Roman" pitchFamily="18" charset="0"/>
            </a:endParaRPr>
          </a:p>
          <a:p>
            <a:pPr eaLnBrk="1" hangingPunct="1"/>
            <a:endParaRPr lang="en-US" smtClean="0"/>
          </a:p>
        </p:txBody>
      </p:sp>
      <p:sp>
        <p:nvSpPr>
          <p:cNvPr id="7" name="Slide Number Placeholder 6"/>
          <p:cNvSpPr>
            <a:spLocks noGrp="1"/>
          </p:cNvSpPr>
          <p:nvPr>
            <p:ph type="sldNum" sz="quarter" idx="12"/>
          </p:nvPr>
        </p:nvSpPr>
        <p:spPr/>
        <p:txBody>
          <a:bodyPr/>
          <a:lstStyle/>
          <a:p>
            <a:pPr>
              <a:defRPr/>
            </a:pPr>
            <a:fld id="{98C2482D-D7E4-4396-B48D-1EB3EE9E8DE4}"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2" end="12"/>
                                            </p:txEl>
                                          </p:spTgt>
                                        </p:tgtEl>
                                        <p:attrNameLst>
                                          <p:attrName>style.visibility</p:attrName>
                                        </p:attrNameLst>
                                      </p:cBhvr>
                                      <p:to>
                                        <p:strVal val="visible"/>
                                      </p:to>
                                    </p:set>
                                    <p:animEffect transition="in" filter="blinds(horizontal)">
                                      <p:cBhvr>
                                        <p:cTn id="12" dur="500"/>
                                        <p:tgtEl>
                                          <p:spTgt spid="3">
                                            <p:txEl>
                                              <p:pRg st="12" end="1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blinds(horizontal)">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1-</a:t>
            </a:r>
            <a:r>
              <a:rPr lang="en-US" dirty="0" smtClean="0"/>
              <a:t> </a:t>
            </a:r>
            <a:r>
              <a:rPr lang="en-US" sz="4400" dirty="0" smtClean="0">
                <a:latin typeface="Times New Roman" pitchFamily="18" charset="0"/>
                <a:cs typeface="Times New Roman" pitchFamily="18" charset="0"/>
              </a:rPr>
              <a:t>Vapor-Liquid </a:t>
            </a:r>
            <a:r>
              <a:rPr lang="en-US" sz="4400" dirty="0" smtClean="0">
                <a:latin typeface="Times New Roman" pitchFamily="18" charset="0"/>
                <a:cs typeface="Times New Roman" pitchFamily="18" charset="0"/>
              </a:rPr>
              <a:t>Equilibrium</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endParaRPr lang="en-US" dirty="0" smtClean="0"/>
          </a:p>
          <a:p>
            <a:pPr eaLnBrk="1" hangingPunct="1"/>
            <a:r>
              <a:rPr lang="en-US" dirty="0" smtClean="0"/>
              <a:t>At Equilibrium:</a:t>
            </a:r>
          </a:p>
          <a:p>
            <a:pPr eaLnBrk="1" hangingPunct="1">
              <a:buFont typeface="Wingdings 2" pitchFamily="18" charset="2"/>
              <a:buNone/>
            </a:pPr>
            <a:r>
              <a:rPr lang="en-US" dirty="0" smtClean="0"/>
              <a:t> </a:t>
            </a:r>
          </a:p>
          <a:p>
            <a:pPr eaLnBrk="1" hangingPunct="1"/>
            <a:endParaRPr lang="en-US" dirty="0" smtClean="0"/>
          </a:p>
          <a:p>
            <a:pPr eaLnBrk="1" hangingPunct="1"/>
            <a:r>
              <a:rPr lang="en-US" dirty="0" smtClean="0"/>
              <a:t>Where</a:t>
            </a:r>
          </a:p>
          <a:p>
            <a:pPr eaLnBrk="1" hangingPunct="1">
              <a:buFont typeface="Wingdings 2" pitchFamily="18" charset="2"/>
              <a:buNone/>
            </a:pPr>
            <a:r>
              <a:rPr lang="en-US" dirty="0" smtClean="0"/>
              <a:t>  </a:t>
            </a:r>
          </a:p>
          <a:p>
            <a:pPr eaLnBrk="1" hangingPunct="1"/>
            <a:endParaRPr lang="en-US" dirty="0" smtClean="0"/>
          </a:p>
          <a:p>
            <a:pPr eaLnBrk="1" hangingPunct="1"/>
            <a:r>
              <a:rPr lang="en-US" dirty="0" smtClean="0"/>
              <a:t>Therefore </a:t>
            </a:r>
          </a:p>
          <a:p>
            <a:pPr eaLnBrk="1" hangingPunct="1">
              <a:buFont typeface="Wingdings 2" pitchFamily="18" charset="2"/>
              <a:buNone/>
            </a:pPr>
            <a:r>
              <a:rPr lang="en-US" dirty="0" smtClean="0"/>
              <a:t>   </a:t>
            </a:r>
          </a:p>
        </p:txBody>
      </p:sp>
      <p:graphicFrame>
        <p:nvGraphicFramePr>
          <p:cNvPr id="4" name="Object 2"/>
          <p:cNvGraphicFramePr>
            <a:graphicFrameLocks noChangeAspect="1"/>
          </p:cNvGraphicFramePr>
          <p:nvPr/>
        </p:nvGraphicFramePr>
        <p:xfrm>
          <a:off x="4191000" y="2286000"/>
          <a:ext cx="1498600" cy="711200"/>
        </p:xfrm>
        <a:graphic>
          <a:graphicData uri="http://schemas.openxmlformats.org/presentationml/2006/ole">
            <mc:AlternateContent xmlns:mc="http://schemas.openxmlformats.org/markup-compatibility/2006">
              <mc:Choice xmlns:v="urn:schemas-microsoft-com:vml" Requires="v">
                <p:oleObj spid="_x0000_s1083" name="Equation" r:id="rId3" imgW="507960" imgH="241200" progId="Equation.3">
                  <p:embed/>
                </p:oleObj>
              </mc:Choice>
              <mc:Fallback>
                <p:oleObj name="Equation" r:id="rId3" imgW="507960" imgH="24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286000"/>
                        <a:ext cx="14986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2895600" y="3733800"/>
          <a:ext cx="4648200" cy="654050"/>
        </p:xfrm>
        <a:graphic>
          <a:graphicData uri="http://schemas.openxmlformats.org/presentationml/2006/ole">
            <mc:AlternateContent xmlns:mc="http://schemas.openxmlformats.org/markup-compatibility/2006">
              <mc:Choice xmlns:v="urn:schemas-microsoft-com:vml" Requires="v">
                <p:oleObj spid="_x0000_s1084" name="Equation" r:id="rId5" imgW="1714320" imgH="241200" progId="Equation.3">
                  <p:embed/>
                </p:oleObj>
              </mc:Choice>
              <mc:Fallback>
                <p:oleObj name="Equation" r:id="rId5" imgW="1714320" imgH="24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733800"/>
                        <a:ext cx="4648200"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3733800" y="4953000"/>
          <a:ext cx="2438400" cy="1309688"/>
        </p:xfrm>
        <a:graphic>
          <a:graphicData uri="http://schemas.openxmlformats.org/presentationml/2006/ole">
            <mc:AlternateContent xmlns:mc="http://schemas.openxmlformats.org/markup-compatibility/2006">
              <mc:Choice xmlns:v="urn:schemas-microsoft-com:vml" Requires="v">
                <p:oleObj spid="_x0000_s1085" name="Equation" r:id="rId7" imgW="850680" imgH="457200" progId="Equation.3">
                  <p:embed/>
                </p:oleObj>
              </mc:Choice>
              <mc:Fallback>
                <p:oleObj name="Equation" r:id="rId7" imgW="850680" imgH="4572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4953000"/>
                        <a:ext cx="2438400" cy="130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pPr>
              <a:defRPr/>
            </a:pPr>
            <a:fld id="{0F58565F-AF84-400C-93A5-4F1D3286FC58}"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left)">
                                      <p:cBhvr>
                                        <p:cTn id="25" dur="500"/>
                                        <p:tgtEl>
                                          <p:spTgt spid="3">
                                            <p:txEl>
                                              <p:pRg st="7" end="7"/>
                                            </p:txEl>
                                          </p:spTgt>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sz="4400" dirty="0" smtClean="0">
                <a:latin typeface="Times New Roman" pitchFamily="18" charset="0"/>
                <a:cs typeface="Times New Roman" pitchFamily="18" charset="0"/>
              </a:rPr>
              <a:t>Fugacity </a:t>
            </a:r>
            <a:r>
              <a:rPr lang="en-US" sz="4400" dirty="0" smtClean="0">
                <a:latin typeface="Times New Roman" pitchFamily="18" charset="0"/>
                <a:cs typeface="Times New Roman" pitchFamily="18" charset="0"/>
              </a:rPr>
              <a:t>Coefficient Formula</a:t>
            </a:r>
            <a:endParaRPr lang="en-US" sz="4400" dirty="0">
              <a:latin typeface="Times New Roman" pitchFamily="18" charset="0"/>
              <a:cs typeface="Times New Roman" pitchFamily="18" charset="0"/>
            </a:endParaRPr>
          </a:p>
        </p:txBody>
      </p:sp>
      <p:graphicFrame>
        <p:nvGraphicFramePr>
          <p:cNvPr id="4" name="Content Placeholder 3"/>
          <p:cNvGraphicFramePr>
            <a:graphicFrameLocks noGrp="1" noChangeAspect="1"/>
          </p:cNvGraphicFramePr>
          <p:nvPr>
            <p:ph idx="1"/>
          </p:nvPr>
        </p:nvGraphicFramePr>
        <p:xfrm>
          <a:off x="1676400" y="2133600"/>
          <a:ext cx="6096000" cy="1246188"/>
        </p:xfrm>
        <a:graphic>
          <a:graphicData uri="http://schemas.openxmlformats.org/presentationml/2006/ole">
            <mc:AlternateContent xmlns:mc="http://schemas.openxmlformats.org/markup-compatibility/2006">
              <mc:Choice xmlns:v="urn:schemas-microsoft-com:vml" Requires="v">
                <p:oleObj spid="_x0000_s4119" name="Equation" r:id="rId3" imgW="2857320" imgH="583920" progId="Equation.3">
                  <p:embed/>
                </p:oleObj>
              </mc:Choice>
              <mc:Fallback>
                <p:oleObj name="Equation" r:id="rId3" imgW="2857320" imgH="583920" progId="Equation.3">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133600"/>
                        <a:ext cx="6096000" cy="1246188"/>
                      </a:xfrm>
                      <a:prstGeom prst="rect">
                        <a:avLst/>
                      </a:prstGeom>
                    </p:spPr>
                  </p:pic>
                </p:oleObj>
              </mc:Fallback>
            </mc:AlternateContent>
          </a:graphicData>
        </a:graphic>
      </p:graphicFrame>
      <p:sp>
        <p:nvSpPr>
          <p:cNvPr id="5" name="TextBox 4"/>
          <p:cNvSpPr txBox="1">
            <a:spLocks noChangeArrowheads="1"/>
          </p:cNvSpPr>
          <p:nvPr/>
        </p:nvSpPr>
        <p:spPr bwMode="auto">
          <a:xfrm>
            <a:off x="457200" y="3657600"/>
            <a:ext cx="84582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b="1" dirty="0">
                <a:latin typeface="Times New Roman" panose="02020603050405020304" pitchFamily="18" charset="0"/>
                <a:cs typeface="Times New Roman" panose="02020603050405020304" pitchFamily="18" charset="0"/>
              </a:rPr>
              <a:t>Cubic Equations of State in the Aspen Physical Property System</a:t>
            </a:r>
          </a:p>
          <a:p>
            <a:pPr eaLnBrk="1" hangingPunct="1"/>
            <a:r>
              <a:rPr lang="en-US" b="1" u="sng" dirty="0" err="1">
                <a:latin typeface="Times New Roman" panose="02020603050405020304" pitchFamily="18" charset="0"/>
                <a:cs typeface="Times New Roman" panose="02020603050405020304" pitchFamily="18" charset="0"/>
              </a:rPr>
              <a:t>Redlich-Kwong</a:t>
            </a:r>
            <a:r>
              <a:rPr lang="en-US" b="1" u="sng" dirty="0">
                <a:latin typeface="Times New Roman" panose="02020603050405020304" pitchFamily="18" charset="0"/>
                <a:cs typeface="Times New Roman" panose="02020603050405020304" pitchFamily="18" charset="0"/>
              </a:rPr>
              <a:t>(-Soave) based</a:t>
            </a:r>
            <a:r>
              <a:rPr lang="en-US" b="1"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Peng-Robinson based</a:t>
            </a:r>
          </a:p>
          <a:p>
            <a:pPr eaLnBrk="1" hangingPunct="1"/>
            <a:r>
              <a:rPr lang="en-US" dirty="0" err="1">
                <a:latin typeface="Times New Roman" panose="02020603050405020304" pitchFamily="18" charset="0"/>
                <a:cs typeface="Times New Roman" panose="02020603050405020304" pitchFamily="18" charset="0"/>
              </a:rPr>
              <a:t>Redlich-Kwong</a:t>
            </a:r>
            <a:r>
              <a:rPr lang="en-US"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RK</a:t>
            </a:r>
            <a:r>
              <a:rPr lang="en-US" dirty="0">
                <a:latin typeface="Times New Roman" panose="02020603050405020304" pitchFamily="18" charset="0"/>
                <a:cs typeface="Times New Roman" panose="02020603050405020304" pitchFamily="18" charset="0"/>
              </a:rPr>
              <a:t>)			Standard Peng-Robinson(</a:t>
            </a:r>
            <a:r>
              <a:rPr lang="en-US" sz="1600" dirty="0">
                <a:latin typeface="Times New Roman" panose="02020603050405020304" pitchFamily="18" charset="0"/>
                <a:cs typeface="Times New Roman" panose="02020603050405020304" pitchFamily="18" charset="0"/>
              </a:rPr>
              <a:t>PENG-ROB</a:t>
            </a:r>
            <a:r>
              <a:rPr lang="en-US" dirty="0">
                <a:latin typeface="Times New Roman" panose="02020603050405020304" pitchFamily="18" charset="0"/>
                <a:cs typeface="Times New Roman" panose="02020603050405020304" pitchFamily="18" charset="0"/>
              </a:rPr>
              <a:t>)</a:t>
            </a:r>
          </a:p>
          <a:p>
            <a:pPr eaLnBrk="1" hangingPunct="1"/>
            <a:r>
              <a:rPr lang="en-US" dirty="0">
                <a:latin typeface="Times New Roman" panose="02020603050405020304" pitchFamily="18" charset="0"/>
                <a:cs typeface="Times New Roman" panose="02020603050405020304" pitchFamily="18" charset="0"/>
              </a:rPr>
              <a:t>Standard </a:t>
            </a:r>
            <a:r>
              <a:rPr lang="en-US" dirty="0" err="1">
                <a:latin typeface="Times New Roman" panose="02020603050405020304" pitchFamily="18" charset="0"/>
                <a:cs typeface="Times New Roman" panose="02020603050405020304" pitchFamily="18" charset="0"/>
              </a:rPr>
              <a:t>Redlich</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Kwong</a:t>
            </a:r>
            <a:r>
              <a:rPr lang="en-US" dirty="0">
                <a:latin typeface="Times New Roman" panose="02020603050405020304" pitchFamily="18" charset="0"/>
                <a:cs typeface="Times New Roman" panose="02020603050405020304" pitchFamily="18" charset="0"/>
              </a:rPr>
              <a:t>-Soave(</a:t>
            </a:r>
            <a:r>
              <a:rPr lang="en-US" sz="1600" dirty="0">
                <a:latin typeface="Times New Roman" panose="02020603050405020304" pitchFamily="18" charset="0"/>
                <a:cs typeface="Times New Roman" panose="02020603050405020304" pitchFamily="18" charset="0"/>
              </a:rPr>
              <a:t>RK-SOAVE</a:t>
            </a:r>
            <a:r>
              <a:rPr lang="en-US" dirty="0">
                <a:latin typeface="Times New Roman" panose="02020603050405020304" pitchFamily="18" charset="0"/>
                <a:cs typeface="Times New Roman" panose="02020603050405020304" pitchFamily="18" charset="0"/>
              </a:rPr>
              <a:t> ) 	Peng-Robinson(</a:t>
            </a:r>
            <a:r>
              <a:rPr lang="en-US" sz="1600" dirty="0">
                <a:latin typeface="Times New Roman" panose="02020603050405020304" pitchFamily="18" charset="0"/>
                <a:cs typeface="Times New Roman" panose="02020603050405020304" pitchFamily="18" charset="0"/>
              </a:rPr>
              <a:t>PR-BM</a:t>
            </a:r>
            <a:r>
              <a:rPr lang="en-US" dirty="0">
                <a:latin typeface="Times New Roman" panose="02020603050405020304" pitchFamily="18" charset="0"/>
                <a:cs typeface="Times New Roman" panose="02020603050405020304" pitchFamily="18" charset="0"/>
              </a:rPr>
              <a:t>)</a:t>
            </a:r>
          </a:p>
          <a:p>
            <a:pPr eaLnBrk="1" hangingPunct="1"/>
            <a:r>
              <a:rPr lang="en-US" dirty="0" err="1">
                <a:latin typeface="Times New Roman" panose="02020603050405020304" pitchFamily="18" charset="0"/>
                <a:cs typeface="Times New Roman" panose="02020603050405020304" pitchFamily="18" charset="0"/>
              </a:rPr>
              <a:t>Redlich</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Kwong</a:t>
            </a:r>
            <a:r>
              <a:rPr lang="en-US" dirty="0">
                <a:latin typeface="Times New Roman" panose="02020603050405020304" pitchFamily="18" charset="0"/>
                <a:cs typeface="Times New Roman" panose="02020603050405020304" pitchFamily="18" charset="0"/>
              </a:rPr>
              <a:t>-Soave (</a:t>
            </a:r>
            <a:r>
              <a:rPr lang="en-US" sz="1600" dirty="0">
                <a:latin typeface="Times New Roman" panose="02020603050405020304" pitchFamily="18" charset="0"/>
                <a:cs typeface="Times New Roman" panose="02020603050405020304" pitchFamily="18" charset="0"/>
              </a:rPr>
              <a:t>RKS-BM</a:t>
            </a:r>
            <a:r>
              <a:rPr lang="en-US" dirty="0">
                <a:latin typeface="Times New Roman" panose="02020603050405020304" pitchFamily="18" charset="0"/>
                <a:cs typeface="Times New Roman" panose="02020603050405020304" pitchFamily="18" charset="0"/>
              </a:rPr>
              <a:t>)		Peng-Robinson-MHV2</a:t>
            </a:r>
          </a:p>
          <a:p>
            <a:pPr eaLnBrk="1" hangingPunct="1"/>
            <a:r>
              <a:rPr lang="en-US" dirty="0" err="1">
                <a:latin typeface="Times New Roman" panose="02020603050405020304" pitchFamily="18" charset="0"/>
                <a:cs typeface="Times New Roman" panose="02020603050405020304" pitchFamily="18" charset="0"/>
              </a:rPr>
              <a:t>Redlich</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Kwong</a:t>
            </a:r>
            <a:r>
              <a:rPr lang="en-US" dirty="0">
                <a:latin typeface="Times New Roman" panose="02020603050405020304" pitchFamily="18" charset="0"/>
                <a:cs typeface="Times New Roman" panose="02020603050405020304" pitchFamily="18" charset="0"/>
              </a:rPr>
              <a:t>-ASPEN(</a:t>
            </a:r>
            <a:r>
              <a:rPr lang="en-US" sz="1600" dirty="0">
                <a:latin typeface="Times New Roman" panose="02020603050405020304" pitchFamily="18" charset="0"/>
                <a:cs typeface="Times New Roman" panose="02020603050405020304" pitchFamily="18" charset="0"/>
              </a:rPr>
              <a:t>RK-ASPEN</a:t>
            </a:r>
            <a:r>
              <a:rPr lang="en-US" dirty="0">
                <a:latin typeface="Times New Roman" panose="02020603050405020304" pitchFamily="18" charset="0"/>
                <a:cs typeface="Times New Roman" panose="02020603050405020304" pitchFamily="18" charset="0"/>
              </a:rPr>
              <a:t>) 		Peng-Robinson-WS</a:t>
            </a:r>
          </a:p>
          <a:p>
            <a:pPr eaLnBrk="1" hangingPunct="1"/>
            <a:r>
              <a:rPr lang="en-US" dirty="0" err="1">
                <a:latin typeface="Times New Roman" panose="02020603050405020304" pitchFamily="18" charset="0"/>
                <a:cs typeface="Times New Roman" panose="02020603050405020304" pitchFamily="18" charset="0"/>
              </a:rPr>
              <a:t>Schwartzentruber-Renon</a:t>
            </a:r>
            <a:endParaRPr lang="en-US" dirty="0">
              <a:latin typeface="Times New Roman" panose="02020603050405020304" pitchFamily="18" charset="0"/>
              <a:cs typeface="Times New Roman" panose="02020603050405020304" pitchFamily="18" charset="0"/>
            </a:endParaRPr>
          </a:p>
          <a:p>
            <a:pPr eaLnBrk="1" hangingPunct="1"/>
            <a:r>
              <a:rPr lang="en-US" dirty="0">
                <a:latin typeface="Times New Roman" panose="02020603050405020304" pitchFamily="18" charset="0"/>
                <a:cs typeface="Times New Roman" panose="02020603050405020304" pitchFamily="18" charset="0"/>
              </a:rPr>
              <a:t>Redlich-Kwong-Soave-MHV2</a:t>
            </a:r>
          </a:p>
          <a:p>
            <a:pPr eaLnBrk="1" hangingPunct="1"/>
            <a:r>
              <a:rPr lang="en-US" dirty="0">
                <a:latin typeface="Times New Roman" panose="02020603050405020304" pitchFamily="18" charset="0"/>
                <a:cs typeface="Times New Roman" panose="02020603050405020304" pitchFamily="18" charset="0"/>
              </a:rPr>
              <a:t>Predictive SRK (</a:t>
            </a:r>
            <a:r>
              <a:rPr lang="en-US" sz="1600" dirty="0">
                <a:latin typeface="Times New Roman" panose="02020603050405020304" pitchFamily="18" charset="0"/>
                <a:cs typeface="Times New Roman" panose="02020603050405020304" pitchFamily="18" charset="0"/>
              </a:rPr>
              <a:t>PSRK</a:t>
            </a:r>
            <a:r>
              <a:rPr lang="en-US" dirty="0">
                <a:latin typeface="Times New Roman" panose="02020603050405020304" pitchFamily="18" charset="0"/>
                <a:cs typeface="Times New Roman" panose="02020603050405020304" pitchFamily="18" charset="0"/>
              </a:rPr>
              <a:t>)</a:t>
            </a:r>
          </a:p>
          <a:p>
            <a:pPr eaLnBrk="1" hangingPunct="1"/>
            <a:r>
              <a:rPr lang="en-US" dirty="0" err="1">
                <a:latin typeface="Times New Roman" panose="02020603050405020304" pitchFamily="18" charset="0"/>
                <a:cs typeface="Times New Roman" panose="02020603050405020304" pitchFamily="18" charset="0"/>
              </a:rPr>
              <a:t>Redlich</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Kwong</a:t>
            </a:r>
            <a:r>
              <a:rPr lang="en-US" dirty="0">
                <a:latin typeface="Times New Roman" panose="02020603050405020304" pitchFamily="18" charset="0"/>
                <a:cs typeface="Times New Roman" panose="02020603050405020304" pitchFamily="18" charset="0"/>
              </a:rPr>
              <a:t>-Soave-WS</a:t>
            </a:r>
          </a:p>
        </p:txBody>
      </p:sp>
      <p:sp>
        <p:nvSpPr>
          <p:cNvPr id="6" name="Slide Number Placeholder 5"/>
          <p:cNvSpPr>
            <a:spLocks noGrp="1"/>
          </p:cNvSpPr>
          <p:nvPr>
            <p:ph type="sldNum" sz="quarter" idx="12"/>
          </p:nvPr>
        </p:nvSpPr>
        <p:spPr/>
        <p:txBody>
          <a:bodyPr/>
          <a:lstStyle/>
          <a:p>
            <a:pPr>
              <a:defRPr/>
            </a:pPr>
            <a:fld id="{0F4B56D1-F4AE-4233-BD97-9B2FA9A1C3CD}"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3-</a:t>
            </a:r>
            <a:r>
              <a:rPr lang="en-US" dirty="0" smtClean="0"/>
              <a:t> </a:t>
            </a:r>
            <a:r>
              <a:rPr lang="en-US" sz="4400" dirty="0" smtClean="0">
                <a:latin typeface="Times New Roman" pitchFamily="18" charset="0"/>
                <a:cs typeface="Times New Roman" pitchFamily="18" charset="0"/>
              </a:rPr>
              <a:t>Standard </a:t>
            </a:r>
            <a:r>
              <a:rPr lang="en-US" sz="4400" dirty="0" smtClean="0">
                <a:latin typeface="Times New Roman" pitchFamily="18" charset="0"/>
                <a:cs typeface="Times New Roman" pitchFamily="18" charset="0"/>
              </a:rPr>
              <a:t>RK-SOAVE </a:t>
            </a:r>
            <a:endParaRPr lang="en-US" sz="4400" dirty="0">
              <a:latin typeface="Times New Roman" pitchFamily="18" charset="0"/>
              <a:cs typeface="Times New Roman" pitchFamily="18" charset="0"/>
            </a:endParaRPr>
          </a:p>
        </p:txBody>
      </p:sp>
      <p:graphicFrame>
        <p:nvGraphicFramePr>
          <p:cNvPr id="5" name="Object 3"/>
          <p:cNvGraphicFramePr>
            <a:graphicFrameLocks noChangeAspect="1"/>
          </p:cNvGraphicFramePr>
          <p:nvPr/>
        </p:nvGraphicFramePr>
        <p:xfrm>
          <a:off x="2971800" y="1981200"/>
          <a:ext cx="3429000" cy="996950"/>
        </p:xfrm>
        <a:graphic>
          <a:graphicData uri="http://schemas.openxmlformats.org/presentationml/2006/ole">
            <mc:AlternateContent xmlns:mc="http://schemas.openxmlformats.org/markup-compatibility/2006">
              <mc:Choice xmlns:v="urn:schemas-microsoft-com:vml" Requires="v">
                <p:oleObj spid="_x0000_s5197" name="Equation" r:id="rId3" imgW="1485720" imgH="431640" progId="Equation.3">
                  <p:embed/>
                </p:oleObj>
              </mc:Choice>
              <mc:Fallback>
                <p:oleObj name="Equation" r:id="rId3" imgW="1485720" imgH="431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981200"/>
                        <a:ext cx="3429000" cy="99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idx="1"/>
          </p:nvPr>
        </p:nvSpPr>
        <p:spPr>
          <a:xfrm>
            <a:off x="381000" y="2971800"/>
            <a:ext cx="8382000" cy="2209800"/>
          </a:xfrm>
        </p:spPr>
        <p:txBody>
          <a:bodyPr/>
          <a:lstStyle/>
          <a:p>
            <a:pPr eaLnBrk="1" hangingPunct="1"/>
            <a:r>
              <a:rPr lang="en-US" smtClean="0"/>
              <a:t>Where</a:t>
            </a:r>
          </a:p>
        </p:txBody>
      </p:sp>
      <p:graphicFrame>
        <p:nvGraphicFramePr>
          <p:cNvPr id="8" name="Object 5"/>
          <p:cNvGraphicFramePr>
            <a:graphicFrameLocks noChangeAspect="1"/>
          </p:cNvGraphicFramePr>
          <p:nvPr/>
        </p:nvGraphicFramePr>
        <p:xfrm>
          <a:off x="1981200" y="3657600"/>
          <a:ext cx="5522913" cy="750888"/>
        </p:xfrm>
        <a:graphic>
          <a:graphicData uri="http://schemas.openxmlformats.org/presentationml/2006/ole">
            <mc:AlternateContent xmlns:mc="http://schemas.openxmlformats.org/markup-compatibility/2006">
              <mc:Choice xmlns:v="urn:schemas-microsoft-com:vml" Requires="v">
                <p:oleObj spid="_x0000_s5198" name="Equation" r:id="rId5" imgW="2616120" imgH="355320" progId="Equation.3">
                  <p:embed/>
                </p:oleObj>
              </mc:Choice>
              <mc:Fallback>
                <p:oleObj name="Equation" r:id="rId5" imgW="2616120" imgH="3553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657600"/>
                        <a:ext cx="5522913"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7"/>
          <p:cNvGraphicFramePr>
            <a:graphicFrameLocks noChangeAspect="1"/>
          </p:cNvGraphicFramePr>
          <p:nvPr/>
        </p:nvGraphicFramePr>
        <p:xfrm>
          <a:off x="1905000" y="4572000"/>
          <a:ext cx="5586413" cy="990600"/>
        </p:xfrm>
        <a:graphic>
          <a:graphicData uri="http://schemas.openxmlformats.org/presentationml/2006/ole">
            <mc:AlternateContent xmlns:mc="http://schemas.openxmlformats.org/markup-compatibility/2006">
              <mc:Choice xmlns:v="urn:schemas-microsoft-com:vml" Requires="v">
                <p:oleObj spid="_x0000_s5199" name="Equation" r:id="rId7" imgW="2577960" imgH="457200" progId="Equation.3">
                  <p:embed/>
                </p:oleObj>
              </mc:Choice>
              <mc:Fallback>
                <p:oleObj name="Equation" r:id="rId7" imgW="2577960" imgH="457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4572000"/>
                        <a:ext cx="5586413"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0"/>
          <p:cNvGraphicFramePr>
            <a:graphicFrameLocks noChangeAspect="1"/>
          </p:cNvGraphicFramePr>
          <p:nvPr/>
        </p:nvGraphicFramePr>
        <p:xfrm>
          <a:off x="962025" y="5832475"/>
          <a:ext cx="7539038" cy="525463"/>
        </p:xfrm>
        <a:graphic>
          <a:graphicData uri="http://schemas.openxmlformats.org/presentationml/2006/ole">
            <mc:AlternateContent xmlns:mc="http://schemas.openxmlformats.org/markup-compatibility/2006">
              <mc:Choice xmlns:v="urn:schemas-microsoft-com:vml" Requires="v">
                <p:oleObj spid="_x0000_s5200" name="Equation" r:id="rId9" imgW="3454200" imgH="241200" progId="Equation.3">
                  <p:embed/>
                </p:oleObj>
              </mc:Choice>
              <mc:Fallback>
                <p:oleObj name="Equation" r:id="rId9" imgW="3454200" imgH="2412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2025" y="5832475"/>
                        <a:ext cx="7539038"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8"/>
          <p:cNvSpPr>
            <a:spLocks noGrp="1"/>
          </p:cNvSpPr>
          <p:nvPr>
            <p:ph type="sldNum" sz="quarter" idx="12"/>
          </p:nvPr>
        </p:nvSpPr>
        <p:spPr/>
        <p:txBody>
          <a:bodyPr/>
          <a:lstStyle/>
          <a:p>
            <a:pPr>
              <a:defRPr/>
            </a:pPr>
            <a:fld id="{C469CD24-83B5-4ABA-9418-546FFA313CED}"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4-</a:t>
            </a:r>
            <a:r>
              <a:rPr lang="en-US" dirty="0" smtClean="0"/>
              <a:t> </a:t>
            </a:r>
            <a:r>
              <a:rPr lang="en-US" sz="4400" dirty="0" smtClean="0">
                <a:latin typeface="Times New Roman" pitchFamily="18" charset="0"/>
                <a:cs typeface="Times New Roman" pitchFamily="18" charset="0"/>
              </a:rPr>
              <a:t>Standard </a:t>
            </a:r>
            <a:r>
              <a:rPr lang="en-US" sz="4400" dirty="0" smtClean="0">
                <a:latin typeface="Times New Roman" pitchFamily="18" charset="0"/>
                <a:cs typeface="Times New Roman" pitchFamily="18" charset="0"/>
              </a:rPr>
              <a:t>PENG-ROB</a:t>
            </a:r>
            <a:endParaRPr lang="en-US" sz="4400" dirty="0">
              <a:latin typeface="Times New Roman" pitchFamily="18" charset="0"/>
              <a:cs typeface="Times New Roman" pitchFamily="18" charset="0"/>
            </a:endParaRPr>
          </a:p>
        </p:txBody>
      </p:sp>
      <p:graphicFrame>
        <p:nvGraphicFramePr>
          <p:cNvPr id="5" name="Content Placeholder 4"/>
          <p:cNvGraphicFramePr>
            <a:graphicFrameLocks noGrp="1" noChangeAspect="1"/>
          </p:cNvGraphicFramePr>
          <p:nvPr>
            <p:ph idx="1"/>
          </p:nvPr>
        </p:nvGraphicFramePr>
        <p:xfrm>
          <a:off x="2286000" y="1981200"/>
          <a:ext cx="4597400" cy="914400"/>
        </p:xfrm>
        <a:graphic>
          <a:graphicData uri="http://schemas.openxmlformats.org/presentationml/2006/ole">
            <mc:AlternateContent xmlns:mc="http://schemas.openxmlformats.org/markup-compatibility/2006">
              <mc:Choice xmlns:v="urn:schemas-microsoft-com:vml" Requires="v">
                <p:oleObj spid="_x0000_s6221" name="Equation" r:id="rId3" imgW="2171520" imgH="431640" progId="Equation.3">
                  <p:embed/>
                </p:oleObj>
              </mc:Choice>
              <mc:Fallback>
                <p:oleObj name="Equation" r:id="rId3" imgW="2171520" imgH="431640" progId="Equation.3">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981200"/>
                        <a:ext cx="4597400" cy="914400"/>
                      </a:xfrm>
                      <a:prstGeom prst="rect">
                        <a:avLst/>
                      </a:prstGeom>
                    </p:spPr>
                  </p:pic>
                </p:oleObj>
              </mc:Fallback>
            </mc:AlternateContent>
          </a:graphicData>
        </a:graphic>
      </p:graphicFrame>
      <p:sp>
        <p:nvSpPr>
          <p:cNvPr id="6" name="Content Placeholder 5"/>
          <p:cNvSpPr txBox="1">
            <a:spLocks/>
          </p:cNvSpPr>
          <p:nvPr/>
        </p:nvSpPr>
        <p:spPr>
          <a:xfrm>
            <a:off x="381000" y="2971800"/>
            <a:ext cx="8382000" cy="2209800"/>
          </a:xfrm>
          <a:prstGeom prst="rect">
            <a:avLst/>
          </a:prstGeom>
        </p:spPr>
        <p:txBody>
          <a:bodyPr>
            <a:normAutofit/>
          </a:bodyPr>
          <a:lstStyle/>
          <a:p>
            <a:pPr marL="274320" indent="-274320" fontAlgn="auto">
              <a:spcBef>
                <a:spcPct val="20000"/>
              </a:spcBef>
              <a:spcAft>
                <a:spcPts val="0"/>
              </a:spcAft>
              <a:buClr>
                <a:schemeClr val="accent3"/>
              </a:buClr>
              <a:buSzPct val="95000"/>
              <a:buFont typeface="Wingdings 2"/>
              <a:buChar char=""/>
              <a:defRPr/>
            </a:pPr>
            <a:r>
              <a:rPr lang="en-US" sz="2600" dirty="0">
                <a:latin typeface="+mn-lt"/>
                <a:cs typeface="+mn-cs"/>
              </a:rPr>
              <a:t>Where</a:t>
            </a:r>
          </a:p>
        </p:txBody>
      </p:sp>
      <p:graphicFrame>
        <p:nvGraphicFramePr>
          <p:cNvPr id="19461" name="Object 5"/>
          <p:cNvGraphicFramePr>
            <a:graphicFrameLocks noChangeAspect="1"/>
          </p:cNvGraphicFramePr>
          <p:nvPr/>
        </p:nvGraphicFramePr>
        <p:xfrm>
          <a:off x="1981200" y="3657600"/>
          <a:ext cx="5522913" cy="750888"/>
        </p:xfrm>
        <a:graphic>
          <a:graphicData uri="http://schemas.openxmlformats.org/presentationml/2006/ole">
            <mc:AlternateContent xmlns:mc="http://schemas.openxmlformats.org/markup-compatibility/2006">
              <mc:Choice xmlns:v="urn:schemas-microsoft-com:vml" Requires="v">
                <p:oleObj spid="_x0000_s6222" name="Equation" r:id="rId5" imgW="2616120" imgH="355320" progId="Equation.3">
                  <p:embed/>
                </p:oleObj>
              </mc:Choice>
              <mc:Fallback>
                <p:oleObj name="Equation" r:id="rId5" imgW="2616120" imgH="3553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657600"/>
                        <a:ext cx="5522913"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3" name="Object 7"/>
          <p:cNvGraphicFramePr>
            <a:graphicFrameLocks noChangeAspect="1"/>
          </p:cNvGraphicFramePr>
          <p:nvPr/>
        </p:nvGraphicFramePr>
        <p:xfrm>
          <a:off x="1906588" y="4572000"/>
          <a:ext cx="5584825" cy="990600"/>
        </p:xfrm>
        <a:graphic>
          <a:graphicData uri="http://schemas.openxmlformats.org/presentationml/2006/ole">
            <mc:AlternateContent xmlns:mc="http://schemas.openxmlformats.org/markup-compatibility/2006">
              <mc:Choice xmlns:v="urn:schemas-microsoft-com:vml" Requires="v">
                <p:oleObj spid="_x0000_s6223" name="Equation" r:id="rId7" imgW="2577960" imgH="457200" progId="Equation.3">
                  <p:embed/>
                </p:oleObj>
              </mc:Choice>
              <mc:Fallback>
                <p:oleObj name="Equation" r:id="rId7" imgW="2577960" imgH="457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6588" y="4572000"/>
                        <a:ext cx="558482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6" name="Object 10"/>
          <p:cNvGraphicFramePr>
            <a:graphicFrameLocks noChangeAspect="1"/>
          </p:cNvGraphicFramePr>
          <p:nvPr/>
        </p:nvGraphicFramePr>
        <p:xfrm>
          <a:off x="381000" y="5867400"/>
          <a:ext cx="8389938" cy="496888"/>
        </p:xfrm>
        <a:graphic>
          <a:graphicData uri="http://schemas.openxmlformats.org/presentationml/2006/ole">
            <mc:AlternateContent xmlns:mc="http://schemas.openxmlformats.org/markup-compatibility/2006">
              <mc:Choice xmlns:v="urn:schemas-microsoft-com:vml" Requires="v">
                <p:oleObj spid="_x0000_s6224" name="Equation" r:id="rId9" imgW="4063680" imgH="241200" progId="Equation.3">
                  <p:embed/>
                </p:oleObj>
              </mc:Choice>
              <mc:Fallback>
                <p:oleObj name="Equation" r:id="rId9" imgW="4063680" imgH="2412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5867400"/>
                        <a:ext cx="8389938"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pPr>
              <a:defRPr/>
            </a:pPr>
            <a:fld id="{C47F33E0-97EE-4885-AECA-C0C2C81BB16D}"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wipe(left)">
                                      <p:cBhvr>
                                        <p:cTn id="17" dur="500"/>
                                        <p:tgtEl>
                                          <p:spTgt spid="194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463"/>
                                        </p:tgtEl>
                                        <p:attrNameLst>
                                          <p:attrName>style.visibility</p:attrName>
                                        </p:attrNameLst>
                                      </p:cBhvr>
                                      <p:to>
                                        <p:strVal val="visible"/>
                                      </p:to>
                                    </p:set>
                                    <p:animEffect transition="in" filter="wipe(left)">
                                      <p:cBhvr>
                                        <p:cTn id="22" dur="500"/>
                                        <p:tgtEl>
                                          <p:spTgt spid="194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9466"/>
                                        </p:tgtEl>
                                        <p:attrNameLst>
                                          <p:attrName>style.visibility</p:attrName>
                                        </p:attrNameLst>
                                      </p:cBhvr>
                                      <p:to>
                                        <p:strVal val="visible"/>
                                      </p:to>
                                    </p:set>
                                    <p:animEffect transition="in" filter="wipe(left)">
                                      <p:cBhvr>
                                        <p:cTn id="27"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5-</a:t>
            </a:r>
            <a:r>
              <a:rPr lang="en-US" dirty="0" smtClean="0"/>
              <a:t> </a:t>
            </a:r>
            <a:r>
              <a:rPr lang="en-US" sz="4400" dirty="0" smtClean="0">
                <a:latin typeface="Times New Roman" pitchFamily="18" charset="0"/>
                <a:cs typeface="Times New Roman" pitchFamily="18" charset="0"/>
              </a:rPr>
              <a:t>Advantages </a:t>
            </a:r>
            <a:r>
              <a:rPr lang="en-US" sz="4400" dirty="0" smtClean="0">
                <a:latin typeface="Times New Roman" pitchFamily="18" charset="0"/>
                <a:cs typeface="Times New Roman" pitchFamily="18" charset="0"/>
              </a:rPr>
              <a:t>and Disadvantages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en-US" dirty="0" smtClean="0">
                <a:latin typeface="Times New Roman" pitchFamily="18" charset="0"/>
                <a:cs typeface="Times New Roman" pitchFamily="18" charset="0"/>
              </a:rPr>
              <a:t>Equations of state can be used over wide ranges of temperature and pressure, including subcritical and supercritical regions.</a:t>
            </a:r>
          </a:p>
          <a:p>
            <a:pPr marL="274320" indent="-274320" algn="just" eaLnBrk="1" fontAlgn="auto" hangingPunct="1">
              <a:lnSpc>
                <a:spcPts val="1500"/>
              </a:lnSpc>
              <a:spcAft>
                <a:spcPts val="0"/>
              </a:spcAft>
              <a:buClr>
                <a:schemeClr val="accent3"/>
              </a:buClr>
              <a:buFont typeface="Wingdings 2"/>
              <a:buChar char=""/>
              <a:defRPr/>
            </a:pPr>
            <a:endParaRPr lang="en-US" dirty="0" smtClean="0">
              <a:latin typeface="Times New Roman" pitchFamily="18" charset="0"/>
              <a:cs typeface="Times New Roman" pitchFamily="18" charset="0"/>
            </a:endParaRPr>
          </a:p>
          <a:p>
            <a:pPr marL="274320" indent="-274320" algn="just" eaLnBrk="1" fontAlgn="auto" hangingPunct="1">
              <a:spcAft>
                <a:spcPts val="0"/>
              </a:spcAft>
              <a:buClr>
                <a:schemeClr val="accent3"/>
              </a:buClr>
              <a:buFont typeface="Wingdings 2"/>
              <a:buChar char=""/>
              <a:defRPr/>
            </a:pPr>
            <a:r>
              <a:rPr lang="en-US" dirty="0" smtClean="0">
                <a:latin typeface="Times New Roman" pitchFamily="18" charset="0"/>
                <a:cs typeface="Times New Roman" pitchFamily="18" charset="0"/>
              </a:rPr>
              <a:t>Thermodynamic properties for both the vapor and liquid phases can be computed with a minimum amount of component data.</a:t>
            </a:r>
          </a:p>
          <a:p>
            <a:pPr marL="274320" indent="-274320" algn="just" eaLnBrk="1" fontAlgn="auto" hangingPunct="1">
              <a:lnSpc>
                <a:spcPts val="1500"/>
              </a:lnSpc>
              <a:spcAft>
                <a:spcPts val="0"/>
              </a:spcAft>
              <a:buClr>
                <a:schemeClr val="accent3"/>
              </a:buClr>
              <a:buFont typeface="Wingdings 2"/>
              <a:buChar char=""/>
              <a:defRPr/>
            </a:pPr>
            <a:endParaRPr lang="en-US" dirty="0" smtClean="0">
              <a:latin typeface="Times New Roman" pitchFamily="18" charset="0"/>
              <a:cs typeface="Times New Roman" pitchFamily="18" charset="0"/>
            </a:endParaRPr>
          </a:p>
          <a:p>
            <a:pPr marL="274320" indent="-274320" algn="just" eaLnBrk="1" fontAlgn="auto" hangingPunct="1">
              <a:spcAft>
                <a:spcPts val="0"/>
              </a:spcAft>
              <a:buClr>
                <a:schemeClr val="accent3"/>
              </a:buClr>
              <a:buFont typeface="Wingdings 2"/>
              <a:buChar char=""/>
              <a:defRPr/>
            </a:pPr>
            <a:r>
              <a:rPr lang="en-US" dirty="0" smtClean="0">
                <a:latin typeface="Times New Roman" pitchFamily="18" charset="0"/>
                <a:cs typeface="Times New Roman" pitchFamily="18" charset="0"/>
              </a:rPr>
              <a:t>For the best representation of non-ideal systems, you must obtain binary interaction parameters from regression of experimental VLE data. Binary parameters for many component pairs are available in the Aspen databanks.</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67241A4E-2BD6-4B02-9B3E-C41EE36AFA14}"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latin typeface="Times New Roman" pitchFamily="18" charset="0"/>
                <a:cs typeface="Times New Roman" pitchFamily="18" charset="0"/>
              </a:rPr>
              <a:t>EOS Method</a:t>
            </a:r>
            <a:r>
              <a:rPr lang="en-US" dirty="0" smtClean="0"/>
              <a:t/>
            </a:r>
            <a:br>
              <a:rPr lang="en-US" dirty="0" smtClean="0"/>
            </a:br>
            <a:r>
              <a:rPr lang="en-US" sz="4400" dirty="0" smtClean="0">
                <a:latin typeface="Times New Roman" panose="02020603050405020304" pitchFamily="18" charset="0"/>
                <a:cs typeface="Times New Roman" panose="02020603050405020304" pitchFamily="18" charset="0"/>
              </a:rPr>
              <a:t>5-</a:t>
            </a:r>
            <a:r>
              <a:rPr lang="en-US" dirty="0" smtClean="0"/>
              <a:t> </a:t>
            </a:r>
            <a:r>
              <a:rPr lang="en-US" sz="4400" dirty="0" smtClean="0">
                <a:latin typeface="Times New Roman" pitchFamily="18" charset="0"/>
                <a:cs typeface="Times New Roman" pitchFamily="18" charset="0"/>
              </a:rPr>
              <a:t>Advantages </a:t>
            </a:r>
            <a:r>
              <a:rPr lang="en-US" sz="4400" dirty="0" smtClean="0">
                <a:latin typeface="Times New Roman" pitchFamily="18" charset="0"/>
                <a:cs typeface="Times New Roman" pitchFamily="18" charset="0"/>
              </a:rPr>
              <a:t>and Disadvantages…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274320" indent="-274320" algn="just" eaLnBrk="1" fontAlgn="auto" hangingPunct="1">
              <a:lnSpc>
                <a:spcPts val="1500"/>
              </a:lnSpc>
              <a:spcAft>
                <a:spcPts val="0"/>
              </a:spcAft>
              <a:buClr>
                <a:schemeClr val="accent3"/>
              </a:buClr>
              <a:buFont typeface="Wingdings 2"/>
              <a:buChar char=""/>
              <a:defRPr/>
            </a:pPr>
            <a:endParaRPr lang="en-US" dirty="0" smtClean="0"/>
          </a:p>
          <a:p>
            <a:pPr marL="274320" indent="-274320" algn="just" eaLnBrk="1" fontAlgn="auto" hangingPunct="1">
              <a:spcAft>
                <a:spcPts val="0"/>
              </a:spcAft>
              <a:buClr>
                <a:schemeClr val="accent3"/>
              </a:buClr>
              <a:buFont typeface="Wingdings 2"/>
              <a:buChar char=""/>
              <a:defRPr/>
            </a:pPr>
            <a:r>
              <a:rPr lang="en-US" dirty="0" smtClean="0">
                <a:latin typeface="Times New Roman" panose="02020603050405020304" pitchFamily="18" charset="0"/>
                <a:cs typeface="Times New Roman" panose="02020603050405020304" pitchFamily="18" charset="0"/>
              </a:rPr>
              <a:t>Equations of state are suitable for modeling hydrocarbon systems with light gases such as CO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N</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and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a:t>
            </a:r>
            <a:r>
              <a:rPr lang="en-US" i="1" dirty="0" smtClean="0">
                <a:latin typeface="Times New Roman" panose="02020603050405020304" pitchFamily="18" charset="0"/>
                <a:cs typeface="Times New Roman" panose="02020603050405020304" pitchFamily="18" charset="0"/>
              </a:rPr>
              <a:t>.</a:t>
            </a:r>
            <a:endParaRPr lang="en-US" i="1" dirty="0" smtClean="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endParaRPr lang="en-US" i="1" dirty="0" smtClean="0">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buClr>
                <a:schemeClr val="accent3"/>
              </a:buClr>
              <a:buFont typeface="Wingdings 2"/>
              <a:buChar char=""/>
              <a:defRPr/>
            </a:pPr>
            <a:r>
              <a:rPr lang="en-US" dirty="0" smtClean="0">
                <a:latin typeface="Times New Roman" panose="02020603050405020304" pitchFamily="18" charset="0"/>
                <a:cs typeface="Times New Roman" panose="02020603050405020304" pitchFamily="18" charset="0"/>
              </a:rPr>
              <a:t>The assumptions in the simpler equations of state (SRK, PR, Lee-</a:t>
            </a:r>
            <a:r>
              <a:rPr lang="en-US" dirty="0" err="1" smtClean="0">
                <a:latin typeface="Times New Roman" panose="02020603050405020304" pitchFamily="18" charset="0"/>
                <a:cs typeface="Times New Roman" panose="02020603050405020304" pitchFamily="18" charset="0"/>
              </a:rPr>
              <a:t>Kesler</a:t>
            </a:r>
            <a:r>
              <a:rPr lang="en-US" dirty="0" smtClean="0">
                <a:latin typeface="Times New Roman" panose="02020603050405020304" pitchFamily="18" charset="0"/>
                <a:cs typeface="Times New Roman" panose="02020603050405020304" pitchFamily="18" charset="0"/>
              </a:rPr>
              <a:t> , … ) are not capable of representing highly non-ideal chemical systems, such as alcohol-water systems. Use the activity-coefficient options sets for these systems at low pressures. At high pressures, use the predictive equations of state.</a:t>
            </a:r>
          </a:p>
          <a:p>
            <a:pPr marL="274320" indent="-274320" eaLnBrk="1" fontAlgn="auto" hangingPunct="1">
              <a:spcAft>
                <a:spcPts val="0"/>
              </a:spcAft>
              <a:buClr>
                <a:schemeClr val="accent3"/>
              </a:buClr>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57658493-1F02-483D-9CE4-9C9E4B489E69}"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820</TotalTime>
  <Words>1182</Words>
  <Application>Microsoft Office PowerPoint</Application>
  <PresentationFormat>On-screen Show (4:3)</PresentationFormat>
  <Paragraphs>323</Paragraphs>
  <Slides>26</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6" baseType="lpstr">
      <vt:lpstr>Arial</vt:lpstr>
      <vt:lpstr>Calibri</vt:lpstr>
      <vt:lpstr>Constantia</vt:lpstr>
      <vt:lpstr>Symbol</vt:lpstr>
      <vt:lpstr>Times New Roman</vt:lpstr>
      <vt:lpstr>Times New Roman (Hebrew)</vt:lpstr>
      <vt:lpstr>Wingdings</vt:lpstr>
      <vt:lpstr>Wingdings 2</vt:lpstr>
      <vt:lpstr>Flow</vt:lpstr>
      <vt:lpstr>Equation</vt:lpstr>
      <vt:lpstr>Property Methods In Aspen Plus</vt:lpstr>
      <vt:lpstr>Property Methods</vt:lpstr>
      <vt:lpstr>Property Methods</vt:lpstr>
      <vt:lpstr>EOS Method 1- Vapor-Liquid Equilibrium</vt:lpstr>
      <vt:lpstr>EOS Method 2- Fugacity Coefficient Formula</vt:lpstr>
      <vt:lpstr>EOS Method 3- Standard RK-SOAVE </vt:lpstr>
      <vt:lpstr>EOS Method 4- Standard PENG-ROB</vt:lpstr>
      <vt:lpstr>EOS Method 5- Advantages and Disadvantages</vt:lpstr>
      <vt:lpstr>EOS Method 5- Advantages and Disadvantages…</vt:lpstr>
      <vt:lpstr>EOS Method 6- Enthalpy calculation</vt:lpstr>
      <vt:lpstr>Activity Coefficient Method  1- Vapor-Liquid Equilibrium</vt:lpstr>
      <vt:lpstr>Activity Coefficient Method  2- Liquid-Liquid Equilibrium</vt:lpstr>
      <vt:lpstr>Activity Coefficient Method  3- Vapor-Liquid-Liquid Equilibrium</vt:lpstr>
      <vt:lpstr>Activity Coefficient Method  4- Liquid Phase Reference Fugacity</vt:lpstr>
      <vt:lpstr>Activity Coefficient Method  4- Liquid Phase Reference Fugacity</vt:lpstr>
      <vt:lpstr>Activity Coefficient Method  5- Multicomponent Mixtures</vt:lpstr>
      <vt:lpstr>Activity Coefficient Method  6- NRTL (Non-Random Two-Liquid)</vt:lpstr>
      <vt:lpstr>Activity Coefficient Method  6- NRTL (Non-Random Two-Liquid)</vt:lpstr>
      <vt:lpstr>Activity Coefficient Method  7- Advantages and Disadvantages</vt:lpstr>
      <vt:lpstr>Activity Coefficient Method  8- Enthalpy calculation</vt:lpstr>
      <vt:lpstr>Principle Steps in Selecting the Appropriate Property Method</vt:lpstr>
      <vt:lpstr>Eric Carlson’s Recommendations</vt:lpstr>
      <vt:lpstr>PowerPoint Presentation</vt:lpstr>
      <vt:lpstr>PowerPoint Presentation</vt:lpstr>
      <vt:lpstr>Eric Carlson’s Recommendations for 1-Propanol ,H2O mixture </vt:lpstr>
      <vt:lpstr>PowerPoint Presentation</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 Property Methods</dc:title>
  <dc:creator>fanaei</dc:creator>
  <cp:lastModifiedBy>ff</cp:lastModifiedBy>
  <cp:revision>119</cp:revision>
  <dcterms:created xsi:type="dcterms:W3CDTF">2009-02-16T13:11:44Z</dcterms:created>
  <dcterms:modified xsi:type="dcterms:W3CDTF">2018-10-20T09:28:19Z</dcterms:modified>
</cp:coreProperties>
</file>