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60"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6" r:id="rId18"/>
    <p:sldId id="375" r:id="rId19"/>
    <p:sldId id="377" r:id="rId20"/>
    <p:sldId id="378" r:id="rId21"/>
    <p:sldId id="379" r:id="rId22"/>
    <p:sldId id="380" r:id="rId23"/>
    <p:sldId id="381" r:id="rId24"/>
    <p:sldId id="382" r:id="rId25"/>
    <p:sldId id="383" r:id="rId26"/>
    <p:sldId id="385" r:id="rId27"/>
    <p:sldId id="38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9" autoAdjust="0"/>
  </p:normalViewPr>
  <p:slideViewPr>
    <p:cSldViewPr>
      <p:cViewPr varScale="1">
        <p:scale>
          <a:sx n="63" d="100"/>
          <a:sy n="63" d="100"/>
        </p:scale>
        <p:origin x="6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446018A-D0D5-4B00-8887-9CAADDDB7E19}" type="datetimeFigureOut">
              <a:rPr lang="en-US"/>
              <a:pPr>
                <a:defRPr/>
              </a:pPr>
              <a:t>3/12/2019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370B9CC-D2EF-4503-98F4-85992A46D704}" type="slidenum">
              <a:rPr lang="en-US"/>
              <a:pPr>
                <a:defRPr/>
              </a:pPr>
              <a:t>‹#›</a:t>
            </a:fld>
            <a:endParaRPr lang="en-US"/>
          </a:p>
        </p:txBody>
      </p:sp>
    </p:spTree>
    <p:extLst>
      <p:ext uri="{BB962C8B-B14F-4D97-AF65-F5344CB8AC3E}">
        <p14:creationId xmlns:p14="http://schemas.microsoft.com/office/powerpoint/2010/main" val="2918695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2016392-18CD-46D6-A7E0-A3F8E32991E9}" type="datetimeFigureOut">
              <a:rPr lang="en-US"/>
              <a:pPr>
                <a:defRPr/>
              </a:pPr>
              <a:t>3/12/2019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9AE7926-EA19-4AF2-AE19-9F90EBD0CB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47D39ED-A0FC-4E97-901A-AC2F888E0DA0}" type="datetimeFigureOut">
              <a:rPr lang="en-US"/>
              <a:pPr>
                <a:defRPr/>
              </a:pPr>
              <a:t>3/12/2019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279C919-D6DD-4D80-A2DE-9DAB14B87C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3E0366-5546-478F-8E1E-8118C52B9F19}" type="datetimeFigureOut">
              <a:rPr lang="en-US"/>
              <a:pPr>
                <a:defRPr/>
              </a:pPr>
              <a:t>3/12/2019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BCB28DB-98DD-4FA1-9C70-C2A17507EC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873B777-5958-4C20-B2BB-66C2E7FA2802}" type="datetimeFigureOut">
              <a:rPr lang="en-US"/>
              <a:pPr>
                <a:defRPr/>
              </a:pPr>
              <a:t>3/12/2019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7C42F10-B1F1-407B-AC27-D6BBEEDFEAB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FDBCB-373E-4B82-8A9B-8D12CC459875}" type="datetimeFigureOut">
              <a:rPr lang="en-US"/>
              <a:pPr>
                <a:defRPr/>
              </a:pPr>
              <a:t>3/12/2019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876B0-1223-4768-BEB4-17F9EDE303A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7D04C9F-E8A1-44EB-B0F0-F08449E70914}" type="datetimeFigureOut">
              <a:rPr lang="en-US"/>
              <a:pPr>
                <a:defRPr/>
              </a:pPr>
              <a:t>3/12/2019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A713F8D-0A2D-4A41-ABAA-460F83FEDB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29401C2-8E39-4991-96DD-97F763AB68A5}" type="datetimeFigureOut">
              <a:rPr lang="en-US"/>
              <a:pPr>
                <a:defRPr/>
              </a:pPr>
              <a:t>3/12/2019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9028F22-8BB9-49AD-9F1E-C50800C749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0F53BAF-1425-4F5A-AB6E-B88B18D5B6EA}" type="datetimeFigureOut">
              <a:rPr lang="en-US"/>
              <a:pPr>
                <a:defRPr/>
              </a:pPr>
              <a:t>3/12/2019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D9F0F61-7B31-4D32-AF89-3FDA61C6BC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FA953E-F1AD-4247-9903-016F7C29AAE4}" type="datetimeFigureOut">
              <a:rPr lang="en-US"/>
              <a:pPr>
                <a:defRPr/>
              </a:pPr>
              <a:t>3/12/2019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8F4D892-03BF-4D9A-8581-0F8D9E6E54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BF63AF5-3232-4897-BF21-A813C848EC7F}" type="datetimeFigureOut">
              <a:rPr lang="en-US"/>
              <a:pPr>
                <a:defRPr/>
              </a:pPr>
              <a:t>3/12/2019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0F61FDF-52AE-4920-A4DF-41BAE4E424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0459DF4-5357-4C98-88FA-7560EEDD0CC3}" type="datetimeFigureOut">
              <a:rPr lang="en-US"/>
              <a:pPr>
                <a:defRPr/>
              </a:pPr>
              <a:t>3/12/2019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737279D-5AE6-464E-840D-B83E1FA39C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36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536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3A257D7-1FF6-4EB4-8CC9-9DF6C82D1E5C}" type="datetimeFigureOut">
              <a:rPr lang="en-US"/>
              <a:pPr>
                <a:defRPr/>
              </a:pPr>
              <a:t>3/12/2019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9AB2445-9DED-4C89-BE08-F63C6A287C2A}" type="slidenum">
              <a:rPr lang="en-US"/>
              <a:pPr>
                <a:defRPr/>
              </a:pPr>
              <a:t>‹#›</a:t>
            </a:fld>
            <a:endParaRPr lang="en-US"/>
          </a:p>
        </p:txBody>
      </p:sp>
      <p:grpSp>
        <p:nvGrpSpPr>
          <p:cNvPr id="1536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91" r:id="rId1"/>
    <p:sldLayoutId id="2147483983" r:id="rId2"/>
    <p:sldLayoutId id="2147483992" r:id="rId3"/>
    <p:sldLayoutId id="2147483984" r:id="rId4"/>
    <p:sldLayoutId id="2147483985" r:id="rId5"/>
    <p:sldLayoutId id="2147483986" r:id="rId6"/>
    <p:sldLayoutId id="2147483987" r:id="rId7"/>
    <p:sldLayoutId id="2147483988" r:id="rId8"/>
    <p:sldLayoutId id="2147483993" r:id="rId9"/>
    <p:sldLayoutId id="2147483989" r:id="rId10"/>
    <p:sldLayoutId id="214748399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51648" cy="2514600"/>
          </a:xfrm>
        </p:spPr>
        <p:txBody>
          <a:bodyPr anchor="t">
            <a:noAutofit/>
          </a:bodyPr>
          <a:lstStyle/>
          <a:p>
            <a:pPr algn="ctr" eaLnBrk="1" fontAlgn="auto" hangingPunct="1">
              <a:spcAft>
                <a:spcPts val="0"/>
              </a:spcAft>
              <a:defRPr/>
            </a:pPr>
            <a:r>
              <a:rPr lang="en-US" dirty="0" smtClean="0"/>
              <a:t>Ratio and Constraint Control</a:t>
            </a:r>
            <a:endParaRPr lang="en-US" dirty="0"/>
          </a:p>
        </p:txBody>
      </p:sp>
      <p:sp>
        <p:nvSpPr>
          <p:cNvPr id="3" name="Subtitle 2"/>
          <p:cNvSpPr>
            <a:spLocks noGrp="1"/>
          </p:cNvSpPr>
          <p:nvPr>
            <p:ph type="subTitle" idx="1"/>
          </p:nvPr>
        </p:nvSpPr>
        <p:spPr>
          <a:xfrm>
            <a:off x="849775" y="5257800"/>
            <a:ext cx="7760825" cy="990600"/>
          </a:xfrm>
        </p:spPr>
        <p:txBody>
          <a:bodyPr/>
          <a:lstStyle/>
          <a:p>
            <a:pPr marR="0" algn="l" eaLnBrk="1" hangingPunct="1"/>
            <a:r>
              <a:rPr lang="en-US" sz="2400" dirty="0" smtClean="0">
                <a:latin typeface="Times New Roman" panose="02020603050405020304" pitchFamily="18" charset="0"/>
                <a:cs typeface="Times New Roman" panose="02020603050405020304" pitchFamily="18" charset="0"/>
              </a:rPr>
              <a:t>Ref.: Smith &amp; </a:t>
            </a:r>
            <a:r>
              <a:rPr lang="en-US" sz="2400" dirty="0" err="1" smtClean="0">
                <a:latin typeface="Times New Roman" panose="02020603050405020304" pitchFamily="18" charset="0"/>
                <a:cs typeface="Times New Roman" panose="02020603050405020304" pitchFamily="18" charset="0"/>
              </a:rPr>
              <a:t>Corripio</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Principles and practice of automatic process control</a:t>
            </a:r>
            <a:r>
              <a:rPr lang="en-US" sz="2400" dirty="0" smtClean="0">
                <a:latin typeface="Times New Roman" panose="02020603050405020304" pitchFamily="18" charset="0"/>
                <a:cs typeface="Times New Roman" panose="02020603050405020304" pitchFamily="18" charset="0"/>
              </a:rPr>
              <a:t>, 3</a:t>
            </a:r>
            <a:r>
              <a:rPr lang="en-US" sz="2400" baseline="30000" dirty="0" smtClean="0">
                <a:latin typeface="Times New Roman" panose="02020603050405020304" pitchFamily="18" charset="0"/>
                <a:cs typeface="Times New Roman" panose="02020603050405020304" pitchFamily="18" charset="0"/>
              </a:rPr>
              <a:t>rd</a:t>
            </a:r>
            <a:r>
              <a:rPr lang="en-US" sz="2400" dirty="0" smtClean="0">
                <a:latin typeface="Times New Roman" panose="02020603050405020304" pitchFamily="18" charset="0"/>
                <a:cs typeface="Times New Roman" panose="02020603050405020304" pitchFamily="18" charset="0"/>
              </a:rPr>
              <a:t> Edition, Wiley, 2006, Chapter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534400" cy="1938992"/>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The flow of </a:t>
            </a:r>
            <a:r>
              <a:rPr lang="en-US" sz="2400" dirty="0" smtClean="0">
                <a:latin typeface="Times New Roman" pitchFamily="18" charset="0"/>
                <a:cs typeface="Times New Roman" pitchFamily="18" charset="0"/>
              </a:rPr>
              <a:t>fuel </a:t>
            </a:r>
            <a:r>
              <a:rPr lang="en-US" sz="2400" dirty="0">
                <a:latin typeface="Times New Roman" pitchFamily="18" charset="0"/>
                <a:cs typeface="Times New Roman" pitchFamily="18" charset="0"/>
              </a:rPr>
              <a:t>is generally used as the manipulated variable to </a:t>
            </a:r>
            <a:r>
              <a:rPr lang="en-US" sz="2400" dirty="0" smtClean="0">
                <a:latin typeface="Times New Roman" pitchFamily="18" charset="0"/>
                <a:cs typeface="Times New Roman" pitchFamily="18" charset="0"/>
              </a:rPr>
              <a:t>maintain the </a:t>
            </a:r>
            <a:r>
              <a:rPr lang="en-US" sz="2400" dirty="0">
                <a:latin typeface="Times New Roman" pitchFamily="18" charset="0"/>
                <a:cs typeface="Times New Roman" pitchFamily="18" charset="0"/>
              </a:rPr>
              <a:t>pressure of the steam produced in the boiler at some desired value. Figure </a:t>
            </a:r>
            <a:r>
              <a:rPr lang="en-US" sz="2400" dirty="0" smtClean="0">
                <a:latin typeface="Times New Roman" pitchFamily="18" charset="0"/>
                <a:cs typeface="Times New Roman" pitchFamily="18" charset="0"/>
              </a:rPr>
              <a:t>4 shows </a:t>
            </a:r>
            <a:r>
              <a:rPr lang="en-US" sz="2400" dirty="0">
                <a:latin typeface="Times New Roman" pitchFamily="18" charset="0"/>
                <a:cs typeface="Times New Roman" pitchFamily="18" charset="0"/>
              </a:rPr>
              <a:t>one way to control the steam pressure as well as the fuel/air ratio control </a:t>
            </a:r>
            <a:r>
              <a:rPr lang="en-US" sz="2400" dirty="0" smtClean="0">
                <a:latin typeface="Times New Roman" pitchFamily="18" charset="0"/>
                <a:cs typeface="Times New Roman" pitchFamily="18" charset="0"/>
              </a:rPr>
              <a:t>scheme. This </a:t>
            </a:r>
            <a:r>
              <a:rPr lang="en-US" sz="2400" dirty="0">
                <a:latin typeface="Times New Roman" pitchFamily="18" charset="0"/>
                <a:cs typeface="Times New Roman" pitchFamily="18" charset="0"/>
              </a:rPr>
              <a:t>scheme is called </a:t>
            </a:r>
            <a:r>
              <a:rPr lang="en-US" sz="2400" b="1" i="1" dirty="0">
                <a:latin typeface="Times New Roman" pitchFamily="18" charset="0"/>
                <a:cs typeface="Times New Roman" pitchFamily="18" charset="0"/>
              </a:rPr>
              <a:t>parallel positioning </a:t>
            </a:r>
            <a:r>
              <a:rPr lang="en-US" sz="2400" b="1" i="1" dirty="0" smtClean="0">
                <a:latin typeface="Times New Roman" pitchFamily="18" charset="0"/>
                <a:cs typeface="Times New Roman" pitchFamily="18" charset="0"/>
              </a:rPr>
              <a:t>control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10</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grpSp>
        <p:nvGrpSpPr>
          <p:cNvPr id="3" name="Group 2"/>
          <p:cNvGrpSpPr/>
          <p:nvPr/>
        </p:nvGrpSpPr>
        <p:grpSpPr>
          <a:xfrm>
            <a:off x="2057400" y="3345855"/>
            <a:ext cx="5486147" cy="3205131"/>
            <a:chOff x="2057400" y="3345855"/>
            <a:chExt cx="5486147" cy="3205131"/>
          </a:xfrm>
        </p:grpSpPr>
        <p:pic>
          <p:nvPicPr>
            <p:cNvPr id="5" name="Picture 2" descr="C:\Documents and Settings\Steveo\My Documents\Engineering\BCS\smith_0471431907\jpgs\ch10\10_2.5.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804"/>
            <a:stretch/>
          </p:blipFill>
          <p:spPr bwMode="auto">
            <a:xfrm>
              <a:off x="2057400" y="3345855"/>
              <a:ext cx="4648200" cy="320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876800"/>
              <a:ext cx="761747" cy="369332"/>
            </a:xfrm>
            <a:prstGeom prst="rect">
              <a:avLst/>
            </a:prstGeom>
            <a:noFill/>
          </p:spPr>
          <p:txBody>
            <a:bodyPr wrap="none" rtlCol="0">
              <a:spAutoFit/>
            </a:bodyPr>
            <a:lstStyle/>
            <a:p>
              <a:r>
                <a:rPr lang="en-US" dirty="0" smtClean="0"/>
                <a:t>Fig. 4</a:t>
              </a:r>
              <a:endParaRPr lang="en-US" dirty="0"/>
            </a:p>
          </p:txBody>
        </p:sp>
      </p:grpSp>
    </p:spTree>
    <p:extLst>
      <p:ext uri="{BB962C8B-B14F-4D97-AF65-F5344CB8AC3E}">
        <p14:creationId xmlns:p14="http://schemas.microsoft.com/office/powerpoint/2010/main" val="414487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534400" cy="1938992"/>
          </a:xfrm>
          <a:prstGeom prst="rect">
            <a:avLst/>
          </a:prstGeom>
          <a:noFill/>
          <a:ln w="9525">
            <a:noFill/>
            <a:miter lim="800000"/>
            <a:headEnd/>
            <a:tailEnd/>
          </a:ln>
        </p:spPr>
        <p:txBody>
          <a:bodyPr wrap="square">
            <a:spAutoFit/>
          </a:bodyPr>
          <a:lstStyle/>
          <a:p>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control </a:t>
            </a:r>
            <a:r>
              <a:rPr lang="en-US" sz="2400" dirty="0" smtClean="0">
                <a:latin typeface="Times New Roman" pitchFamily="18" charset="0"/>
                <a:cs typeface="Times New Roman" pitchFamily="18" charset="0"/>
              </a:rPr>
              <a:t>scheme </a:t>
            </a:r>
            <a:r>
              <a:rPr lang="en-US" sz="2400" dirty="0">
                <a:latin typeface="Times New Roman" pitchFamily="18" charset="0"/>
                <a:cs typeface="Times New Roman" pitchFamily="18" charset="0"/>
              </a:rPr>
              <a:t>does not actually maintain a ratio of </a:t>
            </a:r>
            <a:r>
              <a:rPr lang="en-US" sz="2400" dirty="0" smtClean="0">
                <a:latin typeface="Times New Roman" pitchFamily="18" charset="0"/>
                <a:cs typeface="Times New Roman" pitchFamily="18" charset="0"/>
              </a:rPr>
              <a:t>fuel </a:t>
            </a:r>
            <a:r>
              <a:rPr lang="en-US" sz="2400" dirty="0">
                <a:latin typeface="Times New Roman" pitchFamily="18" charset="0"/>
                <a:cs typeface="Times New Roman" pitchFamily="18" charset="0"/>
              </a:rPr>
              <a:t>to </a:t>
            </a:r>
            <a:r>
              <a:rPr lang="en-US" sz="2400" dirty="0" smtClean="0">
                <a:latin typeface="Times New Roman" pitchFamily="18" charset="0"/>
                <a:cs typeface="Times New Roman" pitchFamily="18" charset="0"/>
              </a:rPr>
              <a:t>air; </a:t>
            </a:r>
            <a:r>
              <a:rPr lang="en-US" sz="2400" dirty="0">
                <a:latin typeface="Times New Roman" pitchFamily="18" charset="0"/>
                <a:cs typeface="Times New Roman" pitchFamily="18" charset="0"/>
              </a:rPr>
              <a:t>rather, it maintains a ratio of the </a:t>
            </a:r>
            <a:r>
              <a:rPr lang="en-US" sz="2400" dirty="0" smtClean="0">
                <a:latin typeface="Times New Roman" pitchFamily="18" charset="0"/>
                <a:cs typeface="Times New Roman" pitchFamily="18" charset="0"/>
              </a:rPr>
              <a:t>signals to valves. The </a:t>
            </a:r>
            <a:r>
              <a:rPr lang="en-US" sz="2400" dirty="0">
                <a:latin typeface="Times New Roman" pitchFamily="18" charset="0"/>
                <a:cs typeface="Times New Roman" pitchFamily="18" charset="0"/>
              </a:rPr>
              <a:t>flow through these </a:t>
            </a:r>
            <a:r>
              <a:rPr lang="en-US" sz="2400" dirty="0" smtClean="0">
                <a:latin typeface="Times New Roman" pitchFamily="18" charset="0"/>
                <a:cs typeface="Times New Roman" pitchFamily="18" charset="0"/>
              </a:rPr>
              <a:t>valves </a:t>
            </a:r>
            <a:r>
              <a:rPr lang="en-US" sz="2400" dirty="0">
                <a:latin typeface="Times New Roman" pitchFamily="18" charset="0"/>
                <a:cs typeface="Times New Roman" pitchFamily="18" charset="0"/>
              </a:rPr>
              <a:t>depends on these signals and on the pressure </a:t>
            </a:r>
            <a:r>
              <a:rPr lang="en-US" sz="2400" dirty="0" smtClean="0">
                <a:latin typeface="Times New Roman" pitchFamily="18" charset="0"/>
                <a:cs typeface="Times New Roman" pitchFamily="18" charset="0"/>
              </a:rPr>
              <a:t>drop across </a:t>
            </a:r>
            <a:r>
              <a:rPr lang="en-US" sz="2400" dirty="0">
                <a:latin typeface="Times New Roman" pitchFamily="18" charset="0"/>
                <a:cs typeface="Times New Roman" pitchFamily="18" charset="0"/>
              </a:rPr>
              <a:t>them. Consequently, any pressure fluctuation </a:t>
            </a:r>
            <a:r>
              <a:rPr lang="en-US" sz="2400" dirty="0" smtClean="0">
                <a:latin typeface="Times New Roman" pitchFamily="18" charset="0"/>
                <a:cs typeface="Times New Roman" pitchFamily="18" charset="0"/>
              </a:rPr>
              <a:t>changes </a:t>
            </a:r>
            <a:r>
              <a:rPr lang="en-US" sz="2400" dirty="0">
                <a:latin typeface="Times New Roman" pitchFamily="18" charset="0"/>
                <a:cs typeface="Times New Roman" pitchFamily="18" charset="0"/>
              </a:rPr>
              <a:t>the flow, </a:t>
            </a:r>
            <a:r>
              <a:rPr lang="en-US" sz="2400" dirty="0" smtClean="0">
                <a:latin typeface="Times New Roman" pitchFamily="18" charset="0"/>
                <a:cs typeface="Times New Roman" pitchFamily="18" charset="0"/>
              </a:rPr>
              <a:t>and thus </a:t>
            </a:r>
            <a:r>
              <a:rPr lang="en-US" sz="2400" dirty="0">
                <a:latin typeface="Times New Roman" pitchFamily="18" charset="0"/>
                <a:cs typeface="Times New Roman" pitchFamily="18" charset="0"/>
              </a:rPr>
              <a:t>affects </a:t>
            </a:r>
            <a:r>
              <a:rPr lang="en-US" sz="2400" dirty="0" smtClean="0">
                <a:latin typeface="Times New Roman" pitchFamily="18" charset="0"/>
                <a:cs typeface="Times New Roman" pitchFamily="18" charset="0"/>
              </a:rPr>
              <a:t>the combustion </a:t>
            </a:r>
            <a:r>
              <a:rPr lang="en-US" sz="2400" dirty="0">
                <a:latin typeface="Times New Roman" pitchFamily="18" charset="0"/>
                <a:cs typeface="Times New Roman" pitchFamily="18" charset="0"/>
              </a:rPr>
              <a:t>process and steam pressure.</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11</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grpSp>
        <p:nvGrpSpPr>
          <p:cNvPr id="3" name="Group 2"/>
          <p:cNvGrpSpPr/>
          <p:nvPr/>
        </p:nvGrpSpPr>
        <p:grpSpPr>
          <a:xfrm>
            <a:off x="2057400" y="3345855"/>
            <a:ext cx="5486147" cy="3205131"/>
            <a:chOff x="2057400" y="3345855"/>
            <a:chExt cx="5486147" cy="3205131"/>
          </a:xfrm>
        </p:grpSpPr>
        <p:pic>
          <p:nvPicPr>
            <p:cNvPr id="5" name="Picture 2" descr="C:\Documents and Settings\Steveo\My Documents\Engineering\BCS\smith_0471431907\jpgs\ch10\10_2.5.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804"/>
            <a:stretch/>
          </p:blipFill>
          <p:spPr bwMode="auto">
            <a:xfrm>
              <a:off x="2057400" y="3345855"/>
              <a:ext cx="4648200" cy="320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876800"/>
              <a:ext cx="761747" cy="369332"/>
            </a:xfrm>
            <a:prstGeom prst="rect">
              <a:avLst/>
            </a:prstGeom>
            <a:noFill/>
          </p:spPr>
          <p:txBody>
            <a:bodyPr wrap="none" rtlCol="0">
              <a:spAutoFit/>
            </a:bodyPr>
            <a:lstStyle/>
            <a:p>
              <a:r>
                <a:rPr lang="en-US" dirty="0" smtClean="0"/>
                <a:t>Fig. 4</a:t>
              </a:r>
              <a:endParaRPr lang="en-US" dirty="0"/>
            </a:p>
          </p:txBody>
        </p:sp>
      </p:grpSp>
    </p:spTree>
    <p:extLst>
      <p:ext uri="{BB962C8B-B14F-4D97-AF65-F5344CB8AC3E}">
        <p14:creationId xmlns:p14="http://schemas.microsoft.com/office/powerpoint/2010/main" val="776184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534400" cy="1569660"/>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A better control scheme to avoid these </a:t>
            </a:r>
            <a:r>
              <a:rPr lang="en-US" sz="2400" dirty="0" smtClean="0">
                <a:latin typeface="Times New Roman" pitchFamily="18" charset="0"/>
                <a:cs typeface="Times New Roman" pitchFamily="18" charset="0"/>
              </a:rPr>
              <a:t>types of </a:t>
            </a:r>
            <a:r>
              <a:rPr lang="en-US" sz="2400" dirty="0">
                <a:latin typeface="Times New Roman" pitchFamily="18" charset="0"/>
                <a:cs typeface="Times New Roman" pitchFamily="18" charset="0"/>
              </a:rPr>
              <a:t>disturbances is </a:t>
            </a:r>
            <a:r>
              <a:rPr lang="en-US" sz="2400" b="1" i="1" dirty="0">
                <a:latin typeface="Times New Roman" pitchFamily="18" charset="0"/>
                <a:cs typeface="Times New Roman" pitchFamily="18" charset="0"/>
              </a:rPr>
              <a:t>full metering </a:t>
            </a:r>
            <a:r>
              <a:rPr lang="en-US" sz="2400" b="1" i="1" dirty="0" smtClean="0">
                <a:latin typeface="Times New Roman" pitchFamily="18" charset="0"/>
                <a:cs typeface="Times New Roman" pitchFamily="18" charset="0"/>
              </a:rPr>
              <a:t>control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is shown in Fig. </a:t>
            </a:r>
            <a:r>
              <a:rPr lang="en-US" sz="2400" dirty="0" smtClean="0">
                <a:latin typeface="Times New Roman" pitchFamily="18" charset="0"/>
                <a:cs typeface="Times New Roman" pitchFamily="18" charset="0"/>
              </a:rPr>
              <a:t>5. In </a:t>
            </a:r>
            <a:r>
              <a:rPr lang="en-US" sz="2400" dirty="0">
                <a:latin typeface="Times New Roman" pitchFamily="18" charset="0"/>
                <a:cs typeface="Times New Roman" pitchFamily="18" charset="0"/>
              </a:rPr>
              <a:t>this scheme the pressure </a:t>
            </a:r>
            <a:r>
              <a:rPr lang="en-US" sz="2400" dirty="0" smtClean="0">
                <a:latin typeface="Times New Roman" pitchFamily="18" charset="0"/>
                <a:cs typeface="Times New Roman" pitchFamily="18" charset="0"/>
              </a:rPr>
              <a:t>controller sets </a:t>
            </a:r>
            <a:r>
              <a:rPr lang="en-US" sz="2400" dirty="0">
                <a:latin typeface="Times New Roman" pitchFamily="18" charset="0"/>
                <a:cs typeface="Times New Roman" pitchFamily="18" charset="0"/>
              </a:rPr>
              <a:t>the flow of fuel, and the air flow is </a:t>
            </a:r>
            <a:r>
              <a:rPr lang="en-US" sz="2400" dirty="0" err="1">
                <a:latin typeface="Times New Roman" pitchFamily="18" charset="0"/>
                <a:cs typeface="Times New Roman" pitchFamily="18" charset="0"/>
              </a:rPr>
              <a:t>ratioed</a:t>
            </a:r>
            <a:r>
              <a:rPr lang="en-US" sz="2400" dirty="0">
                <a:latin typeface="Times New Roman" pitchFamily="18" charset="0"/>
                <a:cs typeface="Times New Roman" pitchFamily="18" charset="0"/>
              </a:rPr>
              <a:t> to the fuel flow. The flow </a:t>
            </a:r>
            <a:r>
              <a:rPr lang="en-US" sz="2400" dirty="0" smtClean="0">
                <a:latin typeface="Times New Roman" pitchFamily="18" charset="0"/>
                <a:cs typeface="Times New Roman" pitchFamily="18" charset="0"/>
              </a:rPr>
              <a:t>loops correct </a:t>
            </a:r>
            <a:r>
              <a:rPr lang="en-US" sz="2400" dirty="0">
                <a:latin typeface="Times New Roman" pitchFamily="18" charset="0"/>
                <a:cs typeface="Times New Roman" pitchFamily="18" charset="0"/>
              </a:rPr>
              <a:t>for any flow disturbances.</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12</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pic>
        <p:nvPicPr>
          <p:cNvPr id="10" name="Picture 2" descr="C:\Documents and Settings\Steveo\My Documents\Engineering\BCS\smith_0471431907\jpgs\ch10\10_2.6.jpg"/>
          <p:cNvPicPr preferRelativeResize="0">
            <a:picLocks noChangeAspect="1" noChangeArrowheads="1"/>
          </p:cNvPicPr>
          <p:nvPr>
            <p:custDataLst>
              <p:tags r:id="rId1"/>
            </p:custDataLst>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9137" r="9989" b="3106"/>
          <a:stretch/>
        </p:blipFill>
        <p:spPr bwMode="auto">
          <a:xfrm>
            <a:off x="4648453" y="3464490"/>
            <a:ext cx="3733547" cy="308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33400" y="3426911"/>
            <a:ext cx="4191126" cy="3222171"/>
            <a:chOff x="533400" y="3426911"/>
            <a:chExt cx="4191126" cy="3222171"/>
          </a:xfrm>
        </p:grpSpPr>
        <p:pic>
          <p:nvPicPr>
            <p:cNvPr id="8" name="Picture 2" descr="C:\Documents and Settings\Steveo\My Documents\Engineering\BCS\smith_0471431907\jpgs\ch10\10_2.6.jpg"/>
            <p:cNvPicPr preferRelativeResize="0">
              <a:picLocks noChangeAspect="1" noChangeArrowheads="1"/>
            </p:cNvPicPr>
            <p:nvPr>
              <p:custDataLst>
                <p:tags r:id="rId2"/>
              </p:custDataLst>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14395" b="51634"/>
            <a:stretch/>
          </p:blipFill>
          <p:spPr bwMode="auto">
            <a:xfrm>
              <a:off x="533400" y="3426911"/>
              <a:ext cx="3657599" cy="322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779" y="3477016"/>
              <a:ext cx="761747" cy="369332"/>
            </a:xfrm>
            <a:prstGeom prst="rect">
              <a:avLst/>
            </a:prstGeom>
            <a:noFill/>
          </p:spPr>
          <p:txBody>
            <a:bodyPr wrap="none" rtlCol="0">
              <a:spAutoFit/>
            </a:bodyPr>
            <a:lstStyle/>
            <a:p>
              <a:r>
                <a:rPr lang="en-US" dirty="0" smtClean="0"/>
                <a:t>Fig. 5</a:t>
              </a:r>
              <a:endParaRPr lang="en-US" dirty="0"/>
            </a:p>
          </p:txBody>
        </p:sp>
      </p:grpSp>
    </p:spTree>
    <p:extLst>
      <p:ext uri="{BB962C8B-B14F-4D97-AF65-F5344CB8AC3E}">
        <p14:creationId xmlns:p14="http://schemas.microsoft.com/office/powerpoint/2010/main" val="33963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4953000" cy="526297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When </a:t>
            </a:r>
            <a:r>
              <a:rPr lang="en-US" sz="2400" dirty="0" smtClean="0">
                <a:latin typeface="Times New Roman" pitchFamily="18" charset="0"/>
                <a:cs typeface="Times New Roman" pitchFamily="18" charset="0"/>
              </a:rPr>
              <a:t>the steam </a:t>
            </a:r>
            <a:r>
              <a:rPr lang="en-US" sz="2400" dirty="0">
                <a:latin typeface="Times New Roman" pitchFamily="18" charset="0"/>
                <a:cs typeface="Times New Roman" pitchFamily="18" charset="0"/>
              </a:rPr>
              <a:t>header pressure increases, probably because of a decrease in steam demand, </a:t>
            </a:r>
            <a:r>
              <a:rPr lang="en-US" sz="2400" dirty="0" smtClean="0">
                <a:latin typeface="Times New Roman" pitchFamily="18" charset="0"/>
                <a:cs typeface="Times New Roman" pitchFamily="18" charset="0"/>
              </a:rPr>
              <a:t>the pressure </a:t>
            </a:r>
            <a:r>
              <a:rPr lang="en-US" sz="2400" dirty="0">
                <a:latin typeface="Times New Roman" pitchFamily="18" charset="0"/>
                <a:cs typeface="Times New Roman" pitchFamily="18" charset="0"/>
              </a:rPr>
              <a:t>controller reduces the demand for fuel.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set point to the fuel </a:t>
            </a:r>
            <a:r>
              <a:rPr lang="en-US" sz="2400" dirty="0" smtClean="0">
                <a:latin typeface="Times New Roman" pitchFamily="18" charset="0"/>
                <a:cs typeface="Times New Roman" pitchFamily="18" charset="0"/>
              </a:rPr>
              <a:t>controller is </a:t>
            </a:r>
            <a:r>
              <a:rPr lang="en-US" sz="2400" dirty="0">
                <a:latin typeface="Times New Roman" pitchFamily="18" charset="0"/>
                <a:cs typeface="Times New Roman" pitchFamily="18" charset="0"/>
              </a:rPr>
              <a:t>reduced, the controller closes the valve to satisfy the set point. As the </a:t>
            </a:r>
            <a:r>
              <a:rPr lang="en-US" sz="2400" dirty="0" smtClean="0">
                <a:latin typeface="Times New Roman" pitchFamily="18" charset="0"/>
                <a:cs typeface="Times New Roman" pitchFamily="18" charset="0"/>
              </a:rPr>
              <a:t>fuel flow </a:t>
            </a:r>
            <a:r>
              <a:rPr lang="en-US" sz="2400" dirty="0">
                <a:latin typeface="Times New Roman" pitchFamily="18" charset="0"/>
                <a:cs typeface="Times New Roman" pitchFamily="18" charset="0"/>
              </a:rPr>
              <a:t>decreases, the set point to the air flow controller is also reduced. Thus the air </a:t>
            </a:r>
            <a:r>
              <a:rPr lang="en-US" sz="2400" dirty="0" smtClean="0">
                <a:latin typeface="Times New Roman" pitchFamily="18" charset="0"/>
                <a:cs typeface="Times New Roman" pitchFamily="18" charset="0"/>
              </a:rPr>
              <a:t>flow follows </a:t>
            </a:r>
            <a:r>
              <a:rPr lang="en-US" sz="2400" dirty="0">
                <a:latin typeface="Times New Roman" pitchFamily="18" charset="0"/>
                <a:cs typeface="Times New Roman" pitchFamily="18" charset="0"/>
              </a:rPr>
              <a:t>the fuel flow, and during a transient period,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combustible </a:t>
            </a:r>
            <a:r>
              <a:rPr lang="en-US" sz="2400" dirty="0" smtClean="0">
                <a:latin typeface="Times New Roman" pitchFamily="18" charset="0"/>
                <a:cs typeface="Times New Roman" pitchFamily="18" charset="0"/>
              </a:rPr>
              <a:t>mixture is rich of </a:t>
            </a:r>
            <a:r>
              <a:rPr lang="en-US" sz="2400" dirty="0">
                <a:latin typeface="Times New Roman" pitchFamily="18" charset="0"/>
                <a:cs typeface="Times New Roman" pitchFamily="18" charset="0"/>
              </a:rPr>
              <a:t>air.</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13</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grpSp>
        <p:nvGrpSpPr>
          <p:cNvPr id="2" name="Group 1"/>
          <p:cNvGrpSpPr/>
          <p:nvPr/>
        </p:nvGrpSpPr>
        <p:grpSpPr>
          <a:xfrm>
            <a:off x="5486400" y="2209800"/>
            <a:ext cx="3429001" cy="2895600"/>
            <a:chOff x="4648453" y="3464490"/>
            <a:chExt cx="3733547" cy="3088710"/>
          </a:xfrm>
        </p:grpSpPr>
        <p:pic>
          <p:nvPicPr>
            <p:cNvPr id="10" name="Picture 2" descr="C:\Documents and Settings\Steveo\My Documents\Engineering\BCS\smith_0471431907\jpgs\ch10\10_2.6.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9137" r="9989" b="3106"/>
            <a:stretch/>
          </p:blipFill>
          <p:spPr bwMode="auto">
            <a:xfrm>
              <a:off x="4648453" y="3464490"/>
              <a:ext cx="3733547" cy="308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15279" y="3471796"/>
              <a:ext cx="761747" cy="369332"/>
            </a:xfrm>
            <a:prstGeom prst="rect">
              <a:avLst/>
            </a:prstGeom>
            <a:noFill/>
          </p:spPr>
          <p:txBody>
            <a:bodyPr wrap="none" rtlCol="0">
              <a:spAutoFit/>
            </a:bodyPr>
            <a:lstStyle/>
            <a:p>
              <a:r>
                <a:rPr lang="en-US" dirty="0" smtClean="0"/>
                <a:t>Fig. 5</a:t>
              </a:r>
              <a:endParaRPr lang="en-US" dirty="0"/>
            </a:p>
          </p:txBody>
        </p:sp>
      </p:grpSp>
    </p:spTree>
    <p:extLst>
      <p:ext uri="{BB962C8B-B14F-4D97-AF65-F5344CB8AC3E}">
        <p14:creationId xmlns:p14="http://schemas.microsoft.com/office/powerpoint/2010/main" val="165137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4953000" cy="526297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Now consider the case wherein the header pressure decreases, probably because </a:t>
            </a:r>
            <a:r>
              <a:rPr lang="en-US" sz="2400" dirty="0" smtClean="0">
                <a:latin typeface="Times New Roman" pitchFamily="18" charset="0"/>
                <a:cs typeface="Times New Roman" pitchFamily="18" charset="0"/>
              </a:rPr>
              <a:t>of an </a:t>
            </a:r>
            <a:r>
              <a:rPr lang="en-US" sz="2400" dirty="0">
                <a:latin typeface="Times New Roman" pitchFamily="18" charset="0"/>
                <a:cs typeface="Times New Roman" pitchFamily="18" charset="0"/>
              </a:rPr>
              <a:t>increase in steam demand, and the pressure controller increases the demand for </a:t>
            </a:r>
            <a:r>
              <a:rPr lang="en-US" sz="2400" dirty="0" smtClean="0">
                <a:latin typeface="Times New Roman" pitchFamily="18" charset="0"/>
                <a:cs typeface="Times New Roman" pitchFamily="18" charset="0"/>
              </a:rPr>
              <a:t>fuel.</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set point to the fuel flow controller increases, the controller opens the valve </a:t>
            </a:r>
            <a:r>
              <a:rPr lang="en-US" sz="2400" dirty="0" smtClean="0">
                <a:latin typeface="Times New Roman" pitchFamily="18" charset="0"/>
                <a:cs typeface="Times New Roman" pitchFamily="18" charset="0"/>
              </a:rPr>
              <a:t>to satisfy </a:t>
            </a:r>
            <a:r>
              <a:rPr lang="en-US" sz="2400" dirty="0">
                <a:latin typeface="Times New Roman" pitchFamily="18" charset="0"/>
                <a:cs typeface="Times New Roman" pitchFamily="18" charset="0"/>
              </a:rPr>
              <a:t>the set point. As the fuel flow increases, the set point to the air flow is </a:t>
            </a:r>
            <a:r>
              <a:rPr lang="en-US" sz="2400" dirty="0" smtClean="0">
                <a:latin typeface="Times New Roman" pitchFamily="18" charset="0"/>
                <a:cs typeface="Times New Roman" pitchFamily="18" charset="0"/>
              </a:rPr>
              <a:t>increased; the </a:t>
            </a:r>
            <a:r>
              <a:rPr lang="en-US" sz="2400" dirty="0">
                <a:latin typeface="Times New Roman" pitchFamily="18" charset="0"/>
                <a:cs typeface="Times New Roman" pitchFamily="18" charset="0"/>
              </a:rPr>
              <a:t>air flow again follows the fuel flow. In this last case, the </a:t>
            </a:r>
            <a:r>
              <a:rPr lang="en-US" sz="2400" dirty="0" smtClean="0">
                <a:latin typeface="Times New Roman" pitchFamily="18" charset="0"/>
                <a:cs typeface="Times New Roman" pitchFamily="18" charset="0"/>
              </a:rPr>
              <a:t>combustible mixture, </a:t>
            </a:r>
            <a:r>
              <a:rPr lang="en-US" sz="2400" dirty="0">
                <a:latin typeface="Times New Roman" pitchFamily="18" charset="0"/>
                <a:cs typeface="Times New Roman" pitchFamily="18" charset="0"/>
              </a:rPr>
              <a:t>during a transient period,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lean in air.</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14</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grpSp>
        <p:nvGrpSpPr>
          <p:cNvPr id="2" name="Group 1"/>
          <p:cNvGrpSpPr/>
          <p:nvPr/>
        </p:nvGrpSpPr>
        <p:grpSpPr>
          <a:xfrm>
            <a:off x="5486400" y="2209800"/>
            <a:ext cx="3429001" cy="2895600"/>
            <a:chOff x="4648453" y="3464490"/>
            <a:chExt cx="3733547" cy="3088710"/>
          </a:xfrm>
        </p:grpSpPr>
        <p:pic>
          <p:nvPicPr>
            <p:cNvPr id="10" name="Picture 2" descr="C:\Documents and Settings\Steveo\My Documents\Engineering\BCS\smith_0471431907\jpgs\ch10\10_2.6.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9137" r="9989" b="3106"/>
            <a:stretch/>
          </p:blipFill>
          <p:spPr bwMode="auto">
            <a:xfrm>
              <a:off x="4648453" y="3464490"/>
              <a:ext cx="3733547" cy="308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15279" y="3471796"/>
              <a:ext cx="761747" cy="369332"/>
            </a:xfrm>
            <a:prstGeom prst="rect">
              <a:avLst/>
            </a:prstGeom>
            <a:noFill/>
          </p:spPr>
          <p:txBody>
            <a:bodyPr wrap="none" rtlCol="0">
              <a:spAutoFit/>
            </a:bodyPr>
            <a:lstStyle/>
            <a:p>
              <a:r>
                <a:rPr lang="en-US" dirty="0" smtClean="0"/>
                <a:t>Fig. 5</a:t>
              </a:r>
              <a:endParaRPr lang="en-US" dirty="0"/>
            </a:p>
          </p:txBody>
        </p:sp>
      </p:grpSp>
    </p:spTree>
    <p:extLst>
      <p:ext uri="{BB962C8B-B14F-4D97-AF65-F5344CB8AC3E}">
        <p14:creationId xmlns:p14="http://schemas.microsoft.com/office/powerpoint/2010/main" val="102955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305800" cy="4893647"/>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This situation is certainly not desirable for </a:t>
            </a:r>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important reasons. </a:t>
            </a:r>
            <a:r>
              <a:rPr lang="en-US" sz="2400" dirty="0" smtClean="0">
                <a:latin typeface="Times New Roman" pitchFamily="18" charset="0"/>
                <a:cs typeface="Times New Roman" pitchFamily="18" charset="0"/>
              </a:rPr>
              <a:t>A lean </a:t>
            </a:r>
            <a:r>
              <a:rPr lang="en-US" sz="2400" dirty="0">
                <a:latin typeface="Times New Roman" pitchFamily="18" charset="0"/>
                <a:cs typeface="Times New Roman" pitchFamily="18" charset="0"/>
              </a:rPr>
              <a:t>air mixture results </a:t>
            </a:r>
            <a:r>
              <a:rPr lang="en-US" sz="2400" dirty="0" smtClean="0">
                <a:latin typeface="Times New Roman" pitchFamily="18" charset="0"/>
                <a:cs typeface="Times New Roman" pitchFamily="18" charset="0"/>
              </a:rPr>
              <a:t>in unburned </a:t>
            </a:r>
            <a:r>
              <a:rPr lang="en-US" sz="2400" dirty="0">
                <a:latin typeface="Times New Roman" pitchFamily="18" charset="0"/>
                <a:cs typeface="Times New Roman" pitchFamily="18" charset="0"/>
              </a:rPr>
              <a:t>fuel in the stack gases, which </a:t>
            </a:r>
            <a:r>
              <a:rPr lang="en-US" sz="2400" dirty="0" smtClean="0">
                <a:latin typeface="Times New Roman" pitchFamily="18" charset="0"/>
                <a:cs typeface="Times New Roman" pitchFamily="18" charset="0"/>
              </a:rPr>
              <a:t>is not </a:t>
            </a:r>
            <a:r>
              <a:rPr lang="en-US" sz="2400" dirty="0">
                <a:latin typeface="Times New Roman" pitchFamily="18" charset="0"/>
                <a:cs typeface="Times New Roman" pitchFamily="18" charset="0"/>
              </a:rPr>
              <a:t>a very safe (in fact, an explosive</a:t>
            </a:r>
            <a:r>
              <a:rPr lang="en-US" sz="2400" dirty="0" smtClean="0">
                <a:latin typeface="Times New Roman" pitchFamily="18" charset="0"/>
                <a:cs typeface="Times New Roman" pitchFamily="18" charset="0"/>
              </a:rPr>
              <a:t>!), constitutes an environmental </a:t>
            </a:r>
            <a:r>
              <a:rPr lang="en-US" sz="2400" dirty="0">
                <a:latin typeface="Times New Roman" pitchFamily="18" charset="0"/>
                <a:cs typeface="Times New Roman" pitchFamily="18" charset="0"/>
              </a:rPr>
              <a:t>hazard and a </a:t>
            </a:r>
            <a:r>
              <a:rPr lang="en-US" sz="2400" dirty="0" smtClean="0">
                <a:latin typeface="Times New Roman" pitchFamily="18" charset="0"/>
                <a:cs typeface="Times New Roman" pitchFamily="18" charset="0"/>
              </a:rPr>
              <a:t>waste of </a:t>
            </a:r>
            <a:r>
              <a:rPr lang="en-US" sz="2400" dirty="0">
                <a:latin typeface="Times New Roman" pitchFamily="18" charset="0"/>
                <a:cs typeface="Times New Roman" pitchFamily="18" charset="0"/>
              </a:rPr>
              <a:t>energy and money.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Therefore</a:t>
            </a:r>
            <a:r>
              <a:rPr lang="en-US" sz="2400" dirty="0">
                <a:latin typeface="Times New Roman" pitchFamily="18" charset="0"/>
                <a:cs typeface="Times New Roman" pitchFamily="18" charset="0"/>
              </a:rPr>
              <a:t>, a control scheme must be designed to avoid </a:t>
            </a:r>
            <a:r>
              <a:rPr lang="en-US" sz="2400" dirty="0" smtClean="0">
                <a:latin typeface="Times New Roman" pitchFamily="18" charset="0"/>
                <a:cs typeface="Times New Roman" pitchFamily="18" charset="0"/>
              </a:rPr>
              <a:t>these situations</a:t>
            </a:r>
            <a:r>
              <a:rPr lang="en-US" sz="2400" dirty="0">
                <a:latin typeface="Times New Roman" pitchFamily="18" charset="0"/>
                <a:cs typeface="Times New Roman" pitchFamily="18" charset="0"/>
              </a:rPr>
              <a:t>. The control scheme must be such that when more combustibles are </a:t>
            </a:r>
            <a:r>
              <a:rPr lang="en-US" sz="2400" dirty="0" smtClean="0">
                <a:latin typeface="Times New Roman" pitchFamily="18" charset="0"/>
                <a:cs typeface="Times New Roman" pitchFamily="18" charset="0"/>
              </a:rPr>
              <a:t>required to </a:t>
            </a:r>
            <a:r>
              <a:rPr lang="en-US" sz="2400" dirty="0">
                <a:latin typeface="Times New Roman" pitchFamily="18" charset="0"/>
                <a:cs typeface="Times New Roman" pitchFamily="18" charset="0"/>
              </a:rPr>
              <a:t>maintain pressure, it increases the air first and then the fuel. When less </a:t>
            </a:r>
            <a:r>
              <a:rPr lang="en-US" sz="2400" dirty="0" smtClean="0">
                <a:latin typeface="Times New Roman" pitchFamily="18" charset="0"/>
                <a:cs typeface="Times New Roman" pitchFamily="18" charset="0"/>
              </a:rPr>
              <a:t>combustibles are </a:t>
            </a:r>
            <a:r>
              <a:rPr lang="en-US" sz="2400" dirty="0">
                <a:latin typeface="Times New Roman" pitchFamily="18" charset="0"/>
                <a:cs typeface="Times New Roman" pitchFamily="18" charset="0"/>
              </a:rPr>
              <a:t>required, it decreases the fuel first and then the air. This pattern ensures that </a:t>
            </a:r>
            <a:r>
              <a:rPr lang="en-US" sz="2400" dirty="0" smtClean="0">
                <a:latin typeface="Times New Roman" pitchFamily="18" charset="0"/>
                <a:cs typeface="Times New Roman" pitchFamily="18" charset="0"/>
              </a:rPr>
              <a:t>the combustible </a:t>
            </a:r>
            <a:r>
              <a:rPr lang="en-US" sz="2400" dirty="0">
                <a:latin typeface="Times New Roman" pitchFamily="18" charset="0"/>
                <a:cs typeface="Times New Roman" pitchFamily="18" charset="0"/>
              </a:rPr>
              <a:t>mixture is air-rich during transient periods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Figure </a:t>
            </a:r>
            <a:r>
              <a:rPr lang="en-US" sz="2400" dirty="0" smtClean="0">
                <a:latin typeface="Times New Roman" pitchFamily="18" charset="0"/>
                <a:cs typeface="Times New Roman" pitchFamily="18" charset="0"/>
              </a:rPr>
              <a:t>6 </a:t>
            </a:r>
            <a:r>
              <a:rPr lang="en-US" sz="2400" dirty="0">
                <a:latin typeface="Times New Roman" pitchFamily="18" charset="0"/>
                <a:cs typeface="Times New Roman" pitchFamily="18" charset="0"/>
              </a:rPr>
              <a:t>shows a </a:t>
            </a:r>
            <a:r>
              <a:rPr lang="en-US" sz="2400" dirty="0" smtClean="0">
                <a:latin typeface="Times New Roman" pitchFamily="18" charset="0"/>
                <a:cs typeface="Times New Roman" pitchFamily="18" charset="0"/>
              </a:rPr>
              <a:t>scheme, </a:t>
            </a:r>
            <a:r>
              <a:rPr lang="en-US" sz="2400" dirty="0">
                <a:latin typeface="Times New Roman" pitchFamily="18" charset="0"/>
                <a:cs typeface="Times New Roman" pitchFamily="18" charset="0"/>
              </a:rPr>
              <a:t>referred to as </a:t>
            </a:r>
            <a:r>
              <a:rPr lang="en-US" sz="2400" b="1" i="1" dirty="0">
                <a:latin typeface="Times New Roman" pitchFamily="18" charset="0"/>
                <a:cs typeface="Times New Roman" pitchFamily="18" charset="0"/>
              </a:rPr>
              <a:t>cross-limiting </a:t>
            </a:r>
            <a:r>
              <a:rPr lang="en-US" sz="2400" b="1" i="1" dirty="0" smtClean="0">
                <a:latin typeface="Times New Roman" pitchFamily="18" charset="0"/>
                <a:cs typeface="Times New Roman" pitchFamily="18" charset="0"/>
              </a:rPr>
              <a:t>control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15</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spTree>
    <p:extLst>
      <p:ext uri="{BB962C8B-B14F-4D97-AF65-F5344CB8AC3E}">
        <p14:creationId xmlns:p14="http://schemas.microsoft.com/office/powerpoint/2010/main" val="379753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419100" y="2287012"/>
            <a:ext cx="3124200" cy="3046988"/>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Only two </a:t>
            </a:r>
            <a:r>
              <a:rPr lang="en-US" sz="2400" dirty="0" smtClean="0">
                <a:latin typeface="Times New Roman" pitchFamily="18" charset="0"/>
                <a:cs typeface="Times New Roman" pitchFamily="18" charset="0"/>
              </a:rPr>
              <a:t>selectors, LS23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HS24, </a:t>
            </a:r>
            <a:r>
              <a:rPr lang="en-US" sz="2400" dirty="0">
                <a:latin typeface="Times New Roman" pitchFamily="18" charset="0"/>
                <a:cs typeface="Times New Roman" pitchFamily="18" charset="0"/>
              </a:rPr>
              <a:t>are added to the previous control scheme. The </a:t>
            </a:r>
            <a:r>
              <a:rPr lang="en-US" sz="2400" dirty="0" smtClean="0">
                <a:latin typeface="Times New Roman" pitchFamily="18" charset="0"/>
                <a:cs typeface="Times New Roman" pitchFamily="18" charset="0"/>
              </a:rPr>
              <a:t>selectors provide </a:t>
            </a:r>
            <a:r>
              <a:rPr lang="en-US" sz="2400" dirty="0">
                <a:latin typeface="Times New Roman" pitchFamily="18" charset="0"/>
                <a:cs typeface="Times New Roman" pitchFamily="18" charset="0"/>
              </a:rPr>
              <a:t>a way to decide which device sets the set point to the controller. </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16</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grpSp>
        <p:nvGrpSpPr>
          <p:cNvPr id="6" name="Group 5"/>
          <p:cNvGrpSpPr/>
          <p:nvPr/>
        </p:nvGrpSpPr>
        <p:grpSpPr>
          <a:xfrm>
            <a:off x="3352800" y="1289050"/>
            <a:ext cx="5310188" cy="5492750"/>
            <a:chOff x="3376612" y="1041975"/>
            <a:chExt cx="5310188" cy="5492750"/>
          </a:xfrm>
        </p:grpSpPr>
        <p:pic>
          <p:nvPicPr>
            <p:cNvPr id="8" name="Picture 2" descr="C:\Documents and Settings\Steveo\My Documents\Engineering\BCS\smith_0471431907\jpgs\ch10\10_2.7.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774"/>
            <a:stretch/>
          </p:blipFill>
          <p:spPr bwMode="auto">
            <a:xfrm>
              <a:off x="3376612" y="1041975"/>
              <a:ext cx="5310188"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200" y="1676400"/>
              <a:ext cx="761747" cy="369332"/>
            </a:xfrm>
            <a:prstGeom prst="rect">
              <a:avLst/>
            </a:prstGeom>
            <a:noFill/>
          </p:spPr>
          <p:txBody>
            <a:bodyPr wrap="none" rtlCol="0">
              <a:spAutoFit/>
            </a:bodyPr>
            <a:lstStyle/>
            <a:p>
              <a:r>
                <a:rPr lang="en-US" dirty="0" smtClean="0"/>
                <a:t>Fig. 6</a:t>
              </a:r>
              <a:endParaRPr lang="en-US" dirty="0"/>
            </a:p>
          </p:txBody>
        </p:sp>
      </p:grpSp>
    </p:spTree>
    <p:extLst>
      <p:ext uri="{BB962C8B-B14F-4D97-AF65-F5344CB8AC3E}">
        <p14:creationId xmlns:p14="http://schemas.microsoft.com/office/powerpoint/2010/main" val="104831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305800" cy="526297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Because the amount of excess air is so </a:t>
            </a:r>
            <a:r>
              <a:rPr lang="en-US" sz="2400" dirty="0" smtClean="0">
                <a:latin typeface="Times New Roman" pitchFamily="18" charset="0"/>
                <a:cs typeface="Times New Roman" pitchFamily="18" charset="0"/>
              </a:rPr>
              <a:t>important in </a:t>
            </a:r>
            <a:r>
              <a:rPr lang="en-US" sz="2400" dirty="0">
                <a:latin typeface="Times New Roman" pitchFamily="18" charset="0"/>
                <a:cs typeface="Times New Roman" pitchFamily="18" charset="0"/>
              </a:rPr>
              <a:t>operation of boilers, it has been proposed that some </a:t>
            </a:r>
            <a:r>
              <a:rPr lang="en-US" sz="2400" dirty="0" smtClean="0">
                <a:latin typeface="Times New Roman" pitchFamily="18" charset="0"/>
                <a:cs typeface="Times New Roman" pitchFamily="18" charset="0"/>
              </a:rPr>
              <a:t>feedback signal </a:t>
            </a:r>
            <a:r>
              <a:rPr lang="en-US" sz="2400" dirty="0">
                <a:latin typeface="Times New Roman" pitchFamily="18" charset="0"/>
                <a:cs typeface="Times New Roman" pitchFamily="18" charset="0"/>
              </a:rPr>
              <a:t>based on an analysis of the stack gases be provided; the analysis is usually </a:t>
            </a:r>
            <a:r>
              <a:rPr lang="en-US" sz="2400" dirty="0" smtClean="0">
                <a:latin typeface="Times New Roman" pitchFamily="18" charset="0"/>
                <a:cs typeface="Times New Roman" pitchFamily="18" charset="0"/>
              </a:rPr>
              <a:t>percent 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CO.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proposed that the fuel/air ratio then be adjusted on the basis of </a:t>
            </a:r>
            <a:r>
              <a:rPr lang="en-US" sz="2400" dirty="0" smtClean="0">
                <a:latin typeface="Times New Roman" pitchFamily="18" charset="0"/>
                <a:cs typeface="Times New Roman" pitchFamily="18" charset="0"/>
              </a:rPr>
              <a:t>this analysis</a:t>
            </a:r>
            <a:r>
              <a:rPr lang="en-US" sz="2400" dirty="0">
                <a:latin typeface="Times New Roman" pitchFamily="18" charset="0"/>
                <a:cs typeface="Times New Roman" pitchFamily="18" charset="0"/>
              </a:rPr>
              <a:t>. This new scheme, which is shown in </a:t>
            </a:r>
            <a:r>
              <a:rPr lang="en-US" sz="2400" dirty="0" smtClean="0">
                <a:latin typeface="Times New Roman" pitchFamily="18" charset="0"/>
                <a:cs typeface="Times New Roman" pitchFamily="18" charset="0"/>
              </a:rPr>
              <a:t>Fig. 7, </a:t>
            </a:r>
            <a:r>
              <a:rPr lang="en-US" sz="2400" dirty="0">
                <a:latin typeface="Times New Roman" pitchFamily="18" charset="0"/>
                <a:cs typeface="Times New Roman" pitchFamily="18" charset="0"/>
              </a:rPr>
              <a:t>consists of an </a:t>
            </a:r>
            <a:r>
              <a:rPr lang="en-US" sz="2400" dirty="0" smtClean="0">
                <a:latin typeface="Times New Roman" pitchFamily="18" charset="0"/>
                <a:cs typeface="Times New Roman" pitchFamily="18" charset="0"/>
              </a:rPr>
              <a:t>analyzer transmitter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AT25, </a:t>
            </a:r>
            <a:r>
              <a:rPr lang="en-US" sz="2400" dirty="0">
                <a:latin typeface="Times New Roman" pitchFamily="18" charset="0"/>
                <a:cs typeface="Times New Roman" pitchFamily="18" charset="0"/>
              </a:rPr>
              <a:t>and a controller, </a:t>
            </a:r>
            <a:r>
              <a:rPr lang="en-US" sz="2400" dirty="0" smtClean="0">
                <a:latin typeface="Times New Roman" pitchFamily="18" charset="0"/>
                <a:cs typeface="Times New Roman" pitchFamily="18" charset="0"/>
              </a:rPr>
              <a:t>AC25. </a:t>
            </a:r>
            <a:r>
              <a:rPr lang="en-US" sz="2400" dirty="0">
                <a:latin typeface="Times New Roman" pitchFamily="18" charset="0"/>
                <a:cs typeface="Times New Roman" pitchFamily="18" charset="0"/>
              </a:rPr>
              <a:t>The controller maintains the </a:t>
            </a:r>
            <a:r>
              <a:rPr lang="en-US" sz="2400" dirty="0" smtClean="0">
                <a:latin typeface="Times New Roman" pitchFamily="18" charset="0"/>
                <a:cs typeface="Times New Roman" pitchFamily="18" charset="0"/>
              </a:rPr>
              <a:t>required percent 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for example, in the stack gases by setting the required fuel/air ratio. </a:t>
            </a:r>
            <a:r>
              <a:rPr lang="en-US" sz="2400" dirty="0" smtClean="0">
                <a:latin typeface="Times New Roman" pitchFamily="18" charset="0"/>
                <a:cs typeface="Times New Roman" pitchFamily="18" charset="0"/>
              </a:rPr>
              <a:t>The figure </a:t>
            </a:r>
            <a:r>
              <a:rPr lang="en-US" sz="2400" dirty="0">
                <a:latin typeface="Times New Roman" pitchFamily="18" charset="0"/>
                <a:cs typeface="Times New Roman" pitchFamily="18" charset="0"/>
              </a:rPr>
              <a:t>shows the use of high and low limiters, </a:t>
            </a:r>
            <a:r>
              <a:rPr lang="en-US" sz="2400" dirty="0" smtClean="0">
                <a:latin typeface="Times New Roman" pitchFamily="18" charset="0"/>
                <a:cs typeface="Times New Roman" pitchFamily="18" charset="0"/>
              </a:rPr>
              <a:t>HL26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LL27. </a:t>
            </a:r>
            <a:r>
              <a:rPr lang="en-US" sz="2400" dirty="0">
                <a:latin typeface="Times New Roman" pitchFamily="18" charset="0"/>
                <a:cs typeface="Times New Roman" pitchFamily="18" charset="0"/>
              </a:rPr>
              <a:t>These two units </a:t>
            </a:r>
            <a:r>
              <a:rPr lang="en-US" sz="2400" dirty="0" smtClean="0">
                <a:latin typeface="Times New Roman" pitchFamily="18" charset="0"/>
                <a:cs typeface="Times New Roman" pitchFamily="18" charset="0"/>
              </a:rPr>
              <a:t>are used </a:t>
            </a:r>
            <a:r>
              <a:rPr lang="en-US" sz="2400" dirty="0">
                <a:latin typeface="Times New Roman" pitchFamily="18" charset="0"/>
                <a:cs typeface="Times New Roman" pitchFamily="18" charset="0"/>
              </a:rPr>
              <a:t>mainly for safety reasons. They ensure that the air/fuel ratio will always be </a:t>
            </a:r>
            <a:r>
              <a:rPr lang="en-US" sz="2400" dirty="0" smtClean="0">
                <a:latin typeface="Times New Roman" pitchFamily="18" charset="0"/>
                <a:cs typeface="Times New Roman" pitchFamily="18" charset="0"/>
              </a:rPr>
              <a:t>between some </a:t>
            </a:r>
            <a:r>
              <a:rPr lang="en-US" sz="2400" dirty="0">
                <a:latin typeface="Times New Roman" pitchFamily="18" charset="0"/>
                <a:cs typeface="Times New Roman" pitchFamily="18" charset="0"/>
              </a:rPr>
              <a:t>preset high and low values.</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17</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spTree>
    <p:extLst>
      <p:ext uri="{BB962C8B-B14F-4D97-AF65-F5344CB8AC3E}">
        <p14:creationId xmlns:p14="http://schemas.microsoft.com/office/powerpoint/2010/main" val="41639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18</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pic>
        <p:nvPicPr>
          <p:cNvPr id="10" name="Picture 2" descr="C:\Documents and Settings\Steveo\My Documents\Engineering\BCS\smith_0471431907\jpgs\ch10\10_2.8.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961"/>
          <a:stretch/>
        </p:blipFill>
        <p:spPr bwMode="auto">
          <a:xfrm>
            <a:off x="1295400" y="1165442"/>
            <a:ext cx="6443663" cy="554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1981200"/>
            <a:ext cx="761747" cy="369332"/>
          </a:xfrm>
          <a:prstGeom prst="rect">
            <a:avLst/>
          </a:prstGeom>
          <a:noFill/>
        </p:spPr>
        <p:txBody>
          <a:bodyPr wrap="none" rtlCol="0">
            <a:spAutoFit/>
          </a:bodyPr>
          <a:lstStyle/>
          <a:p>
            <a:r>
              <a:rPr lang="en-US" dirty="0" smtClean="0"/>
              <a:t>Fig. 7</a:t>
            </a:r>
            <a:endParaRPr lang="en-US" dirty="0"/>
          </a:p>
        </p:txBody>
      </p:sp>
    </p:spTree>
    <p:extLst>
      <p:ext uri="{BB962C8B-B14F-4D97-AF65-F5344CB8AC3E}">
        <p14:creationId xmlns:p14="http://schemas.microsoft.com/office/powerpoint/2010/main" val="2697094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305800" cy="4524315"/>
          </a:xfrm>
          <a:prstGeom prst="rect">
            <a:avLst/>
          </a:prstGeom>
          <a:noFill/>
          <a:ln w="9525">
            <a:noFill/>
            <a:miter lim="800000"/>
            <a:headEnd/>
            <a:tailEnd/>
          </a:ln>
        </p:spPr>
        <p:txBody>
          <a:bodyPr wrap="square">
            <a:spAutoFit/>
          </a:bodyPr>
          <a:lstStyle/>
          <a:p>
            <a:r>
              <a:rPr lang="en-US" sz="2400" b="1" i="1" dirty="0" smtClean="0">
                <a:latin typeface="Times New Roman" pitchFamily="18" charset="0"/>
                <a:cs typeface="Times New Roman" pitchFamily="18" charset="0"/>
              </a:rPr>
              <a:t>Constraint or override control</a:t>
            </a:r>
            <a:r>
              <a:rPr lang="en-US" sz="2400" dirty="0" smtClean="0">
                <a:latin typeface="Times New Roman" pitchFamily="18" charset="0"/>
                <a:cs typeface="Times New Roman" pitchFamily="18" charset="0"/>
              </a:rPr>
              <a:t> is a powerful yet simple control strategy generally used as a protective strategy to maintain process variables within limits that must be enforced to ensure the safety of personnel and equipment and product quality.</a:t>
            </a:r>
          </a:p>
          <a:p>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As a protective strategy, override control is not as drastic as interlock control. </a:t>
            </a:r>
            <a:r>
              <a:rPr lang="en-US" sz="2400" dirty="0" smtClean="0">
                <a:latin typeface="Times New Roman" pitchFamily="18" charset="0"/>
                <a:cs typeface="Times New Roman" pitchFamily="18" charset="0"/>
              </a:rPr>
              <a:t>Interlock controls </a:t>
            </a:r>
            <a:r>
              <a:rPr lang="en-US" sz="2400" dirty="0">
                <a:latin typeface="Times New Roman" pitchFamily="18" charset="0"/>
                <a:cs typeface="Times New Roman" pitchFamily="18" charset="0"/>
              </a:rPr>
              <a:t>are used primarily to protect against equipment malfunction</a:t>
            </a:r>
            <a:r>
              <a:rPr lang="en-US" sz="2400" dirty="0" smtClean="0">
                <a:latin typeface="Times New Roman" pitchFamily="18" charset="0"/>
                <a:cs typeface="Times New Roman" pitchFamily="18" charset="0"/>
              </a:rPr>
              <a:t>. When a malfunction </a:t>
            </a:r>
            <a:r>
              <a:rPr lang="en-US" sz="2400" dirty="0">
                <a:latin typeface="Times New Roman" pitchFamily="18" charset="0"/>
                <a:cs typeface="Times New Roman" pitchFamily="18" charset="0"/>
              </a:rPr>
              <a:t>is detected, the interlock system usually shuts the process down</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Two examples </a:t>
            </a:r>
            <a:r>
              <a:rPr lang="en-US" sz="2400" dirty="0">
                <a:latin typeface="Times New Roman" pitchFamily="18" charset="0"/>
                <a:cs typeface="Times New Roman" pitchFamily="18" charset="0"/>
              </a:rPr>
              <a:t>of constraint control are now presented to demonstrate the concept </a:t>
            </a:r>
            <a:r>
              <a:rPr lang="en-US" sz="2400" dirty="0" smtClean="0">
                <a:latin typeface="Times New Roman" pitchFamily="18" charset="0"/>
                <a:cs typeface="Times New Roman" pitchFamily="18" charset="0"/>
              </a:rPr>
              <a:t>and implementation </a:t>
            </a:r>
            <a:r>
              <a:rPr lang="en-US" sz="2400" dirty="0">
                <a:latin typeface="Times New Roman" pitchFamily="18" charset="0"/>
                <a:cs typeface="Times New Roman" pitchFamily="18" charset="0"/>
              </a:rPr>
              <a:t>of the strategy. </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19</a:t>
            </a:fld>
            <a:endParaRPr lang="en-US"/>
          </a:p>
        </p:txBody>
      </p:sp>
      <p:sp>
        <p:nvSpPr>
          <p:cNvPr id="9" name="Rectangle 8"/>
          <p:cNvSpPr/>
          <p:nvPr/>
        </p:nvSpPr>
        <p:spPr>
          <a:xfrm>
            <a:off x="2590800" y="457200"/>
            <a:ext cx="3581400" cy="584775"/>
          </a:xfrm>
          <a:prstGeom prst="rect">
            <a:avLst/>
          </a:prstGeom>
        </p:spPr>
        <p:txBody>
          <a:bodyPr wrap="square">
            <a:spAutoFit/>
          </a:bodyPr>
          <a:lstStyle/>
          <a:p>
            <a:r>
              <a:rPr lang="en-US" sz="3200" b="1" dirty="0" smtClean="0">
                <a:solidFill>
                  <a:srgbClr val="04617B"/>
                </a:solidFill>
                <a:latin typeface="Times New Roman" pitchFamily="18" charset="0"/>
                <a:ea typeface="+mj-ea"/>
                <a:cs typeface="Times New Roman" pitchFamily="18" charset="0"/>
              </a:rPr>
              <a:t>Constraint Control</a:t>
            </a:r>
            <a:endParaRPr lang="en-US" dirty="0"/>
          </a:p>
        </p:txBody>
      </p:sp>
    </p:spTree>
    <p:extLst>
      <p:ext uri="{BB962C8B-B14F-4D97-AF65-F5344CB8AC3E}">
        <p14:creationId xmlns:p14="http://schemas.microsoft.com/office/powerpoint/2010/main" val="34176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57200"/>
            <a:ext cx="8229600" cy="914400"/>
          </a:xfrm>
        </p:spPr>
        <p:txBody>
          <a:bodyPr anchor="t"/>
          <a:lstStyle/>
          <a:p>
            <a:pPr algn="ctr" eaLnBrk="1" hangingPunct="1"/>
            <a:r>
              <a:rPr lang="en-US" sz="3200" b="1" dirty="0" smtClean="0">
                <a:latin typeface="Times New Roman" pitchFamily="18" charset="0"/>
                <a:cs typeface="Times New Roman" pitchFamily="18" charset="0"/>
              </a:rPr>
              <a:t>Example 1: Blending Process</a:t>
            </a:r>
          </a:p>
        </p:txBody>
      </p:sp>
      <p:sp>
        <p:nvSpPr>
          <p:cNvPr id="28" name="TextBox 27"/>
          <p:cNvSpPr txBox="1">
            <a:spLocks noChangeArrowheads="1"/>
          </p:cNvSpPr>
          <p:nvPr/>
        </p:nvSpPr>
        <p:spPr bwMode="auto">
          <a:xfrm>
            <a:off x="304800" y="1219200"/>
            <a:ext cx="8458200" cy="1525418"/>
          </a:xfrm>
          <a:prstGeom prst="rect">
            <a:avLst/>
          </a:prstGeom>
          <a:noFill/>
          <a:ln w="9525">
            <a:noFill/>
            <a:miter lim="800000"/>
            <a:headEnd/>
            <a:tailEnd/>
          </a:ln>
        </p:spPr>
        <p:txBody>
          <a:bodyPr wrap="square">
            <a:spAutoFit/>
          </a:bodyPr>
          <a:lstStyle/>
          <a:p>
            <a:pPr>
              <a:lnSpc>
                <a:spcPct val="150000"/>
              </a:lnSpc>
            </a:pPr>
            <a:r>
              <a:rPr lang="en-US" sz="2400" dirty="0">
                <a:latin typeface="Times New Roman" pitchFamily="18" charset="0"/>
                <a:cs typeface="Times New Roman" pitchFamily="18" charset="0"/>
              </a:rPr>
              <a:t>Assume that it is required to blend two liquid streams, A and B, in some </a:t>
            </a:r>
            <a:r>
              <a:rPr lang="en-US" sz="2400" dirty="0" smtClean="0">
                <a:latin typeface="Times New Roman" pitchFamily="18" charset="0"/>
                <a:cs typeface="Times New Roman" pitchFamily="18" charset="0"/>
              </a:rPr>
              <a:t>proportion, or </a:t>
            </a:r>
            <a:r>
              <a:rPr lang="en-US" sz="2400" dirty="0">
                <a:latin typeface="Times New Roman" pitchFamily="18" charset="0"/>
                <a:cs typeface="Times New Roman" pitchFamily="18" charset="0"/>
              </a:rPr>
              <a:t>ratio, </a:t>
            </a:r>
            <a:r>
              <a:rPr lang="en-US" sz="2400" i="1" dirty="0">
                <a:latin typeface="Times New Roman" pitchFamily="18" charset="0"/>
                <a:cs typeface="Times New Roman" pitchFamily="18" charset="0"/>
              </a:rPr>
              <a:t>R</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R </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F</a:t>
            </a:r>
            <a:r>
              <a:rPr lang="en-US" sz="2400" i="1" baseline="-25000" dirty="0" smtClean="0">
                <a:latin typeface="Times New Roman" pitchFamily="18" charset="0"/>
                <a:cs typeface="Times New Roman" pitchFamily="18" charset="0"/>
              </a:rPr>
              <a:t>B </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F</a:t>
            </a:r>
            <a:r>
              <a:rPr lang="en-US" sz="2400" i="1" baseline="-25000" dirty="0" smtClean="0">
                <a:latin typeface="Times New Roman" pitchFamily="18" charset="0"/>
                <a:cs typeface="Times New Roman" pitchFamily="18" charset="0"/>
              </a:rPr>
              <a:t>A</a:t>
            </a:r>
          </a:p>
          <a:p>
            <a:pPr>
              <a:lnSpc>
                <a:spcPct val="150000"/>
              </a:lnSpc>
            </a:pPr>
            <a:endParaRPr lang="en-US" sz="2400" i="1" baseline="-25000"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a:t>
            </a:fld>
            <a:endParaRPr lang="en-US"/>
          </a:p>
        </p:txBody>
      </p:sp>
      <p:grpSp>
        <p:nvGrpSpPr>
          <p:cNvPr id="4" name="Group 3"/>
          <p:cNvGrpSpPr/>
          <p:nvPr/>
        </p:nvGrpSpPr>
        <p:grpSpPr>
          <a:xfrm>
            <a:off x="1066463" y="2438400"/>
            <a:ext cx="7239337" cy="4343400"/>
            <a:chOff x="1066463" y="2438400"/>
            <a:chExt cx="7239337" cy="4343400"/>
          </a:xfrm>
        </p:grpSpPr>
        <p:pic>
          <p:nvPicPr>
            <p:cNvPr id="2" name="Picture 1"/>
            <p:cNvPicPr>
              <a:picLocks noChangeAspect="1"/>
            </p:cNvPicPr>
            <p:nvPr/>
          </p:nvPicPr>
          <p:blipFill rotWithShape="1">
            <a:blip r:embed="rId2">
              <a:clrChange>
                <a:clrFrom>
                  <a:srgbClr val="FFFFFF"/>
                </a:clrFrom>
                <a:clrTo>
                  <a:srgbClr val="FFFFFF">
                    <a:alpha val="0"/>
                  </a:srgbClr>
                </a:clrTo>
              </a:clrChange>
            </a:blip>
            <a:srcRect l="-5" r="5" b="8497"/>
            <a:stretch/>
          </p:blipFill>
          <p:spPr>
            <a:xfrm>
              <a:off x="1066463" y="2438400"/>
              <a:ext cx="7239337" cy="4343400"/>
            </a:xfrm>
            <a:prstGeom prst="rect">
              <a:avLst/>
            </a:prstGeom>
          </p:spPr>
        </p:pic>
        <p:sp>
          <p:nvSpPr>
            <p:cNvPr id="3" name="TextBox 2"/>
            <p:cNvSpPr txBox="1"/>
            <p:nvPr/>
          </p:nvSpPr>
          <p:spPr>
            <a:xfrm>
              <a:off x="7010400" y="3429000"/>
              <a:ext cx="761747" cy="369332"/>
            </a:xfrm>
            <a:prstGeom prst="rect">
              <a:avLst/>
            </a:prstGeom>
            <a:noFill/>
          </p:spPr>
          <p:txBody>
            <a:bodyPr wrap="none" rtlCol="0">
              <a:spAutoFit/>
            </a:bodyPr>
            <a:lstStyle/>
            <a:p>
              <a:r>
                <a:rPr lang="en-US" dirty="0" smtClean="0"/>
                <a:t>Fig. 1</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up)">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305800" cy="2677656"/>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A hot saturated </a:t>
            </a:r>
            <a:r>
              <a:rPr lang="en-US" sz="2400" dirty="0" smtClean="0">
                <a:latin typeface="Times New Roman" pitchFamily="18" charset="0"/>
                <a:cs typeface="Times New Roman" pitchFamily="18" charset="0"/>
              </a:rPr>
              <a:t>liquid enters </a:t>
            </a:r>
            <a:r>
              <a:rPr lang="en-US" sz="2400" dirty="0">
                <a:latin typeface="Times New Roman" pitchFamily="18" charset="0"/>
                <a:cs typeface="Times New Roman" pitchFamily="18" charset="0"/>
              </a:rPr>
              <a:t>a tank and from there is pumped under flow control back to the </a:t>
            </a:r>
            <a:r>
              <a:rPr lang="en-US" sz="2400" dirty="0" smtClean="0">
                <a:latin typeface="Times New Roman" pitchFamily="18" charset="0"/>
                <a:cs typeface="Times New Roman" pitchFamily="18" charset="0"/>
              </a:rPr>
              <a:t>process. Under </a:t>
            </a:r>
            <a:r>
              <a:rPr lang="en-US" sz="2400" dirty="0">
                <a:latin typeface="Times New Roman" pitchFamily="18" charset="0"/>
                <a:cs typeface="Times New Roman" pitchFamily="18" charset="0"/>
              </a:rPr>
              <a:t>normal operation the level in the tank is at height </a:t>
            </a:r>
            <a:r>
              <a:rPr lang="en-US" sz="2400" i="1"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If, under any </a:t>
            </a:r>
            <a:r>
              <a:rPr lang="en-US" sz="2400" dirty="0" smtClean="0">
                <a:latin typeface="Times New Roman" pitchFamily="18" charset="0"/>
                <a:cs typeface="Times New Roman" pitchFamily="18" charset="0"/>
              </a:rPr>
              <a:t>circumstances, the </a:t>
            </a:r>
            <a:r>
              <a:rPr lang="en-US" sz="2400" dirty="0">
                <a:latin typeface="Times New Roman" pitchFamily="18" charset="0"/>
                <a:cs typeface="Times New Roman" pitchFamily="18" charset="0"/>
              </a:rPr>
              <a:t>liquid level drops below the height </a:t>
            </a:r>
            <a:r>
              <a:rPr lang="en-US" sz="2400" i="1"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the liquid will not have </a:t>
            </a:r>
            <a:r>
              <a:rPr lang="en-US" sz="2400" dirty="0" smtClean="0">
                <a:latin typeface="Times New Roman" pitchFamily="18" charset="0"/>
                <a:cs typeface="Times New Roman" pitchFamily="18" charset="0"/>
              </a:rPr>
              <a:t>enough net </a:t>
            </a:r>
            <a:r>
              <a:rPr lang="en-US" sz="2400" dirty="0">
                <a:latin typeface="Times New Roman" pitchFamily="18" charset="0"/>
                <a:cs typeface="Times New Roman" pitchFamily="18" charset="0"/>
              </a:rPr>
              <a:t>positive suction head (NPSH), and cavitation at the pump will result. It is </a:t>
            </a:r>
            <a:r>
              <a:rPr lang="en-US" sz="2400" dirty="0" smtClean="0">
                <a:latin typeface="Times New Roman" pitchFamily="18" charset="0"/>
                <a:cs typeface="Times New Roman" pitchFamily="18" charset="0"/>
              </a:rPr>
              <a:t>therefore necessary </a:t>
            </a:r>
            <a:r>
              <a:rPr lang="en-US" sz="2400" dirty="0">
                <a:latin typeface="Times New Roman" pitchFamily="18" charset="0"/>
                <a:cs typeface="Times New Roman" pitchFamily="18" charset="0"/>
              </a:rPr>
              <a:t>to design a control scheme that avoids this condition. </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20</a:t>
            </a:fld>
            <a:endParaRPr lang="en-US"/>
          </a:p>
        </p:txBody>
      </p:sp>
      <p:sp>
        <p:nvSpPr>
          <p:cNvPr id="9" name="Rectangle 8"/>
          <p:cNvSpPr/>
          <p:nvPr/>
        </p:nvSpPr>
        <p:spPr>
          <a:xfrm>
            <a:off x="1828800" y="457200"/>
            <a:ext cx="5334000" cy="584775"/>
          </a:xfrm>
          <a:prstGeom prst="rect">
            <a:avLst/>
          </a:prstGeom>
        </p:spPr>
        <p:txBody>
          <a:bodyPr wrap="square">
            <a:spAutoFit/>
          </a:bodyPr>
          <a:lstStyle/>
          <a:p>
            <a:r>
              <a:rPr lang="en-US" sz="3200" b="1" dirty="0" smtClean="0">
                <a:solidFill>
                  <a:srgbClr val="04617B"/>
                </a:solidFill>
                <a:latin typeface="Times New Roman" pitchFamily="18" charset="0"/>
                <a:ea typeface="+mj-ea"/>
                <a:cs typeface="Times New Roman" pitchFamily="18" charset="0"/>
              </a:rPr>
              <a:t>Example 3: Hot Liquid Tank</a:t>
            </a:r>
            <a:endParaRPr lang="en-US" dirty="0"/>
          </a:p>
        </p:txBody>
      </p:sp>
      <p:grpSp>
        <p:nvGrpSpPr>
          <p:cNvPr id="3" name="Group 2"/>
          <p:cNvGrpSpPr/>
          <p:nvPr/>
        </p:nvGrpSpPr>
        <p:grpSpPr>
          <a:xfrm>
            <a:off x="1981200" y="4074081"/>
            <a:ext cx="4724400" cy="2640106"/>
            <a:chOff x="1981200" y="4074081"/>
            <a:chExt cx="4724400" cy="2640106"/>
          </a:xfrm>
        </p:grpSpPr>
        <p:pic>
          <p:nvPicPr>
            <p:cNvPr id="5" name="Picture 2" descr="C:\Documents and Settings\Steveo\My Documents\Engineering\BCS\smith_0471431907\jpgs\ch10\10_3.1.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380"/>
            <a:stretch/>
          </p:blipFill>
          <p:spPr bwMode="auto">
            <a:xfrm>
              <a:off x="1981200" y="4074081"/>
              <a:ext cx="4724400" cy="264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57800" y="4419600"/>
              <a:ext cx="761747" cy="369332"/>
            </a:xfrm>
            <a:prstGeom prst="rect">
              <a:avLst/>
            </a:prstGeom>
            <a:noFill/>
          </p:spPr>
          <p:txBody>
            <a:bodyPr wrap="none" rtlCol="0">
              <a:spAutoFit/>
            </a:bodyPr>
            <a:lstStyle/>
            <a:p>
              <a:r>
                <a:rPr lang="en-US" dirty="0" smtClean="0"/>
                <a:t>Fig. 8</a:t>
              </a:r>
              <a:endParaRPr lang="en-US" dirty="0"/>
            </a:p>
          </p:txBody>
        </p:sp>
      </p:grpSp>
    </p:spTree>
    <p:extLst>
      <p:ext uri="{BB962C8B-B14F-4D97-AF65-F5344CB8AC3E}">
        <p14:creationId xmlns:p14="http://schemas.microsoft.com/office/powerpoint/2010/main" val="214060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305800" cy="1938992"/>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Under normal operating conditions the level is at </a:t>
            </a:r>
            <a:r>
              <a:rPr lang="en-US" sz="2400" i="1"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which is above the set </a:t>
            </a:r>
            <a:r>
              <a:rPr lang="en-US" sz="2400" dirty="0" smtClean="0">
                <a:latin typeface="Times New Roman" pitchFamily="18" charset="0"/>
                <a:cs typeface="Times New Roman" pitchFamily="18" charset="0"/>
              </a:rPr>
              <a:t>point to </a:t>
            </a:r>
            <a:r>
              <a:rPr lang="en-US" sz="2400" dirty="0">
                <a:latin typeface="Times New Roman" pitchFamily="18" charset="0"/>
                <a:cs typeface="Times New Roman" pitchFamily="18" charset="0"/>
              </a:rPr>
              <a:t>the level controller; consequently, the controller will try to speed up the pump </a:t>
            </a:r>
            <a:r>
              <a:rPr lang="en-US" sz="2400" dirty="0" smtClean="0">
                <a:latin typeface="Times New Roman" pitchFamily="18" charset="0"/>
                <a:cs typeface="Times New Roman" pitchFamily="18" charset="0"/>
              </a:rPr>
              <a:t>as much </a:t>
            </a:r>
            <a:r>
              <a:rPr lang="en-US" sz="2400" dirty="0">
                <a:latin typeface="Times New Roman" pitchFamily="18" charset="0"/>
                <a:cs typeface="Times New Roman" pitchFamily="18" charset="0"/>
              </a:rPr>
              <a:t>as possible, increasing its output to </a:t>
            </a:r>
            <a:r>
              <a:rPr lang="en-US" sz="2400" dirty="0" smtClean="0">
                <a:latin typeface="Times New Roman" pitchFamily="18" charset="0"/>
                <a:cs typeface="Times New Roman" pitchFamily="18" charset="0"/>
              </a:rPr>
              <a:t>100%, but </a:t>
            </a:r>
            <a:r>
              <a:rPr lang="en-US" sz="2400" dirty="0">
                <a:latin typeface="Times New Roman" pitchFamily="18" charset="0"/>
                <a:cs typeface="Times New Roman" pitchFamily="18" charset="0"/>
              </a:rPr>
              <a:t>the low selector selects </a:t>
            </a:r>
            <a:r>
              <a:rPr lang="en-US" sz="2400" dirty="0" smtClean="0">
                <a:latin typeface="Times New Roman" pitchFamily="18" charset="0"/>
                <a:cs typeface="Times New Roman" pitchFamily="18" charset="0"/>
              </a:rPr>
              <a:t>the flow controller signal </a:t>
            </a:r>
            <a:r>
              <a:rPr lang="en-US" sz="2400" dirty="0">
                <a:latin typeface="Times New Roman" pitchFamily="18" charset="0"/>
                <a:cs typeface="Times New Roman" pitchFamily="18" charset="0"/>
              </a:rPr>
              <a:t>to </a:t>
            </a:r>
            <a:r>
              <a:rPr lang="en-US" sz="2400" dirty="0" smtClean="0">
                <a:latin typeface="Times New Roman" pitchFamily="18" charset="0"/>
                <a:cs typeface="Times New Roman" pitchFamily="18" charset="0"/>
              </a:rPr>
              <a:t>manipulate the </a:t>
            </a:r>
            <a:r>
              <a:rPr lang="en-US" sz="2400" dirty="0">
                <a:latin typeface="Times New Roman" pitchFamily="18" charset="0"/>
                <a:cs typeface="Times New Roman" pitchFamily="18" charset="0"/>
              </a:rPr>
              <a:t>pump speed. </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21</a:t>
            </a:fld>
            <a:endParaRPr lang="en-US"/>
          </a:p>
        </p:txBody>
      </p:sp>
      <p:sp>
        <p:nvSpPr>
          <p:cNvPr id="9" name="Rectangle 8"/>
          <p:cNvSpPr/>
          <p:nvPr/>
        </p:nvSpPr>
        <p:spPr>
          <a:xfrm>
            <a:off x="1828800" y="457200"/>
            <a:ext cx="5334000" cy="584775"/>
          </a:xfrm>
          <a:prstGeom prst="rect">
            <a:avLst/>
          </a:prstGeom>
        </p:spPr>
        <p:txBody>
          <a:bodyPr wrap="square">
            <a:spAutoFit/>
          </a:bodyPr>
          <a:lstStyle/>
          <a:p>
            <a:r>
              <a:rPr lang="en-US" sz="3200" b="1" dirty="0" smtClean="0">
                <a:solidFill>
                  <a:srgbClr val="04617B"/>
                </a:solidFill>
                <a:latin typeface="Times New Roman" pitchFamily="18" charset="0"/>
                <a:ea typeface="+mj-ea"/>
                <a:cs typeface="Times New Roman" pitchFamily="18" charset="0"/>
              </a:rPr>
              <a:t>Example 3: Hot Liquid Tank</a:t>
            </a:r>
            <a:endParaRPr lang="en-US" dirty="0"/>
          </a:p>
        </p:txBody>
      </p:sp>
      <p:pic>
        <p:nvPicPr>
          <p:cNvPr id="6" name="Picture 2" descr="C:\Documents and Settings\Steveo\My Documents\Engineering\BCS\smith_0471431907\jpgs\ch10\10_3.2.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410"/>
          <a:stretch/>
        </p:blipFill>
        <p:spPr bwMode="auto">
          <a:xfrm>
            <a:off x="762000" y="3536701"/>
            <a:ext cx="7391400" cy="332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53200" y="3886200"/>
            <a:ext cx="761747" cy="369332"/>
          </a:xfrm>
          <a:prstGeom prst="rect">
            <a:avLst/>
          </a:prstGeom>
          <a:noFill/>
        </p:spPr>
        <p:txBody>
          <a:bodyPr wrap="none" rtlCol="0">
            <a:spAutoFit/>
          </a:bodyPr>
          <a:lstStyle/>
          <a:p>
            <a:r>
              <a:rPr lang="en-US" dirty="0" smtClean="0"/>
              <a:t>Fig. 9</a:t>
            </a:r>
            <a:endParaRPr lang="en-US" dirty="0"/>
          </a:p>
        </p:txBody>
      </p:sp>
    </p:spTree>
    <p:extLst>
      <p:ext uri="{BB962C8B-B14F-4D97-AF65-F5344CB8AC3E}">
        <p14:creationId xmlns:p14="http://schemas.microsoft.com/office/powerpoint/2010/main" val="275475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305800" cy="2308324"/>
          </a:xfrm>
          <a:prstGeom prst="rect">
            <a:avLst/>
          </a:prstGeom>
          <a:noFill/>
          <a:ln w="9525">
            <a:noFill/>
            <a:miter lim="800000"/>
            <a:headEnd/>
            <a:tailEnd/>
          </a:ln>
        </p:spPr>
        <p:txBody>
          <a:bodyPr wrap="square">
            <a:spAutoFit/>
          </a:bodyPr>
          <a:lstStyle/>
          <a:p>
            <a:r>
              <a:rPr lang="en-US" sz="2400" dirty="0" smtClean="0">
                <a:latin typeface="Times New Roman" pitchFamily="18" charset="0"/>
                <a:cs typeface="Times New Roman" pitchFamily="18" charset="0"/>
              </a:rPr>
              <a:t>Now </a:t>
            </a:r>
            <a:r>
              <a:rPr lang="en-US" sz="2400" dirty="0">
                <a:latin typeface="Times New Roman" pitchFamily="18" charset="0"/>
                <a:cs typeface="Times New Roman" pitchFamily="18" charset="0"/>
              </a:rPr>
              <a:t>suppose that the flow of hot saturated liquid into the tank slows </a:t>
            </a:r>
            <a:r>
              <a:rPr lang="en-US" sz="2400" dirty="0" smtClean="0">
                <a:latin typeface="Times New Roman" pitchFamily="18" charset="0"/>
                <a:cs typeface="Times New Roman" pitchFamily="18" charset="0"/>
              </a:rPr>
              <a:t>down and </a:t>
            </a:r>
            <a:r>
              <a:rPr lang="en-US" sz="2400" dirty="0">
                <a:latin typeface="Times New Roman" pitchFamily="18" charset="0"/>
                <a:cs typeface="Times New Roman" pitchFamily="18" charset="0"/>
              </a:rPr>
              <a:t>the level starts to drop. As soon as the level drops below the set </a:t>
            </a:r>
            <a:r>
              <a:rPr lang="en-US" sz="2400" dirty="0" smtClean="0">
                <a:latin typeface="Times New Roman" pitchFamily="18" charset="0"/>
                <a:cs typeface="Times New Roman" pitchFamily="18" charset="0"/>
              </a:rPr>
              <a:t>point,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LC50 </a:t>
            </a:r>
            <a:r>
              <a:rPr lang="en-US" sz="2400" dirty="0">
                <a:latin typeface="Times New Roman" pitchFamily="18" charset="0"/>
                <a:cs typeface="Times New Roman" pitchFamily="18" charset="0"/>
              </a:rPr>
              <a:t>will try to slow down the pump by reducing its </a:t>
            </a:r>
            <a:r>
              <a:rPr lang="en-US" sz="2400" dirty="0" smtClean="0">
                <a:latin typeface="Times New Roman" pitchFamily="18" charset="0"/>
                <a:cs typeface="Times New Roman" pitchFamily="18" charset="0"/>
              </a:rPr>
              <a:t>output. When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LC50 output drops </a:t>
            </a:r>
            <a:r>
              <a:rPr lang="en-US" sz="2400" dirty="0">
                <a:latin typeface="Times New Roman" pitchFamily="18" charset="0"/>
                <a:cs typeface="Times New Roman" pitchFamily="18" charset="0"/>
              </a:rPr>
              <a:t>below the </a:t>
            </a:r>
            <a:r>
              <a:rPr lang="en-US" sz="2400" dirty="0" smtClean="0">
                <a:latin typeface="Times New Roman" pitchFamily="18" charset="0"/>
                <a:cs typeface="Times New Roman" pitchFamily="18" charset="0"/>
              </a:rPr>
              <a:t>FC50 output, the LS50 </a:t>
            </a:r>
            <a:r>
              <a:rPr lang="en-US" sz="2400" dirty="0">
                <a:latin typeface="Times New Roman" pitchFamily="18" charset="0"/>
                <a:cs typeface="Times New Roman" pitchFamily="18" charset="0"/>
              </a:rPr>
              <a:t>selects the output of </a:t>
            </a:r>
            <a:r>
              <a:rPr lang="en-US" sz="2400" dirty="0" smtClean="0">
                <a:latin typeface="Times New Roman" pitchFamily="18" charset="0"/>
                <a:cs typeface="Times New Roman" pitchFamily="18" charset="0"/>
              </a:rPr>
              <a:t>LC50 </a:t>
            </a:r>
            <a:r>
              <a:rPr lang="en-US" sz="2400" dirty="0">
                <a:latin typeface="Times New Roman" pitchFamily="18" charset="0"/>
                <a:cs typeface="Times New Roman" pitchFamily="18" charset="0"/>
              </a:rPr>
              <a:t>to manipulate the pump</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22</a:t>
            </a:fld>
            <a:endParaRPr lang="en-US"/>
          </a:p>
        </p:txBody>
      </p:sp>
      <p:sp>
        <p:nvSpPr>
          <p:cNvPr id="9" name="Rectangle 8"/>
          <p:cNvSpPr/>
          <p:nvPr/>
        </p:nvSpPr>
        <p:spPr>
          <a:xfrm>
            <a:off x="1828800" y="457200"/>
            <a:ext cx="5334000" cy="584775"/>
          </a:xfrm>
          <a:prstGeom prst="rect">
            <a:avLst/>
          </a:prstGeom>
        </p:spPr>
        <p:txBody>
          <a:bodyPr wrap="square">
            <a:spAutoFit/>
          </a:bodyPr>
          <a:lstStyle/>
          <a:p>
            <a:r>
              <a:rPr lang="en-US" sz="3200" b="1" dirty="0" smtClean="0">
                <a:solidFill>
                  <a:srgbClr val="04617B"/>
                </a:solidFill>
                <a:latin typeface="Times New Roman" pitchFamily="18" charset="0"/>
                <a:ea typeface="+mj-ea"/>
                <a:cs typeface="Times New Roman" pitchFamily="18" charset="0"/>
              </a:rPr>
              <a:t>Example 3: Hot Liquid Tank</a:t>
            </a:r>
            <a:endParaRPr lang="en-US" dirty="0"/>
          </a:p>
        </p:txBody>
      </p:sp>
      <p:pic>
        <p:nvPicPr>
          <p:cNvPr id="6" name="Picture 2" descr="C:\Documents and Settings\Steveo\My Documents\Engineering\BCS\smith_0471431907\jpgs\ch10\10_3.2.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410"/>
          <a:stretch/>
        </p:blipFill>
        <p:spPr bwMode="auto">
          <a:xfrm>
            <a:off x="762000" y="3536701"/>
            <a:ext cx="7391400" cy="332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53200" y="3886200"/>
            <a:ext cx="761747" cy="369332"/>
          </a:xfrm>
          <a:prstGeom prst="rect">
            <a:avLst/>
          </a:prstGeom>
          <a:noFill/>
        </p:spPr>
        <p:txBody>
          <a:bodyPr wrap="none" rtlCol="0">
            <a:spAutoFit/>
          </a:bodyPr>
          <a:lstStyle/>
          <a:p>
            <a:r>
              <a:rPr lang="en-US" dirty="0" smtClean="0"/>
              <a:t>Fig. 9</a:t>
            </a:r>
            <a:endParaRPr lang="en-US" dirty="0"/>
          </a:p>
        </p:txBody>
      </p:sp>
    </p:spTree>
    <p:extLst>
      <p:ext uri="{BB962C8B-B14F-4D97-AF65-F5344CB8AC3E}">
        <p14:creationId xmlns:p14="http://schemas.microsoft.com/office/powerpoint/2010/main" val="161193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305800" cy="1938992"/>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When the </a:t>
            </a:r>
            <a:r>
              <a:rPr lang="en-US" sz="2400" dirty="0" smtClean="0">
                <a:latin typeface="Times New Roman" pitchFamily="18" charset="0"/>
                <a:cs typeface="Times New Roman" pitchFamily="18" charset="0"/>
              </a:rPr>
              <a:t>flow of hot liquid returns </a:t>
            </a:r>
            <a:r>
              <a:rPr lang="en-US" sz="2400" dirty="0">
                <a:latin typeface="Times New Roman" pitchFamily="18" charset="0"/>
                <a:cs typeface="Times New Roman" pitchFamily="18" charset="0"/>
              </a:rPr>
              <a:t>to its normal value, and the level </a:t>
            </a:r>
            <a:r>
              <a:rPr lang="en-US" sz="2400" dirty="0" smtClean="0">
                <a:latin typeface="Times New Roman" pitchFamily="18" charset="0"/>
                <a:cs typeface="Times New Roman" pitchFamily="18" charset="0"/>
              </a:rPr>
              <a:t>increases above </a:t>
            </a:r>
            <a:r>
              <a:rPr lang="en-US" sz="2400" dirty="0">
                <a:latin typeface="Times New Roman" pitchFamily="18" charset="0"/>
                <a:cs typeface="Times New Roman" pitchFamily="18" charset="0"/>
              </a:rPr>
              <a:t>the set point, the </a:t>
            </a:r>
            <a:r>
              <a:rPr lang="en-US" sz="2400" dirty="0" smtClean="0">
                <a:latin typeface="Times New Roman" pitchFamily="18" charset="0"/>
                <a:cs typeface="Times New Roman" pitchFamily="18" charset="0"/>
              </a:rPr>
              <a:t>LC50 </a:t>
            </a:r>
            <a:r>
              <a:rPr lang="en-US" sz="2400" dirty="0">
                <a:latin typeface="Times New Roman" pitchFamily="18" charset="0"/>
                <a:cs typeface="Times New Roman" pitchFamily="18" charset="0"/>
              </a:rPr>
              <a:t>increases its output to speed up the </a:t>
            </a:r>
            <a:r>
              <a:rPr lang="en-US" sz="2400" dirty="0" smtClean="0">
                <a:latin typeface="Times New Roman" pitchFamily="18" charset="0"/>
                <a:cs typeface="Times New Roman" pitchFamily="18" charset="0"/>
              </a:rPr>
              <a:t>pump. Once </a:t>
            </a:r>
            <a:r>
              <a:rPr lang="en-US" sz="2400" dirty="0">
                <a:latin typeface="Times New Roman" pitchFamily="18" charset="0"/>
                <a:cs typeface="Times New Roman" pitchFamily="18" charset="0"/>
              </a:rPr>
              <a:t>the output from the </a:t>
            </a:r>
            <a:r>
              <a:rPr lang="en-US" sz="2400" dirty="0" smtClean="0">
                <a:latin typeface="Times New Roman" pitchFamily="18" charset="0"/>
                <a:cs typeface="Times New Roman" pitchFamily="18" charset="0"/>
              </a:rPr>
              <a:t>LC50 increases </a:t>
            </a:r>
            <a:r>
              <a:rPr lang="en-US" sz="2400" dirty="0">
                <a:latin typeface="Times New Roman" pitchFamily="18" charset="0"/>
                <a:cs typeface="Times New Roman" pitchFamily="18" charset="0"/>
              </a:rPr>
              <a:t>above the output from the </a:t>
            </a:r>
            <a:r>
              <a:rPr lang="en-US" sz="2400" dirty="0" smtClean="0">
                <a:latin typeface="Times New Roman" pitchFamily="18" charset="0"/>
                <a:cs typeface="Times New Roman" pitchFamily="18" charset="0"/>
              </a:rPr>
              <a:t>FC50,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LS50 </a:t>
            </a:r>
            <a:r>
              <a:rPr lang="en-US" sz="2400" dirty="0">
                <a:latin typeface="Times New Roman" pitchFamily="18" charset="0"/>
                <a:cs typeface="Times New Roman" pitchFamily="18" charset="0"/>
              </a:rPr>
              <a:t>selects the </a:t>
            </a:r>
            <a:r>
              <a:rPr lang="en-US" sz="2400" dirty="0" smtClean="0">
                <a:latin typeface="Times New Roman" pitchFamily="18" charset="0"/>
                <a:cs typeface="Times New Roman" pitchFamily="18" charset="0"/>
              </a:rPr>
              <a:t>FC50 output, </a:t>
            </a:r>
            <a:r>
              <a:rPr lang="en-US" sz="2400" dirty="0">
                <a:latin typeface="Times New Roman" pitchFamily="18" charset="0"/>
                <a:cs typeface="Times New Roman" pitchFamily="18" charset="0"/>
              </a:rPr>
              <a:t>and operation returns to </a:t>
            </a:r>
            <a:r>
              <a:rPr lang="en-US" sz="2400" dirty="0" smtClean="0">
                <a:latin typeface="Times New Roman" pitchFamily="18" charset="0"/>
                <a:cs typeface="Times New Roman" pitchFamily="18" charset="0"/>
              </a:rPr>
              <a:t>its normal condition.</a:t>
            </a:r>
            <a:endParaRPr lang="en-US" sz="24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23</a:t>
            </a:fld>
            <a:endParaRPr lang="en-US"/>
          </a:p>
        </p:txBody>
      </p:sp>
      <p:sp>
        <p:nvSpPr>
          <p:cNvPr id="9" name="Rectangle 8"/>
          <p:cNvSpPr/>
          <p:nvPr/>
        </p:nvSpPr>
        <p:spPr>
          <a:xfrm>
            <a:off x="1828800" y="457200"/>
            <a:ext cx="5334000" cy="584775"/>
          </a:xfrm>
          <a:prstGeom prst="rect">
            <a:avLst/>
          </a:prstGeom>
        </p:spPr>
        <p:txBody>
          <a:bodyPr wrap="square">
            <a:spAutoFit/>
          </a:bodyPr>
          <a:lstStyle/>
          <a:p>
            <a:r>
              <a:rPr lang="en-US" sz="3200" b="1" dirty="0" smtClean="0">
                <a:solidFill>
                  <a:srgbClr val="04617B"/>
                </a:solidFill>
                <a:latin typeface="Times New Roman" pitchFamily="18" charset="0"/>
                <a:ea typeface="+mj-ea"/>
                <a:cs typeface="Times New Roman" pitchFamily="18" charset="0"/>
              </a:rPr>
              <a:t>Example 3: Hot Liquid Tank</a:t>
            </a:r>
            <a:endParaRPr lang="en-US" dirty="0"/>
          </a:p>
        </p:txBody>
      </p:sp>
      <p:pic>
        <p:nvPicPr>
          <p:cNvPr id="6" name="Picture 2" descr="C:\Documents and Settings\Steveo\My Documents\Engineering\BCS\smith_0471431907\jpgs\ch10\10_3.2.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410"/>
          <a:stretch/>
        </p:blipFill>
        <p:spPr bwMode="auto">
          <a:xfrm>
            <a:off x="762000" y="3536701"/>
            <a:ext cx="7391400" cy="332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53200" y="3886200"/>
            <a:ext cx="761747" cy="369332"/>
          </a:xfrm>
          <a:prstGeom prst="rect">
            <a:avLst/>
          </a:prstGeom>
          <a:noFill/>
        </p:spPr>
        <p:txBody>
          <a:bodyPr wrap="none" rtlCol="0">
            <a:spAutoFit/>
          </a:bodyPr>
          <a:lstStyle/>
          <a:p>
            <a:r>
              <a:rPr lang="en-US" dirty="0" smtClean="0"/>
              <a:t>Fig. 9</a:t>
            </a:r>
            <a:endParaRPr lang="en-US" dirty="0"/>
          </a:p>
        </p:txBody>
      </p:sp>
    </p:spTree>
    <p:extLst>
      <p:ext uri="{BB962C8B-B14F-4D97-AF65-F5344CB8AC3E}">
        <p14:creationId xmlns:p14="http://schemas.microsoft.com/office/powerpoint/2010/main" val="22975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3657600" cy="4524315"/>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There are several conditions in this heater that can </a:t>
            </a:r>
            <a:r>
              <a:rPr lang="en-US" sz="2400" dirty="0" smtClean="0">
                <a:latin typeface="Times New Roman" pitchFamily="18" charset="0"/>
                <a:cs typeface="Times New Roman" pitchFamily="18" charset="0"/>
              </a:rPr>
              <a:t>prove quite </a:t>
            </a:r>
            <a:r>
              <a:rPr lang="en-US" sz="2400" dirty="0">
                <a:latin typeface="Times New Roman" pitchFamily="18" charset="0"/>
                <a:cs typeface="Times New Roman" pitchFamily="18" charset="0"/>
              </a:rPr>
              <a:t>hazardous. </a:t>
            </a:r>
            <a:r>
              <a:rPr lang="en-US" sz="2400" dirty="0" smtClean="0">
                <a:latin typeface="Times New Roman" pitchFamily="18" charset="0"/>
                <a:cs typeface="Times New Roman" pitchFamily="18" charset="0"/>
              </a:rPr>
              <a:t>a) High </a:t>
            </a:r>
            <a:r>
              <a:rPr lang="en-US" sz="2400" dirty="0">
                <a:latin typeface="Times New Roman" pitchFamily="18" charset="0"/>
                <a:cs typeface="Times New Roman" pitchFamily="18" charset="0"/>
              </a:rPr>
              <a:t>fuel pressure, which </a:t>
            </a:r>
            <a:r>
              <a:rPr lang="en-US" sz="2400" dirty="0" smtClean="0">
                <a:latin typeface="Times New Roman" pitchFamily="18" charset="0"/>
                <a:cs typeface="Times New Roman" pitchFamily="18" charset="0"/>
              </a:rPr>
              <a:t>can sustain </a:t>
            </a:r>
            <a:r>
              <a:rPr lang="en-US" sz="2400" dirty="0">
                <a:latin typeface="Times New Roman" pitchFamily="18" charset="0"/>
                <a:cs typeface="Times New Roman" pitchFamily="18" charset="0"/>
              </a:rPr>
              <a:t>a stable flame, and </a:t>
            </a:r>
            <a:r>
              <a:rPr lang="en-US" sz="2400" dirty="0" smtClean="0">
                <a:latin typeface="Times New Roman" pitchFamily="18" charset="0"/>
                <a:cs typeface="Times New Roman" pitchFamily="18" charset="0"/>
              </a:rPr>
              <a:t>b) High </a:t>
            </a:r>
            <a:r>
              <a:rPr lang="en-US" sz="2400" dirty="0">
                <a:latin typeface="Times New Roman" pitchFamily="18" charset="0"/>
                <a:cs typeface="Times New Roman" pitchFamily="18" charset="0"/>
              </a:rPr>
              <a:t>stack, or tube, temperature than the </a:t>
            </a:r>
            <a:r>
              <a:rPr lang="en-US" sz="2400" dirty="0" smtClean="0">
                <a:latin typeface="Times New Roman" pitchFamily="18" charset="0"/>
                <a:cs typeface="Times New Roman" pitchFamily="18" charset="0"/>
              </a:rPr>
              <a:t>equipment can </a:t>
            </a:r>
            <a:r>
              <a:rPr lang="en-US" sz="2400" dirty="0">
                <a:latin typeface="Times New Roman" pitchFamily="18" charset="0"/>
                <a:cs typeface="Times New Roman" pitchFamily="18" charset="0"/>
              </a:rPr>
              <a:t>safely handle. If either of these conditions exist, the gas fuel flow must </a:t>
            </a:r>
            <a:r>
              <a:rPr lang="en-US" sz="2400" dirty="0" smtClean="0">
                <a:latin typeface="Times New Roman" pitchFamily="18" charset="0"/>
                <a:cs typeface="Times New Roman" pitchFamily="18" charset="0"/>
              </a:rPr>
              <a:t>decrease to </a:t>
            </a:r>
            <a:r>
              <a:rPr lang="en-US" sz="2400" dirty="0">
                <a:latin typeface="Times New Roman" pitchFamily="18" charset="0"/>
                <a:cs typeface="Times New Roman" pitchFamily="18" charset="0"/>
              </a:rPr>
              <a:t>avoid the unsafe </a:t>
            </a:r>
            <a:r>
              <a:rPr lang="en-US" sz="2400" dirty="0" smtClean="0">
                <a:latin typeface="Times New Roman" pitchFamily="18" charset="0"/>
                <a:cs typeface="Times New Roman" pitchFamily="18" charset="0"/>
              </a:rPr>
              <a:t>condition.</a:t>
            </a:r>
            <a:endParaRPr lang="en-US" sz="24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24</a:t>
            </a:fld>
            <a:endParaRPr lang="en-US"/>
          </a:p>
        </p:txBody>
      </p:sp>
      <p:sp>
        <p:nvSpPr>
          <p:cNvPr id="9" name="Rectangle 8"/>
          <p:cNvSpPr/>
          <p:nvPr/>
        </p:nvSpPr>
        <p:spPr>
          <a:xfrm>
            <a:off x="1295400" y="457200"/>
            <a:ext cx="6858000" cy="584775"/>
          </a:xfrm>
          <a:prstGeom prst="rect">
            <a:avLst/>
          </a:prstGeom>
        </p:spPr>
        <p:txBody>
          <a:bodyPr wrap="square">
            <a:spAutoFit/>
          </a:bodyPr>
          <a:lstStyle/>
          <a:p>
            <a:r>
              <a:rPr lang="en-US" sz="3200" b="1" dirty="0" smtClean="0">
                <a:solidFill>
                  <a:srgbClr val="04617B"/>
                </a:solidFill>
                <a:latin typeface="Times New Roman" pitchFamily="18" charset="0"/>
                <a:ea typeface="+mj-ea"/>
                <a:cs typeface="Times New Roman" pitchFamily="18" charset="0"/>
              </a:rPr>
              <a:t>Example 4: Furnace or Fired Heater</a:t>
            </a:r>
            <a:endParaRPr lang="en-US" dirty="0"/>
          </a:p>
        </p:txBody>
      </p:sp>
      <p:grpSp>
        <p:nvGrpSpPr>
          <p:cNvPr id="4" name="Group 3"/>
          <p:cNvGrpSpPr/>
          <p:nvPr/>
        </p:nvGrpSpPr>
        <p:grpSpPr>
          <a:xfrm>
            <a:off x="4267200" y="1295400"/>
            <a:ext cx="4509488" cy="4908550"/>
            <a:chOff x="2857499" y="3186156"/>
            <a:chExt cx="3442688" cy="3595644"/>
          </a:xfrm>
        </p:grpSpPr>
        <p:pic>
          <p:nvPicPr>
            <p:cNvPr id="7" name="Picture 2" descr="C:\Documents and Settings\Steveo\My Documents\Engineering\BCS\smith_0471431907\jpgs\ch10\10_3.4.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7809"/>
            <a:stretch/>
          </p:blipFill>
          <p:spPr bwMode="auto">
            <a:xfrm>
              <a:off x="2857499" y="3186156"/>
              <a:ext cx="3352801" cy="359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10200" y="3505200"/>
              <a:ext cx="889987" cy="369332"/>
            </a:xfrm>
            <a:prstGeom prst="rect">
              <a:avLst/>
            </a:prstGeom>
            <a:noFill/>
          </p:spPr>
          <p:txBody>
            <a:bodyPr wrap="none" rtlCol="0">
              <a:spAutoFit/>
            </a:bodyPr>
            <a:lstStyle/>
            <a:p>
              <a:r>
                <a:rPr lang="en-US" dirty="0" smtClean="0"/>
                <a:t>Fig. 10</a:t>
              </a:r>
              <a:endParaRPr lang="en-US" dirty="0"/>
            </a:p>
          </p:txBody>
        </p:sp>
      </p:grpSp>
    </p:spTree>
    <p:extLst>
      <p:ext uri="{BB962C8B-B14F-4D97-AF65-F5344CB8AC3E}">
        <p14:creationId xmlns:p14="http://schemas.microsoft.com/office/powerpoint/2010/main" val="12398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3581400" cy="4893647"/>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The gas fuel pressure is usually below the set point to </a:t>
            </a:r>
            <a:r>
              <a:rPr lang="en-US" sz="2400" dirty="0" smtClean="0">
                <a:latin typeface="Times New Roman" pitchFamily="18" charset="0"/>
                <a:cs typeface="Times New Roman" pitchFamily="18" charset="0"/>
              </a:rPr>
              <a:t>PC14, and </a:t>
            </a:r>
            <a:r>
              <a:rPr lang="en-US" sz="2400" dirty="0">
                <a:latin typeface="Times New Roman" pitchFamily="18" charset="0"/>
                <a:cs typeface="Times New Roman" pitchFamily="18" charset="0"/>
              </a:rPr>
              <a:t>consequently, the controller will try to raise the set point to the fuel flow </a:t>
            </a:r>
            <a:r>
              <a:rPr lang="en-US" sz="2400" dirty="0" smtClean="0">
                <a:latin typeface="Times New Roman" pitchFamily="18" charset="0"/>
                <a:cs typeface="Times New Roman" pitchFamily="18" charset="0"/>
              </a:rPr>
              <a:t>controller. The </a:t>
            </a:r>
            <a:r>
              <a:rPr lang="en-US" sz="2400" dirty="0">
                <a:latin typeface="Times New Roman" pitchFamily="18" charset="0"/>
                <a:cs typeface="Times New Roman" pitchFamily="18" charset="0"/>
              </a:rPr>
              <a:t>stack temperature will also usually be below the set point to TC13, </a:t>
            </a:r>
            <a:r>
              <a:rPr lang="en-US" sz="2400" dirty="0" smtClean="0">
                <a:latin typeface="Times New Roman" pitchFamily="18" charset="0"/>
                <a:cs typeface="Times New Roman" pitchFamily="18" charset="0"/>
              </a:rPr>
              <a:t>and consequently</a:t>
            </a:r>
            <a:r>
              <a:rPr lang="en-US" sz="2400" dirty="0">
                <a:latin typeface="Times New Roman" pitchFamily="18" charset="0"/>
                <a:cs typeface="Times New Roman" pitchFamily="18" charset="0"/>
              </a:rPr>
              <a:t>, the controller will try to raise the set point to the fuel flow </a:t>
            </a:r>
            <a:r>
              <a:rPr lang="en-US" sz="2400" dirty="0" smtClean="0">
                <a:latin typeface="Times New Roman" pitchFamily="18" charset="0"/>
                <a:cs typeface="Times New Roman" pitchFamily="18" charset="0"/>
              </a:rPr>
              <a:t>controller. </a:t>
            </a:r>
            <a:endParaRPr lang="en-US" sz="24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25</a:t>
            </a:fld>
            <a:endParaRPr lang="en-US"/>
          </a:p>
        </p:txBody>
      </p:sp>
      <p:sp>
        <p:nvSpPr>
          <p:cNvPr id="9" name="Rectangle 8"/>
          <p:cNvSpPr/>
          <p:nvPr/>
        </p:nvSpPr>
        <p:spPr>
          <a:xfrm>
            <a:off x="1295400" y="457200"/>
            <a:ext cx="6858000" cy="584775"/>
          </a:xfrm>
          <a:prstGeom prst="rect">
            <a:avLst/>
          </a:prstGeom>
        </p:spPr>
        <p:txBody>
          <a:bodyPr wrap="square">
            <a:spAutoFit/>
          </a:bodyPr>
          <a:lstStyle/>
          <a:p>
            <a:r>
              <a:rPr lang="en-US" sz="3200" b="1" dirty="0" smtClean="0">
                <a:solidFill>
                  <a:srgbClr val="04617B"/>
                </a:solidFill>
                <a:latin typeface="Times New Roman" pitchFamily="18" charset="0"/>
                <a:ea typeface="+mj-ea"/>
                <a:cs typeface="Times New Roman" pitchFamily="18" charset="0"/>
              </a:rPr>
              <a:t>Example 4: Furnace or Fired Heater</a:t>
            </a:r>
            <a:endParaRPr lang="en-US" dirty="0"/>
          </a:p>
        </p:txBody>
      </p:sp>
      <p:grpSp>
        <p:nvGrpSpPr>
          <p:cNvPr id="5" name="Group 4"/>
          <p:cNvGrpSpPr/>
          <p:nvPr/>
        </p:nvGrpSpPr>
        <p:grpSpPr>
          <a:xfrm>
            <a:off x="3914389" y="1366816"/>
            <a:ext cx="5004980" cy="4746031"/>
            <a:chOff x="3914389" y="1366816"/>
            <a:chExt cx="5004980" cy="4746031"/>
          </a:xfrm>
        </p:grpSpPr>
        <p:pic>
          <p:nvPicPr>
            <p:cNvPr id="8" name="Picture 2" descr="C:\Documents and Settings\Steveo\My Documents\Engineering\BCS\smith_0471431907\jpgs\ch10\10_3.5.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664"/>
            <a:stretch/>
          </p:blipFill>
          <p:spPr bwMode="auto">
            <a:xfrm>
              <a:off x="3914389" y="1366816"/>
              <a:ext cx="5004980" cy="474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95800" y="1600200"/>
              <a:ext cx="872868" cy="369332"/>
            </a:xfrm>
            <a:prstGeom prst="rect">
              <a:avLst/>
            </a:prstGeom>
            <a:noFill/>
          </p:spPr>
          <p:txBody>
            <a:bodyPr wrap="none" rtlCol="0">
              <a:spAutoFit/>
            </a:bodyPr>
            <a:lstStyle/>
            <a:p>
              <a:r>
                <a:rPr lang="en-US" dirty="0" smtClean="0"/>
                <a:t>Fig. 11</a:t>
              </a:r>
              <a:endParaRPr lang="en-US" dirty="0"/>
            </a:p>
          </p:txBody>
        </p:sp>
      </p:grpSp>
    </p:spTree>
    <p:extLst>
      <p:ext uri="{BB962C8B-B14F-4D97-AF65-F5344CB8AC3E}">
        <p14:creationId xmlns:p14="http://schemas.microsoft.com/office/powerpoint/2010/main" val="161232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3581400" cy="4524315"/>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Thus, under normal conditions the exit heater temperature controller would be the controller selected by the low selector because its output will be the lowest of the three controllers. Only when one of the unsafe conditions exist would TC12 be “overridden” by one of the other controllers.</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26</a:t>
            </a:fld>
            <a:endParaRPr lang="en-US"/>
          </a:p>
        </p:txBody>
      </p:sp>
      <p:sp>
        <p:nvSpPr>
          <p:cNvPr id="9" name="Rectangle 8"/>
          <p:cNvSpPr/>
          <p:nvPr/>
        </p:nvSpPr>
        <p:spPr>
          <a:xfrm>
            <a:off x="1295400" y="457200"/>
            <a:ext cx="6858000" cy="584775"/>
          </a:xfrm>
          <a:prstGeom prst="rect">
            <a:avLst/>
          </a:prstGeom>
        </p:spPr>
        <p:txBody>
          <a:bodyPr wrap="square">
            <a:spAutoFit/>
          </a:bodyPr>
          <a:lstStyle/>
          <a:p>
            <a:r>
              <a:rPr lang="en-US" sz="3200" b="1" dirty="0" smtClean="0">
                <a:solidFill>
                  <a:srgbClr val="04617B"/>
                </a:solidFill>
                <a:latin typeface="Times New Roman" pitchFamily="18" charset="0"/>
                <a:ea typeface="+mj-ea"/>
                <a:cs typeface="Times New Roman" pitchFamily="18" charset="0"/>
              </a:rPr>
              <a:t>Example 4: Furnace or Fired Heater</a:t>
            </a:r>
            <a:endParaRPr lang="en-US" dirty="0"/>
          </a:p>
        </p:txBody>
      </p:sp>
      <p:grpSp>
        <p:nvGrpSpPr>
          <p:cNvPr id="5" name="Group 4"/>
          <p:cNvGrpSpPr/>
          <p:nvPr/>
        </p:nvGrpSpPr>
        <p:grpSpPr>
          <a:xfrm>
            <a:off x="3914389" y="1366816"/>
            <a:ext cx="5004980" cy="4746031"/>
            <a:chOff x="3914389" y="1366816"/>
            <a:chExt cx="5004980" cy="4746031"/>
          </a:xfrm>
        </p:grpSpPr>
        <p:pic>
          <p:nvPicPr>
            <p:cNvPr id="8" name="Picture 2" descr="C:\Documents and Settings\Steveo\My Documents\Engineering\BCS\smith_0471431907\jpgs\ch10\10_3.5.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664"/>
            <a:stretch/>
          </p:blipFill>
          <p:spPr bwMode="auto">
            <a:xfrm>
              <a:off x="3914389" y="1366816"/>
              <a:ext cx="5004980" cy="474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95800" y="1600200"/>
              <a:ext cx="872868" cy="369332"/>
            </a:xfrm>
            <a:prstGeom prst="rect">
              <a:avLst/>
            </a:prstGeom>
            <a:noFill/>
          </p:spPr>
          <p:txBody>
            <a:bodyPr wrap="none" rtlCol="0">
              <a:spAutoFit/>
            </a:bodyPr>
            <a:lstStyle/>
            <a:p>
              <a:r>
                <a:rPr lang="en-US" dirty="0" smtClean="0"/>
                <a:t>Fig. 11</a:t>
              </a:r>
              <a:endParaRPr lang="en-US" dirty="0"/>
            </a:p>
          </p:txBody>
        </p:sp>
      </p:grpSp>
    </p:spTree>
    <p:extLst>
      <p:ext uri="{BB962C8B-B14F-4D97-AF65-F5344CB8AC3E}">
        <p14:creationId xmlns:p14="http://schemas.microsoft.com/office/powerpoint/2010/main" val="13074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4038600" cy="526297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The constraint control scheme shown in Fig. </a:t>
            </a:r>
            <a:r>
              <a:rPr lang="en-US" sz="2400" dirty="0" smtClean="0">
                <a:latin typeface="Times New Roman" pitchFamily="18" charset="0"/>
                <a:cs typeface="Times New Roman" pitchFamily="18" charset="0"/>
              </a:rPr>
              <a:t>11 contains </a:t>
            </a:r>
            <a:r>
              <a:rPr lang="en-US" sz="2400" dirty="0">
                <a:latin typeface="Times New Roman" pitchFamily="18" charset="0"/>
                <a:cs typeface="Times New Roman" pitchFamily="18" charset="0"/>
              </a:rPr>
              <a:t>a possible safety </a:t>
            </a:r>
            <a:r>
              <a:rPr lang="en-US" sz="2400" dirty="0" smtClean="0">
                <a:latin typeface="Times New Roman" pitchFamily="18" charset="0"/>
                <a:cs typeface="Times New Roman" pitchFamily="18" charset="0"/>
              </a:rPr>
              <a:t>difficulty. If </a:t>
            </a:r>
            <a:r>
              <a:rPr lang="en-US" sz="2400" dirty="0">
                <a:latin typeface="Times New Roman" pitchFamily="18" charset="0"/>
                <a:cs typeface="Times New Roman" pitchFamily="18" charset="0"/>
              </a:rPr>
              <a:t>at any time the </a:t>
            </a:r>
            <a:r>
              <a:rPr lang="en-US" sz="2400" dirty="0" smtClean="0">
                <a:latin typeface="Times New Roman" pitchFamily="18" charset="0"/>
                <a:cs typeface="Times New Roman" pitchFamily="18" charset="0"/>
              </a:rPr>
              <a:t>operator </a:t>
            </a:r>
            <a:r>
              <a:rPr lang="en-US" sz="2400" dirty="0">
                <a:latin typeface="Times New Roman" pitchFamily="18" charset="0"/>
                <a:cs typeface="Times New Roman" pitchFamily="18" charset="0"/>
              </a:rPr>
              <a:t>were to set the flow controller </a:t>
            </a:r>
            <a:r>
              <a:rPr lang="en-US" sz="2400" dirty="0" smtClean="0">
                <a:latin typeface="Times New Roman" pitchFamily="18" charset="0"/>
                <a:cs typeface="Times New Roman" pitchFamily="18" charset="0"/>
              </a:rPr>
              <a:t>FC11 in </a:t>
            </a:r>
            <a:r>
              <a:rPr lang="en-US" sz="2400" dirty="0">
                <a:latin typeface="Times New Roman" pitchFamily="18" charset="0"/>
                <a:cs typeface="Times New Roman" pitchFamily="18" charset="0"/>
              </a:rPr>
              <a:t>local set point or in the manual </a:t>
            </a:r>
            <a:r>
              <a:rPr lang="en-US" sz="2400" dirty="0" smtClean="0">
                <a:latin typeface="Times New Roman" pitchFamily="18" charset="0"/>
                <a:cs typeface="Times New Roman" pitchFamily="18" charset="0"/>
              </a:rPr>
              <a:t>mode, </a:t>
            </a:r>
            <a:r>
              <a:rPr lang="en-US" sz="2400" dirty="0">
                <a:latin typeface="Times New Roman" pitchFamily="18" charset="0"/>
                <a:cs typeface="Times New Roman" pitchFamily="18" charset="0"/>
              </a:rPr>
              <a:t>the safety </a:t>
            </a:r>
            <a:r>
              <a:rPr lang="en-US" sz="2400" dirty="0" smtClean="0">
                <a:latin typeface="Times New Roman" pitchFamily="18" charset="0"/>
                <a:cs typeface="Times New Roman" pitchFamily="18" charset="0"/>
              </a:rPr>
              <a:t>provided by </a:t>
            </a:r>
            <a:r>
              <a:rPr lang="en-US" sz="2400" dirty="0">
                <a:latin typeface="Times New Roman" pitchFamily="18" charset="0"/>
                <a:cs typeface="Times New Roman" pitchFamily="18" charset="0"/>
              </a:rPr>
              <a:t>TC13 and PC14 would not be in effect. This would result in an </a:t>
            </a:r>
            <a:r>
              <a:rPr lang="en-US" sz="2400" dirty="0" smtClean="0">
                <a:latin typeface="Times New Roman" pitchFamily="18" charset="0"/>
                <a:cs typeface="Times New Roman" pitchFamily="18" charset="0"/>
              </a:rPr>
              <a:t>unsafe operating </a:t>
            </a:r>
            <a:r>
              <a:rPr lang="en-US" sz="2400" dirty="0">
                <a:latin typeface="Times New Roman" pitchFamily="18" charset="0"/>
                <a:cs typeface="Times New Roman" pitchFamily="18" charset="0"/>
              </a:rPr>
              <a:t>condition</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What is </a:t>
            </a:r>
            <a:r>
              <a:rPr lang="en-US" sz="2400" dirty="0">
                <a:latin typeface="Times New Roman" pitchFamily="18" charset="0"/>
                <a:cs typeface="Times New Roman" pitchFamily="18" charset="0"/>
              </a:rPr>
              <a:t>a new </a:t>
            </a:r>
            <a:r>
              <a:rPr lang="en-US" sz="2400" dirty="0" smtClean="0">
                <a:latin typeface="Times New Roman" pitchFamily="18" charset="0"/>
                <a:cs typeface="Times New Roman" pitchFamily="18" charset="0"/>
              </a:rPr>
              <a:t>constraint control strategy to solve this problem? </a:t>
            </a:r>
            <a:endParaRPr lang="en-US" sz="24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27</a:t>
            </a:fld>
            <a:endParaRPr lang="en-US"/>
          </a:p>
        </p:txBody>
      </p:sp>
      <p:sp>
        <p:nvSpPr>
          <p:cNvPr id="9" name="Rectangle 8"/>
          <p:cNvSpPr/>
          <p:nvPr/>
        </p:nvSpPr>
        <p:spPr>
          <a:xfrm>
            <a:off x="1295400" y="457200"/>
            <a:ext cx="6858000" cy="584775"/>
          </a:xfrm>
          <a:prstGeom prst="rect">
            <a:avLst/>
          </a:prstGeom>
        </p:spPr>
        <p:txBody>
          <a:bodyPr wrap="square">
            <a:spAutoFit/>
          </a:bodyPr>
          <a:lstStyle/>
          <a:p>
            <a:r>
              <a:rPr lang="en-US" sz="3200" b="1" dirty="0" smtClean="0">
                <a:solidFill>
                  <a:srgbClr val="04617B"/>
                </a:solidFill>
                <a:latin typeface="Times New Roman" pitchFamily="18" charset="0"/>
                <a:ea typeface="+mj-ea"/>
                <a:cs typeface="Times New Roman" pitchFamily="18" charset="0"/>
              </a:rPr>
              <a:t>Example 4: Furnace or Fired Heater</a:t>
            </a:r>
            <a:endParaRPr lang="en-US" dirty="0"/>
          </a:p>
        </p:txBody>
      </p:sp>
      <p:grpSp>
        <p:nvGrpSpPr>
          <p:cNvPr id="5" name="Group 4"/>
          <p:cNvGrpSpPr/>
          <p:nvPr/>
        </p:nvGrpSpPr>
        <p:grpSpPr>
          <a:xfrm>
            <a:off x="4571999" y="1366817"/>
            <a:ext cx="4347369" cy="4500584"/>
            <a:chOff x="3914389" y="1366816"/>
            <a:chExt cx="5004980" cy="4746031"/>
          </a:xfrm>
        </p:grpSpPr>
        <p:pic>
          <p:nvPicPr>
            <p:cNvPr id="8" name="Picture 2" descr="C:\Documents and Settings\Steveo\My Documents\Engineering\BCS\smith_0471431907\jpgs\ch10\10_3.5.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664"/>
            <a:stretch/>
          </p:blipFill>
          <p:spPr bwMode="auto">
            <a:xfrm>
              <a:off x="3914389" y="1366816"/>
              <a:ext cx="5004980" cy="474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95800" y="1600200"/>
              <a:ext cx="872868" cy="369332"/>
            </a:xfrm>
            <a:prstGeom prst="rect">
              <a:avLst/>
            </a:prstGeom>
            <a:noFill/>
          </p:spPr>
          <p:txBody>
            <a:bodyPr wrap="none" rtlCol="0">
              <a:spAutoFit/>
            </a:bodyPr>
            <a:lstStyle/>
            <a:p>
              <a:r>
                <a:rPr lang="en-US" dirty="0" smtClean="0"/>
                <a:t>Fig. 11</a:t>
              </a:r>
              <a:endParaRPr lang="en-US" dirty="0"/>
            </a:p>
          </p:txBody>
        </p:sp>
      </p:grpSp>
    </p:spTree>
    <p:extLst>
      <p:ext uri="{BB962C8B-B14F-4D97-AF65-F5344CB8AC3E}">
        <p14:creationId xmlns:p14="http://schemas.microsoft.com/office/powerpoint/2010/main" val="105374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458200" cy="1569660"/>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An easy way of accomplishing this task is shown in the </a:t>
            </a:r>
            <a:r>
              <a:rPr lang="en-US" sz="2400" dirty="0" smtClean="0">
                <a:latin typeface="Times New Roman" pitchFamily="18" charset="0"/>
                <a:cs typeface="Times New Roman" pitchFamily="18" charset="0"/>
              </a:rPr>
              <a:t>figure. Each </a:t>
            </a:r>
            <a:r>
              <a:rPr lang="en-US" sz="2400" dirty="0">
                <a:latin typeface="Times New Roman" pitchFamily="18" charset="0"/>
                <a:cs typeface="Times New Roman" pitchFamily="18" charset="0"/>
              </a:rPr>
              <a:t>stream is </a:t>
            </a:r>
            <a:r>
              <a:rPr lang="en-US" sz="2400" dirty="0" smtClean="0">
                <a:latin typeface="Times New Roman" pitchFamily="18" charset="0"/>
                <a:cs typeface="Times New Roman" pitchFamily="18" charset="0"/>
              </a:rPr>
              <a:t>controlled by </a:t>
            </a:r>
            <a:r>
              <a:rPr lang="en-US" sz="2400" dirty="0">
                <a:latin typeface="Times New Roman" pitchFamily="18" charset="0"/>
                <a:cs typeface="Times New Roman" pitchFamily="18" charset="0"/>
              </a:rPr>
              <a:t>a flow loop in which the set points to the controllers are set such that the liquids are blended in the correct ratio.</a:t>
            </a:r>
            <a:endParaRPr lang="en-US" sz="2400"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3</a:t>
            </a:fld>
            <a:endParaRPr lang="en-US"/>
          </a:p>
        </p:txBody>
      </p:sp>
      <p:pic>
        <p:nvPicPr>
          <p:cNvPr id="5" name="Picture 4"/>
          <p:cNvPicPr>
            <a:picLocks noChangeAspect="1"/>
          </p:cNvPicPr>
          <p:nvPr/>
        </p:nvPicPr>
        <p:blipFill>
          <a:blip r:embed="rId2"/>
          <a:stretch>
            <a:fillRect/>
          </a:stretch>
        </p:blipFill>
        <p:spPr>
          <a:xfrm>
            <a:off x="1560262" y="2788860"/>
            <a:ext cx="6364538" cy="3819794"/>
          </a:xfrm>
          <a:prstGeom prst="rect">
            <a:avLst/>
          </a:prstGeom>
        </p:spPr>
      </p:pic>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1: Blending Process</a:t>
            </a:r>
            <a:endParaRPr lang="en-US" dirty="0"/>
          </a:p>
        </p:txBody>
      </p:sp>
      <p:sp>
        <p:nvSpPr>
          <p:cNvPr id="10" name="TextBox 9"/>
          <p:cNvSpPr txBox="1"/>
          <p:nvPr/>
        </p:nvSpPr>
        <p:spPr>
          <a:xfrm>
            <a:off x="6781800" y="3810000"/>
            <a:ext cx="761747" cy="369332"/>
          </a:xfrm>
          <a:prstGeom prst="rect">
            <a:avLst/>
          </a:prstGeom>
          <a:noFill/>
        </p:spPr>
        <p:txBody>
          <a:bodyPr wrap="none" rtlCol="0">
            <a:spAutoFit/>
          </a:bodyPr>
          <a:lstStyle/>
          <a:p>
            <a:r>
              <a:rPr lang="en-US" dirty="0" smtClean="0"/>
              <a:t>Fig. 1</a:t>
            </a:r>
            <a:endParaRPr lang="en-US" dirty="0"/>
          </a:p>
        </p:txBody>
      </p:sp>
    </p:spTree>
    <p:extLst>
      <p:ext uri="{BB962C8B-B14F-4D97-AF65-F5344CB8AC3E}">
        <p14:creationId xmlns:p14="http://schemas.microsoft.com/office/powerpoint/2010/main" val="415794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458200" cy="1938992"/>
          </a:xfrm>
          <a:prstGeom prst="rect">
            <a:avLst/>
          </a:prstGeom>
          <a:noFill/>
          <a:ln w="9525">
            <a:noFill/>
            <a:miter lim="800000"/>
            <a:headEnd/>
            <a:tailEnd/>
          </a:ln>
        </p:spPr>
        <p:txBody>
          <a:bodyPr wrap="square">
            <a:spAutoFit/>
          </a:bodyPr>
          <a:lstStyle/>
          <a:p>
            <a:r>
              <a:rPr lang="en-US" sz="2400" dirty="0" smtClean="0">
                <a:latin typeface="Times New Roman" pitchFamily="18" charset="0"/>
                <a:cs typeface="Times New Roman" pitchFamily="18" charset="0"/>
              </a:rPr>
              <a:t>Now, suppose that the </a:t>
            </a:r>
            <a:r>
              <a:rPr lang="en-US" sz="2400" dirty="0">
                <a:latin typeface="Times New Roman" pitchFamily="18" charset="0"/>
                <a:cs typeface="Times New Roman" pitchFamily="18" charset="0"/>
              </a:rPr>
              <a:t>flow rate of </a:t>
            </a:r>
            <a:r>
              <a:rPr lang="en-US" sz="2400" dirty="0" smtClean="0">
                <a:latin typeface="Times New Roman" pitchFamily="18" charset="0"/>
                <a:cs typeface="Times New Roman" pitchFamily="18" charset="0"/>
              </a:rPr>
              <a:t>stream A, is manipulated </a:t>
            </a:r>
            <a:r>
              <a:rPr lang="en-US" sz="2400" dirty="0">
                <a:latin typeface="Times New Roman" pitchFamily="18" charset="0"/>
                <a:cs typeface="Times New Roman" pitchFamily="18" charset="0"/>
              </a:rPr>
              <a:t>to control something else, such as level or </a:t>
            </a:r>
            <a:r>
              <a:rPr lang="en-US" sz="2400" dirty="0" smtClean="0">
                <a:latin typeface="Times New Roman" pitchFamily="18" charset="0"/>
                <a:cs typeface="Times New Roman" pitchFamily="18" charset="0"/>
              </a:rPr>
              <a:t>temperature, upstream.</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flow rate of </a:t>
            </a:r>
            <a:r>
              <a:rPr lang="en-US" sz="2400" dirty="0" smtClean="0">
                <a:latin typeface="Times New Roman" pitchFamily="18" charset="0"/>
                <a:cs typeface="Times New Roman" pitchFamily="18" charset="0"/>
              </a:rPr>
              <a:t>stream B </a:t>
            </a:r>
            <a:r>
              <a:rPr lang="en-US" sz="2400" dirty="0">
                <a:latin typeface="Times New Roman" pitchFamily="18" charset="0"/>
                <a:cs typeface="Times New Roman" pitchFamily="18" charset="0"/>
              </a:rPr>
              <a:t>must vary, as the flow rate of stream A varies, to maintain the </a:t>
            </a:r>
            <a:r>
              <a:rPr lang="en-US" sz="2400" dirty="0" smtClean="0">
                <a:latin typeface="Times New Roman" pitchFamily="18" charset="0"/>
                <a:cs typeface="Times New Roman" pitchFamily="18" charset="0"/>
              </a:rPr>
              <a:t>correct ratio. Two schemes are possible:</a:t>
            </a: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4</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1: Blending Process</a:t>
            </a:r>
            <a:endParaRPr lang="en-US" dirty="0"/>
          </a:p>
        </p:txBody>
      </p:sp>
      <p:grpSp>
        <p:nvGrpSpPr>
          <p:cNvPr id="4" name="Group 3"/>
          <p:cNvGrpSpPr/>
          <p:nvPr/>
        </p:nvGrpSpPr>
        <p:grpSpPr>
          <a:xfrm>
            <a:off x="1447800" y="3381755"/>
            <a:ext cx="6629147" cy="3476245"/>
            <a:chOff x="1447800" y="3381755"/>
            <a:chExt cx="6629147" cy="3476245"/>
          </a:xfrm>
        </p:grpSpPr>
        <p:pic>
          <p:nvPicPr>
            <p:cNvPr id="2" name="Picture 1"/>
            <p:cNvPicPr>
              <a:picLocks noChangeAspect="1"/>
            </p:cNvPicPr>
            <p:nvPr/>
          </p:nvPicPr>
          <p:blipFill rotWithShape="1">
            <a:blip r:embed="rId2">
              <a:clrChange>
                <a:clrFrom>
                  <a:srgbClr val="FFFFFF"/>
                </a:clrFrom>
                <a:clrTo>
                  <a:srgbClr val="FFFFFF">
                    <a:alpha val="0"/>
                  </a:srgbClr>
                </a:clrTo>
              </a:clrChange>
            </a:blip>
            <a:srcRect b="7407"/>
            <a:stretch/>
          </p:blipFill>
          <p:spPr>
            <a:xfrm>
              <a:off x="1447800" y="3381755"/>
              <a:ext cx="5624860" cy="3476245"/>
            </a:xfrm>
            <a:prstGeom prst="rect">
              <a:avLst/>
            </a:prstGeom>
          </p:spPr>
        </p:pic>
        <p:sp>
          <p:nvSpPr>
            <p:cNvPr id="3" name="TextBox 2"/>
            <p:cNvSpPr txBox="1"/>
            <p:nvPr/>
          </p:nvSpPr>
          <p:spPr>
            <a:xfrm>
              <a:off x="7315200" y="4226237"/>
              <a:ext cx="761747" cy="369332"/>
            </a:xfrm>
            <a:prstGeom prst="rect">
              <a:avLst/>
            </a:prstGeom>
            <a:noFill/>
          </p:spPr>
          <p:txBody>
            <a:bodyPr wrap="none" rtlCol="0">
              <a:spAutoFit/>
            </a:bodyPr>
            <a:lstStyle/>
            <a:p>
              <a:r>
                <a:rPr lang="en-US" dirty="0" smtClean="0"/>
                <a:t>Fig. 2</a:t>
              </a:r>
              <a:endParaRPr lang="en-US" dirty="0"/>
            </a:p>
          </p:txBody>
        </p:sp>
      </p:grpSp>
    </p:spTree>
    <p:extLst>
      <p:ext uri="{BB962C8B-B14F-4D97-AF65-F5344CB8AC3E}">
        <p14:creationId xmlns:p14="http://schemas.microsoft.com/office/powerpoint/2010/main" val="395235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458200" cy="1938992"/>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Both control schemes </a:t>
            </a:r>
            <a:r>
              <a:rPr lang="en-US" sz="2400" dirty="0" smtClean="0">
                <a:latin typeface="Times New Roman" pitchFamily="18" charset="0"/>
                <a:cs typeface="Times New Roman" pitchFamily="18" charset="0"/>
              </a:rPr>
              <a:t>are </a:t>
            </a:r>
            <a:r>
              <a:rPr lang="en-US" sz="2400" dirty="0">
                <a:latin typeface="Times New Roman" pitchFamily="18" charset="0"/>
                <a:cs typeface="Times New Roman" pitchFamily="18" charset="0"/>
              </a:rPr>
              <a:t>used, but the scheme shown in Fig</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preferred because it results in a more </a:t>
            </a:r>
            <a:r>
              <a:rPr lang="en-US" sz="2400" b="1" dirty="0">
                <a:latin typeface="Times New Roman" pitchFamily="18" charset="0"/>
                <a:cs typeface="Times New Roman" pitchFamily="18" charset="0"/>
              </a:rPr>
              <a:t>linear</a:t>
            </a:r>
            <a:r>
              <a:rPr lang="en-US" sz="2400" dirty="0">
                <a:latin typeface="Times New Roman" pitchFamily="18" charset="0"/>
                <a:cs typeface="Times New Roman" pitchFamily="18" charset="0"/>
              </a:rPr>
              <a:t> system than the </a:t>
            </a: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shown </a:t>
            </a:r>
            <a:r>
              <a:rPr lang="en-US" sz="2400" dirty="0" smtClean="0">
                <a:latin typeface="Times New Roman" pitchFamily="18" charset="0"/>
                <a:cs typeface="Times New Roman" pitchFamily="18" charset="0"/>
              </a:rPr>
              <a:t>in Fig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b</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is demonstrated by analyzing the mathematical manipulations in </a:t>
            </a:r>
            <a:r>
              <a:rPr lang="en-US" sz="2400" dirty="0" smtClean="0">
                <a:latin typeface="Times New Roman" pitchFamily="18" charset="0"/>
                <a:cs typeface="Times New Roman" pitchFamily="18" charset="0"/>
              </a:rPr>
              <a:t>both schemes</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5</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1: Blending Process</a:t>
            </a:r>
            <a:endParaRPr lang="en-US" dirty="0"/>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b="7407"/>
          <a:stretch/>
        </p:blipFill>
        <p:spPr>
          <a:xfrm>
            <a:off x="1447800" y="3381755"/>
            <a:ext cx="5624860" cy="3476245"/>
          </a:xfrm>
          <a:prstGeom prst="rect">
            <a:avLst/>
          </a:prstGeom>
        </p:spPr>
      </p:pic>
      <p:sp>
        <p:nvSpPr>
          <p:cNvPr id="3" name="TextBox 2"/>
          <p:cNvSpPr txBox="1"/>
          <p:nvPr/>
        </p:nvSpPr>
        <p:spPr>
          <a:xfrm>
            <a:off x="7315453" y="4222388"/>
            <a:ext cx="761747" cy="369332"/>
          </a:xfrm>
          <a:prstGeom prst="rect">
            <a:avLst/>
          </a:prstGeom>
          <a:noFill/>
        </p:spPr>
        <p:txBody>
          <a:bodyPr wrap="none" rtlCol="0">
            <a:spAutoFit/>
          </a:bodyPr>
          <a:lstStyle/>
          <a:p>
            <a:r>
              <a:rPr lang="en-US" dirty="0" smtClean="0"/>
              <a:t>Fig. 2</a:t>
            </a:r>
            <a:endParaRPr lang="en-US" dirty="0"/>
          </a:p>
        </p:txBody>
      </p:sp>
    </p:spTree>
    <p:extLst>
      <p:ext uri="{BB962C8B-B14F-4D97-AF65-F5344CB8AC3E}">
        <p14:creationId xmlns:p14="http://schemas.microsoft.com/office/powerpoint/2010/main" val="32180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458200" cy="120032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In the first scheme, FY </a:t>
            </a:r>
            <a:r>
              <a:rPr lang="en-US" sz="2400" dirty="0" smtClean="0">
                <a:latin typeface="Times New Roman" pitchFamily="18" charset="0"/>
                <a:cs typeface="Times New Roman" pitchFamily="18" charset="0"/>
              </a:rPr>
              <a:t>16 </a:t>
            </a:r>
            <a:r>
              <a:rPr lang="en-US" sz="2400" dirty="0">
                <a:latin typeface="Times New Roman" pitchFamily="18" charset="0"/>
                <a:cs typeface="Times New Roman" pitchFamily="18" charset="0"/>
              </a:rPr>
              <a:t>solves the </a:t>
            </a:r>
            <a:r>
              <a:rPr lang="en-US" sz="2400" dirty="0" smtClean="0">
                <a:latin typeface="Times New Roman" pitchFamily="18" charset="0"/>
                <a:cs typeface="Times New Roman" pitchFamily="18" charset="0"/>
              </a:rPr>
              <a:t>equation </a:t>
            </a:r>
            <a:r>
              <a:rPr lang="en-US" sz="2400" i="1" dirty="0" smtClean="0">
                <a:latin typeface="Times New Roman" pitchFamily="18" charset="0"/>
                <a:cs typeface="Times New Roman" pitchFamily="18" charset="0"/>
              </a:rPr>
              <a:t>F</a:t>
            </a:r>
            <a:r>
              <a:rPr lang="en-US" sz="2400" i="1" baseline="-25000"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R F</a:t>
            </a:r>
            <a:r>
              <a:rPr lang="en-US" sz="2400" i="1" baseline="-25000"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gain of this </a:t>
            </a:r>
            <a:r>
              <a:rPr lang="en-US" sz="2400" dirty="0" smtClean="0">
                <a:latin typeface="Times New Roman" pitchFamily="18" charset="0"/>
                <a:cs typeface="Times New Roman" pitchFamily="18" charset="0"/>
              </a:rPr>
              <a:t>element is:  </a:t>
            </a:r>
          </a:p>
          <a:p>
            <a:endParaRPr lang="en-US" sz="24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6</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1: Blending Process</a:t>
            </a:r>
            <a:endParaRPr lang="en-US" dirty="0"/>
          </a:p>
        </p:txBody>
      </p:sp>
      <p:pic>
        <p:nvPicPr>
          <p:cNvPr id="2" name="Picture 1"/>
          <p:cNvPicPr>
            <a:picLocks noChangeAspect="1"/>
          </p:cNvPicPr>
          <p:nvPr/>
        </p:nvPicPr>
        <p:blipFill rotWithShape="1">
          <a:blip r:embed="rId3">
            <a:clrChange>
              <a:clrFrom>
                <a:srgbClr val="FFFFFF"/>
              </a:clrFrom>
              <a:clrTo>
                <a:srgbClr val="FFFFFF">
                  <a:alpha val="0"/>
                </a:srgbClr>
              </a:clrTo>
            </a:clrChange>
          </a:blip>
          <a:srcRect r="58252" b="7407"/>
          <a:stretch/>
        </p:blipFill>
        <p:spPr>
          <a:xfrm>
            <a:off x="4762500" y="2133600"/>
            <a:ext cx="3009900" cy="4399302"/>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3183074568"/>
              </p:ext>
            </p:extLst>
          </p:nvPr>
        </p:nvGraphicFramePr>
        <p:xfrm>
          <a:off x="1447800" y="2904708"/>
          <a:ext cx="1279651" cy="988821"/>
        </p:xfrm>
        <a:graphic>
          <a:graphicData uri="http://schemas.openxmlformats.org/presentationml/2006/ole">
            <mc:AlternateContent xmlns:mc="http://schemas.openxmlformats.org/markup-compatibility/2006">
              <mc:Choice xmlns:v="urn:schemas-microsoft-com:vml" Requires="v">
                <p:oleObj spid="_x0000_s88112" name="Equation" r:id="rId4" imgW="558720" imgH="431640" progId="Equation.3">
                  <p:embed/>
                </p:oleObj>
              </mc:Choice>
              <mc:Fallback>
                <p:oleObj name="Equation" r:id="rId4" imgW="558720" imgH="431640" progId="Equation.3">
                  <p:embed/>
                  <p:pic>
                    <p:nvPicPr>
                      <p:cNvPr id="0" name=""/>
                      <p:cNvPicPr/>
                      <p:nvPr/>
                    </p:nvPicPr>
                    <p:blipFill>
                      <a:blip r:embed="rId5"/>
                      <a:stretch>
                        <a:fillRect/>
                      </a:stretch>
                    </p:blipFill>
                    <p:spPr>
                      <a:xfrm>
                        <a:off x="1447800" y="2904708"/>
                        <a:ext cx="1279651" cy="988821"/>
                      </a:xfrm>
                      <a:prstGeom prst="rect">
                        <a:avLst/>
                      </a:prstGeom>
                    </p:spPr>
                  </p:pic>
                </p:oleObj>
              </mc:Fallback>
            </mc:AlternateContent>
          </a:graphicData>
        </a:graphic>
      </p:graphicFrame>
      <p:sp>
        <p:nvSpPr>
          <p:cNvPr id="4" name="TextBox 3"/>
          <p:cNvSpPr txBox="1"/>
          <p:nvPr/>
        </p:nvSpPr>
        <p:spPr>
          <a:xfrm>
            <a:off x="381000" y="4438471"/>
            <a:ext cx="4038600"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Which</a:t>
            </a:r>
            <a:r>
              <a:rPr lang="en-US" sz="2400" dirty="0">
                <a:latin typeface="Times New Roman" panose="02020603050405020304" pitchFamily="18" charset="0"/>
                <a:cs typeface="Times New Roman" panose="02020603050405020304" pitchFamily="18" charset="0"/>
              </a:rPr>
              <a:t>, as long as the required ratio is constant, is a constant </a:t>
            </a:r>
            <a:r>
              <a:rPr lang="en-US" sz="2400" dirty="0" smtClean="0">
                <a:latin typeface="Times New Roman" panose="02020603050405020304" pitchFamily="18" charset="0"/>
                <a:cs typeface="Times New Roman" panose="02020603050405020304" pitchFamily="18" charset="0"/>
              </a:rPr>
              <a:t>value (linear).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96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458200" cy="120032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In the second </a:t>
            </a:r>
            <a:r>
              <a:rPr lang="en-US" sz="2400" dirty="0" smtClean="0">
                <a:latin typeface="Times New Roman" pitchFamily="18" charset="0"/>
                <a:cs typeface="Times New Roman" pitchFamily="18" charset="0"/>
              </a:rPr>
              <a:t>scheme, FY 16 </a:t>
            </a:r>
            <a:r>
              <a:rPr lang="en-US" sz="2400" dirty="0">
                <a:latin typeface="Times New Roman" pitchFamily="18" charset="0"/>
                <a:cs typeface="Times New Roman" pitchFamily="18" charset="0"/>
              </a:rPr>
              <a:t>solves the equation</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R</a:t>
            </a:r>
            <a:r>
              <a:rPr lang="en-US" sz="2400"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rPr>
              <a:t>F</a:t>
            </a:r>
            <a:r>
              <a:rPr lang="en-US" sz="2400" i="1" baseline="-25000" dirty="0" smtClean="0">
                <a:latin typeface="Times New Roman" pitchFamily="18" charset="0"/>
                <a:cs typeface="Times New Roman" pitchFamily="18" charset="0"/>
              </a:rPr>
              <a:t>B</a:t>
            </a:r>
            <a:r>
              <a:rPr lang="en-US" sz="2400" baseline="-25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F</a:t>
            </a:r>
            <a:r>
              <a:rPr lang="en-US" sz="2400" i="1" baseline="-25000"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gain of this </a:t>
            </a:r>
            <a:r>
              <a:rPr lang="en-US" sz="2400" dirty="0" smtClean="0">
                <a:latin typeface="Times New Roman" pitchFamily="18" charset="0"/>
                <a:cs typeface="Times New Roman" pitchFamily="18" charset="0"/>
              </a:rPr>
              <a:t>element is:  </a:t>
            </a:r>
          </a:p>
          <a:p>
            <a:endParaRPr lang="en-US" sz="24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7</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1: Blending Process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096237376"/>
              </p:ext>
            </p:extLst>
          </p:nvPr>
        </p:nvGraphicFramePr>
        <p:xfrm>
          <a:off x="481012" y="2819400"/>
          <a:ext cx="3838575" cy="989013"/>
        </p:xfrm>
        <a:graphic>
          <a:graphicData uri="http://schemas.openxmlformats.org/presentationml/2006/ole">
            <mc:AlternateContent xmlns:mc="http://schemas.openxmlformats.org/markup-compatibility/2006">
              <mc:Choice xmlns:v="urn:schemas-microsoft-com:vml" Requires="v">
                <p:oleObj spid="_x0000_s89135" name="Equation" r:id="rId3" imgW="1676160" imgH="431640" progId="Equation.3">
                  <p:embed/>
                </p:oleObj>
              </mc:Choice>
              <mc:Fallback>
                <p:oleObj name="Equation" r:id="rId3" imgW="1676160" imgH="431640" progId="Equation.3">
                  <p:embed/>
                  <p:pic>
                    <p:nvPicPr>
                      <p:cNvPr id="0" name=""/>
                      <p:cNvPicPr/>
                      <p:nvPr/>
                    </p:nvPicPr>
                    <p:blipFill>
                      <a:blip r:embed="rId4"/>
                      <a:stretch>
                        <a:fillRect/>
                      </a:stretch>
                    </p:blipFill>
                    <p:spPr>
                      <a:xfrm>
                        <a:off x="481012" y="2819400"/>
                        <a:ext cx="3838575" cy="989013"/>
                      </a:xfrm>
                      <a:prstGeom prst="rect">
                        <a:avLst/>
                      </a:prstGeom>
                    </p:spPr>
                  </p:pic>
                </p:oleObj>
              </mc:Fallback>
            </mc:AlternateContent>
          </a:graphicData>
        </a:graphic>
      </p:graphicFrame>
      <p:sp>
        <p:nvSpPr>
          <p:cNvPr id="4" name="TextBox 3"/>
          <p:cNvSpPr txBox="1"/>
          <p:nvPr/>
        </p:nvSpPr>
        <p:spPr>
          <a:xfrm>
            <a:off x="381000" y="4438471"/>
            <a:ext cx="4114800"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So </a:t>
            </a:r>
            <a:r>
              <a:rPr lang="en-US" sz="2400" dirty="0">
                <a:latin typeface="Times New Roman" panose="02020603050405020304" pitchFamily="18" charset="0"/>
                <a:cs typeface="Times New Roman" panose="02020603050405020304" pitchFamily="18" charset="0"/>
              </a:rPr>
              <a:t>as the flow rate of stream A changes, this gain also changes, yielding </a:t>
            </a:r>
            <a:r>
              <a:rPr lang="en-US" sz="2400" dirty="0" smtClean="0">
                <a:latin typeface="Times New Roman" panose="02020603050405020304" pitchFamily="18" charset="0"/>
                <a:cs typeface="Times New Roman" panose="02020603050405020304" pitchFamily="18" charset="0"/>
              </a:rPr>
              <a:t>a nonlinearity</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5">
            <a:clrChange>
              <a:clrFrom>
                <a:srgbClr val="FFFFFF"/>
              </a:clrFrom>
              <a:clrTo>
                <a:srgbClr val="FFFFFF">
                  <a:alpha val="0"/>
                </a:srgbClr>
              </a:clrTo>
            </a:clrChange>
          </a:blip>
          <a:srcRect l="52833" b="6636"/>
          <a:stretch/>
        </p:blipFill>
        <p:spPr>
          <a:xfrm>
            <a:off x="4610100" y="2016777"/>
            <a:ext cx="3491260" cy="4612623"/>
          </a:xfrm>
          <a:prstGeom prst="rect">
            <a:avLst/>
          </a:prstGeom>
        </p:spPr>
      </p:pic>
    </p:spTree>
    <p:extLst>
      <p:ext uri="{BB962C8B-B14F-4D97-AF65-F5344CB8AC3E}">
        <p14:creationId xmlns:p14="http://schemas.microsoft.com/office/powerpoint/2010/main" val="137168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534400" cy="1569660"/>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From a practical point of view, even if both streams can be controlled, the </a:t>
            </a:r>
            <a:r>
              <a:rPr lang="en-US" sz="2400" dirty="0" smtClean="0">
                <a:latin typeface="Times New Roman" pitchFamily="18" charset="0"/>
                <a:cs typeface="Times New Roman" pitchFamily="18" charset="0"/>
              </a:rPr>
              <a:t>implementation of </a:t>
            </a:r>
            <a:r>
              <a:rPr lang="en-US" sz="2400" dirty="0">
                <a:latin typeface="Times New Roman" pitchFamily="18" charset="0"/>
                <a:cs typeface="Times New Roman" pitchFamily="18" charset="0"/>
              </a:rPr>
              <a:t>ratio control may still be more convenient than the control system </a:t>
            </a:r>
            <a:r>
              <a:rPr lang="en-US" sz="2400" dirty="0" smtClean="0">
                <a:latin typeface="Times New Roman" pitchFamily="18" charset="0"/>
                <a:cs typeface="Times New Roman" pitchFamily="18" charset="0"/>
              </a:rPr>
              <a:t>shown in </a:t>
            </a:r>
            <a:r>
              <a:rPr lang="en-US" sz="2400" dirty="0">
                <a:latin typeface="Times New Roman" pitchFamily="18" charset="0"/>
                <a:cs typeface="Times New Roman" pitchFamily="18" charset="0"/>
              </a:rPr>
              <a:t>Fig. </a:t>
            </a:r>
            <a:r>
              <a:rPr lang="en-US" sz="2400" dirty="0" smtClean="0">
                <a:latin typeface="Times New Roman" pitchFamily="18" charset="0"/>
                <a:cs typeface="Times New Roman" pitchFamily="18" charset="0"/>
              </a:rPr>
              <a:t>1. Fig. 3 </a:t>
            </a:r>
            <a:r>
              <a:rPr lang="en-US" sz="2400" dirty="0">
                <a:latin typeface="Times New Roman" pitchFamily="18" charset="0"/>
                <a:cs typeface="Times New Roman" pitchFamily="18" charset="0"/>
              </a:rPr>
              <a:t>shows a ratio control scheme for this case. </a:t>
            </a:r>
            <a:endParaRPr lang="en-US" sz="2400"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8</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1: Blending Process</a:t>
            </a:r>
            <a:endParaRPr lang="en-US" dirty="0"/>
          </a:p>
        </p:txBody>
      </p:sp>
      <p:grpSp>
        <p:nvGrpSpPr>
          <p:cNvPr id="3" name="Group 2"/>
          <p:cNvGrpSpPr/>
          <p:nvPr/>
        </p:nvGrpSpPr>
        <p:grpSpPr>
          <a:xfrm>
            <a:off x="2757166" y="3095124"/>
            <a:ext cx="3415034" cy="3534276"/>
            <a:chOff x="2523995" y="3095124"/>
            <a:chExt cx="3415034" cy="3534276"/>
          </a:xfrm>
        </p:grpSpPr>
        <p:pic>
          <p:nvPicPr>
            <p:cNvPr id="7" name="Picture 2" descr="C:\Documents and Settings\Steveo\My Documents\Engineering\BCS\smith_0471431907\jpgs\ch10\10_2.4.jpg"/>
            <p:cNvPicPr preferRelativeResize="0">
              <a:picLocks noChangeAspect="1" noChangeArrowheads="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9925"/>
            <a:stretch/>
          </p:blipFill>
          <p:spPr bwMode="auto">
            <a:xfrm>
              <a:off x="2523995" y="3095124"/>
              <a:ext cx="2276605" cy="353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77282" y="4580916"/>
              <a:ext cx="761747" cy="369332"/>
            </a:xfrm>
            <a:prstGeom prst="rect">
              <a:avLst/>
            </a:prstGeom>
            <a:noFill/>
          </p:spPr>
          <p:txBody>
            <a:bodyPr wrap="none" rtlCol="0">
              <a:spAutoFit/>
            </a:bodyPr>
            <a:lstStyle/>
            <a:p>
              <a:r>
                <a:rPr lang="en-US" dirty="0" smtClean="0"/>
                <a:t>Fig. 3</a:t>
              </a:r>
              <a:endParaRPr lang="en-US" dirty="0"/>
            </a:p>
          </p:txBody>
        </p:sp>
      </p:grpSp>
    </p:spTree>
    <p:extLst>
      <p:ext uri="{BB962C8B-B14F-4D97-AF65-F5344CB8AC3E}">
        <p14:creationId xmlns:p14="http://schemas.microsoft.com/office/powerpoint/2010/main" val="129684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381000" y="1219200"/>
            <a:ext cx="8534400" cy="526297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Air is introduced in a </a:t>
            </a:r>
            <a:r>
              <a:rPr lang="en-US" sz="2400" dirty="0" smtClean="0">
                <a:latin typeface="Times New Roman" pitchFamily="18" charset="0"/>
                <a:cs typeface="Times New Roman" pitchFamily="18" charset="0"/>
              </a:rPr>
              <a:t>excess </a:t>
            </a:r>
            <a:r>
              <a:rPr lang="en-US" sz="2400" dirty="0">
                <a:latin typeface="Times New Roman" pitchFamily="18" charset="0"/>
                <a:cs typeface="Times New Roman" pitchFamily="18" charset="0"/>
              </a:rPr>
              <a:t>of that </a:t>
            </a:r>
            <a:r>
              <a:rPr lang="en-US" sz="2400" dirty="0" err="1" smtClean="0">
                <a:latin typeface="Times New Roman" pitchFamily="18" charset="0"/>
                <a:cs typeface="Times New Roman" pitchFamily="18" charset="0"/>
              </a:rPr>
              <a:t>stoichiometrically</a:t>
            </a:r>
            <a:r>
              <a:rPr lang="en-US" sz="2400" dirty="0" smtClean="0">
                <a:latin typeface="Times New Roman" pitchFamily="18" charset="0"/>
                <a:cs typeface="Times New Roman" pitchFamily="18" charset="0"/>
              </a:rPr>
              <a:t> required </a:t>
            </a:r>
            <a:r>
              <a:rPr lang="en-US" sz="2400" dirty="0">
                <a:latin typeface="Times New Roman" pitchFamily="18" charset="0"/>
                <a:cs typeface="Times New Roman" pitchFamily="18" charset="0"/>
              </a:rPr>
              <a:t>for combustion of the fuel; this is done to ensure complete combustion</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Incomplete </a:t>
            </a:r>
            <a:r>
              <a:rPr lang="en-US" sz="2400" dirty="0">
                <a:latin typeface="Times New Roman" pitchFamily="18" charset="0"/>
                <a:cs typeface="Times New Roman" pitchFamily="18" charset="0"/>
              </a:rPr>
              <a:t>combustion not only results in the inefficient use of the fuel </a:t>
            </a:r>
            <a:r>
              <a:rPr lang="en-US" sz="2400" dirty="0" smtClean="0">
                <a:latin typeface="Times New Roman" pitchFamily="18" charset="0"/>
                <a:cs typeface="Times New Roman" pitchFamily="18" charset="0"/>
              </a:rPr>
              <a:t>but may </a:t>
            </a:r>
            <a:r>
              <a:rPr lang="en-US" sz="2400" dirty="0">
                <a:latin typeface="Times New Roman" pitchFamily="18" charset="0"/>
                <a:cs typeface="Times New Roman" pitchFamily="18" charset="0"/>
              </a:rPr>
              <a:t>also result in smoke and the production of other pollutants.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amount of </a:t>
            </a:r>
            <a:r>
              <a:rPr lang="en-US" sz="2400" dirty="0" smtClean="0">
                <a:latin typeface="Times New Roman" pitchFamily="18" charset="0"/>
                <a:cs typeface="Times New Roman" pitchFamily="18" charset="0"/>
              </a:rPr>
              <a:t>excess air </a:t>
            </a:r>
            <a:r>
              <a:rPr lang="en-US" sz="2400" dirty="0">
                <a:latin typeface="Times New Roman" pitchFamily="18" charset="0"/>
                <a:cs typeface="Times New Roman" pitchFamily="18" charset="0"/>
              </a:rPr>
              <a:t>introduced depends on the type of fuel, the fuel composition, and the </a:t>
            </a:r>
            <a:r>
              <a:rPr lang="en-US" sz="2400" dirty="0" smtClean="0">
                <a:latin typeface="Times New Roman" pitchFamily="18" charset="0"/>
                <a:cs typeface="Times New Roman" pitchFamily="18" charset="0"/>
              </a:rPr>
              <a:t>equipment used</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However</a:t>
            </a:r>
            <a:r>
              <a:rPr lang="en-US" sz="2400" dirty="0">
                <a:latin typeface="Times New Roman" pitchFamily="18" charset="0"/>
                <a:cs typeface="Times New Roman" pitchFamily="18" charset="0"/>
              </a:rPr>
              <a:t>, the greater the amount of excess air introduced, the greater the </a:t>
            </a:r>
            <a:r>
              <a:rPr lang="en-US" sz="2400" dirty="0" smtClean="0">
                <a:latin typeface="Times New Roman" pitchFamily="18" charset="0"/>
                <a:cs typeface="Times New Roman" pitchFamily="18" charset="0"/>
              </a:rPr>
              <a:t>energy losses </a:t>
            </a:r>
            <a:r>
              <a:rPr lang="en-US" sz="2400" dirty="0">
                <a:latin typeface="Times New Roman" pitchFamily="18" charset="0"/>
                <a:cs typeface="Times New Roman" pitchFamily="18" charset="0"/>
              </a:rPr>
              <a:t>through the stack gases. Therefore, the control of the air and fuel flows is </a:t>
            </a:r>
            <a:r>
              <a:rPr lang="en-US" sz="2400" dirty="0" smtClean="0">
                <a:latin typeface="Times New Roman" pitchFamily="18" charset="0"/>
                <a:cs typeface="Times New Roman" pitchFamily="18" charset="0"/>
              </a:rPr>
              <a:t>most important </a:t>
            </a:r>
            <a:r>
              <a:rPr lang="en-US" sz="2400" dirty="0">
                <a:latin typeface="Times New Roman" pitchFamily="18" charset="0"/>
                <a:cs typeface="Times New Roman" pitchFamily="18" charset="0"/>
              </a:rPr>
              <a:t>for proper safe and economical operation.</a:t>
            </a:r>
            <a:endParaRPr lang="en-US" sz="2400"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9</a:t>
            </a:fld>
            <a:endParaRPr lang="en-US"/>
          </a:p>
        </p:txBody>
      </p:sp>
      <p:sp>
        <p:nvSpPr>
          <p:cNvPr id="9" name="Rectangle 8"/>
          <p:cNvSpPr/>
          <p:nvPr/>
        </p:nvSpPr>
        <p:spPr>
          <a:xfrm>
            <a:off x="1981200" y="457200"/>
            <a:ext cx="5257800" cy="584775"/>
          </a:xfrm>
          <a:prstGeom prst="rect">
            <a:avLst/>
          </a:prstGeom>
        </p:spPr>
        <p:txBody>
          <a:bodyPr wrap="square">
            <a:spAutoFit/>
          </a:bodyPr>
          <a:lstStyle/>
          <a:p>
            <a:r>
              <a:rPr lang="en-US" sz="3200" b="1" dirty="0">
                <a:solidFill>
                  <a:srgbClr val="04617B"/>
                </a:solidFill>
                <a:latin typeface="Times New Roman" pitchFamily="18" charset="0"/>
                <a:ea typeface="+mj-ea"/>
                <a:cs typeface="Times New Roman" pitchFamily="18" charset="0"/>
              </a:rPr>
              <a:t>Example </a:t>
            </a:r>
            <a:r>
              <a:rPr lang="en-US" sz="3200" b="1" dirty="0" smtClean="0">
                <a:solidFill>
                  <a:srgbClr val="04617B"/>
                </a:solidFill>
                <a:latin typeface="Times New Roman" pitchFamily="18" charset="0"/>
                <a:ea typeface="+mj-ea"/>
                <a:cs typeface="Times New Roman" pitchFamily="18" charset="0"/>
              </a:rPr>
              <a:t>2: Air/Fuel Ratio</a:t>
            </a:r>
            <a:endParaRPr lang="en-US" dirty="0"/>
          </a:p>
        </p:txBody>
      </p:sp>
    </p:spTree>
    <p:extLst>
      <p:ext uri="{BB962C8B-B14F-4D97-AF65-F5344CB8AC3E}">
        <p14:creationId xmlns:p14="http://schemas.microsoft.com/office/powerpoint/2010/main" val="19776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themeOverride>
</file>

<file path=docProps/app.xml><?xml version="1.0" encoding="utf-8"?>
<Properties xmlns="http://schemas.openxmlformats.org/officeDocument/2006/extended-properties" xmlns:vt="http://schemas.openxmlformats.org/officeDocument/2006/docPropsVTypes">
  <Template/>
  <TotalTime>12069</TotalTime>
  <Words>1951</Words>
  <Application>Microsoft Office PowerPoint</Application>
  <PresentationFormat>On-screen Show (4:3)</PresentationFormat>
  <Paragraphs>126</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Constantia</vt:lpstr>
      <vt:lpstr>Times New Roman</vt:lpstr>
      <vt:lpstr>Wingdings 2</vt:lpstr>
      <vt:lpstr>Flow</vt:lpstr>
      <vt:lpstr>Equation</vt:lpstr>
      <vt:lpstr>Ratio and Constraint Control</vt:lpstr>
      <vt:lpstr>Example 1: Blending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Property Methods</dc:title>
  <dc:creator>fanaei</dc:creator>
  <cp:lastModifiedBy>fanaei2</cp:lastModifiedBy>
  <cp:revision>656</cp:revision>
  <dcterms:created xsi:type="dcterms:W3CDTF">2009-02-16T13:11:44Z</dcterms:created>
  <dcterms:modified xsi:type="dcterms:W3CDTF">2019-03-12T04:39:59Z</dcterms:modified>
</cp:coreProperties>
</file>