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1" r:id="rId3"/>
    <p:sldId id="326" r:id="rId4"/>
    <p:sldId id="327" r:id="rId5"/>
    <p:sldId id="328" r:id="rId6"/>
    <p:sldId id="331" r:id="rId7"/>
    <p:sldId id="332" r:id="rId8"/>
    <p:sldId id="333" r:id="rId9"/>
    <p:sldId id="334" r:id="rId10"/>
    <p:sldId id="335" r:id="rId11"/>
    <p:sldId id="336" r:id="rId12"/>
    <p:sldId id="329" r:id="rId13"/>
    <p:sldId id="337" r:id="rId14"/>
    <p:sldId id="340" r:id="rId15"/>
    <p:sldId id="341" r:id="rId16"/>
    <p:sldId id="342" r:id="rId17"/>
    <p:sldId id="344" r:id="rId18"/>
    <p:sldId id="345" r:id="rId19"/>
    <p:sldId id="346" r:id="rId20"/>
    <p:sldId id="34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37"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276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C3C499-F941-4828-A084-F58183B46DD4}" type="datetimeFigureOut">
              <a:rPr lang="en-US"/>
              <a:pPr>
                <a:defRPr/>
              </a:pPr>
              <a:t>10/8/2018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EC088E3-DB68-40B4-8878-54F7E1C5C6BF}" type="slidenum">
              <a:rPr lang="en-US"/>
              <a:pPr>
                <a:defRPr/>
              </a:pPr>
              <a:t>‹#›</a:t>
            </a:fld>
            <a:endParaRPr lang="en-US" dirty="0"/>
          </a:p>
        </p:txBody>
      </p:sp>
    </p:spTree>
    <p:extLst>
      <p:ext uri="{BB962C8B-B14F-4D97-AF65-F5344CB8AC3E}">
        <p14:creationId xmlns:p14="http://schemas.microsoft.com/office/powerpoint/2010/main" val="15503250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lvl1pPr>
          </a:lstStyle>
          <a:p>
            <a:pPr>
              <a:defRPr/>
            </a:pPr>
            <a:fld id="{7FD1B30E-2B35-490F-AA7E-74607C3D4057}" type="datetime1">
              <a:rPr lang="en-US"/>
              <a:pPr>
                <a:defRPr/>
              </a:pPr>
              <a:t>10/8/2018</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9F41C70-A99B-4225-91B7-63C7C08C102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EA53E5-5B68-4780-BC49-08FBF4CE9557}" type="datetime1">
              <a:rPr lang="en-US"/>
              <a:pPr>
                <a:defRPr/>
              </a:pPr>
              <a:t>10/8/2018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FE1E494-8B12-49EF-B1CE-128512FE1BA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0D43481-1820-47F0-9A53-935DA4CCB840}" type="datetime1">
              <a:rPr lang="en-US"/>
              <a:pPr>
                <a:defRPr/>
              </a:pPr>
              <a:t>10/8/2018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50D2886-CF35-4C54-9E5A-D364D690E5B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C79EE9-F786-4E9C-BD09-2F98245F77B0}" type="datetime1">
              <a:rPr lang="en-US"/>
              <a:pPr>
                <a:defRPr/>
              </a:pPr>
              <a:t>10/8/2018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9D3549E-288B-48AB-8F35-6E8C82219A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331FBE4A-3607-46DB-82CD-2DF90703E4F7}" type="datetime1">
              <a:rPr lang="en-US"/>
              <a:pPr>
                <a:defRPr/>
              </a:pPr>
              <a:t>10/8/2018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5919C-CF95-4152-AC58-10842D0657E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694C00D-8A2F-4361-A3D6-921C4F249BB6}" type="datetime1">
              <a:rPr lang="en-US"/>
              <a:pPr>
                <a:defRPr/>
              </a:pPr>
              <a:t>10/8/2018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E1A453B6-CCB4-46D1-8171-FC9762C8A8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D98734C-AB74-4431-8049-2997364C7FD7}" type="datetime1">
              <a:rPr lang="en-US"/>
              <a:pPr>
                <a:defRPr/>
              </a:pPr>
              <a:t>10/8/2018</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9F5A0412-AAFE-4CCB-B77B-DFCFC5D67E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89C10E9-6ED7-433B-9948-E2661B7A2EB0}" type="datetime1">
              <a:rPr lang="en-US"/>
              <a:pPr>
                <a:defRPr/>
              </a:pPr>
              <a:t>10/8/2018</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F72467FD-21FC-48D4-B35D-E2FE7C11A27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9A88D65-D718-4DA8-97C5-13A0A3AC4392}" type="datetime1">
              <a:rPr lang="en-US"/>
              <a:pPr>
                <a:defRPr/>
              </a:pPr>
              <a:t>10/8/2018</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D08F86C1-DBE3-427E-8442-3E27AD2BD7B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0E3807A-CD58-4A0A-98FE-B7C56C96079D}" type="datetime1">
              <a:rPr lang="en-US"/>
              <a:pPr>
                <a:defRPr/>
              </a:pPr>
              <a:t>10/8/2018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42F6730-F1E5-409E-A222-EB995513490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smtClean="0"/>
            </a:lvl1pPr>
          </a:lstStyle>
          <a:p>
            <a:pPr>
              <a:defRPr/>
            </a:pPr>
            <a:fld id="{5BED3FB5-69EC-4BF3-B602-05F714999C70}" type="datetime1">
              <a:rPr lang="en-US"/>
              <a:pPr>
                <a:defRPr/>
              </a:pPr>
              <a:t>10/8/2018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5F4B065-8EB8-4531-BE3F-3BCD558B381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34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434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A62385A-1FC4-441B-959F-393B623CE4D9}" type="datetime1">
              <a:rPr lang="en-US"/>
              <a:pPr>
                <a:defRPr/>
              </a:pPr>
              <a:t>10/8/2018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1FF3DCB-3297-4D35-BAA3-8FCFCB5616D3}" type="slidenum">
              <a:rPr lang="en-US"/>
              <a:pPr>
                <a:defRPr/>
              </a:pPr>
              <a:t>‹#›</a:t>
            </a:fld>
            <a:endParaRPr lang="en-US" dirty="0"/>
          </a:p>
        </p:txBody>
      </p:sp>
      <p:grpSp>
        <p:nvGrpSpPr>
          <p:cNvPr id="1434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552" y="1371600"/>
            <a:ext cx="7851648" cy="1828800"/>
          </a:xfrm>
        </p:spPr>
        <p:txBody>
          <a:bodyPr anchor="t" anchorCtr="0">
            <a:normAutofit/>
          </a:bodyPr>
          <a:lstStyle/>
          <a:p>
            <a:pPr algn="ctr" eaLnBrk="1" fontAlgn="auto" hangingPunct="1">
              <a:spcAft>
                <a:spcPts val="0"/>
              </a:spcAft>
              <a:defRPr/>
            </a:pPr>
            <a:r>
              <a:rPr lang="en-US" sz="4800" dirty="0" smtClean="0"/>
              <a:t>Simulation of Process with Recycle</a:t>
            </a:r>
            <a:endParaRPr lang="en-US" sz="4800" dirty="0"/>
          </a:p>
        </p:txBody>
      </p:sp>
      <p:sp>
        <p:nvSpPr>
          <p:cNvPr id="4" name="Slide Number Placeholder 3"/>
          <p:cNvSpPr>
            <a:spLocks noGrp="1"/>
          </p:cNvSpPr>
          <p:nvPr>
            <p:ph type="sldNum" sz="quarter" idx="12"/>
          </p:nvPr>
        </p:nvSpPr>
        <p:spPr/>
        <p:txBody>
          <a:bodyPr/>
          <a:lstStyle/>
          <a:p>
            <a:pPr>
              <a:defRPr/>
            </a:pPr>
            <a:fld id="{402622EE-E919-41B9-92FC-47B5AB8F0CBF}" type="slidenum">
              <a:rPr lang="en-US" smtClean="0"/>
              <a:pPr>
                <a:defRPr/>
              </a:pPr>
              <a:t>1</a:t>
            </a:fld>
            <a:endParaRPr lang="en-US" dirty="0"/>
          </a:p>
        </p:txBody>
      </p:sp>
      <p:sp>
        <p:nvSpPr>
          <p:cNvPr id="18436" name="TextBox 5"/>
          <p:cNvSpPr txBox="1">
            <a:spLocks noChangeArrowheads="1"/>
          </p:cNvSpPr>
          <p:nvPr/>
        </p:nvSpPr>
        <p:spPr bwMode="auto">
          <a:xfrm>
            <a:off x="457200" y="5715000"/>
            <a:ext cx="8229600" cy="338554"/>
          </a:xfrm>
          <a:prstGeom prst="rect">
            <a:avLst/>
          </a:prstGeom>
          <a:noFill/>
          <a:ln w="9525">
            <a:noFill/>
            <a:miter lim="800000"/>
            <a:headEnd/>
            <a:tailEnd/>
          </a:ln>
        </p:spPr>
        <p:txBody>
          <a:bodyPr>
            <a:spAutoFit/>
          </a:bodyPr>
          <a:lstStyle/>
          <a:p>
            <a:r>
              <a:rPr lang="en-US" sz="1600" dirty="0"/>
              <a:t>Ref: </a:t>
            </a:r>
            <a:r>
              <a:rPr lang="en-US" sz="1600" dirty="0" smtClean="0"/>
              <a:t>Seider et al, Product and process design principles, 2</a:t>
            </a:r>
            <a:r>
              <a:rPr lang="en-US" sz="1600" baseline="30000" dirty="0" smtClean="0"/>
              <a:t>nd</a:t>
            </a:r>
            <a:r>
              <a:rPr lang="en-US" sz="1600" dirty="0" smtClean="0"/>
              <a:t> ed., Chapter 4, Wiley, 200</a:t>
            </a:r>
            <a:r>
              <a:rPr lang="fa-IR" sz="1600" dirty="0" smtClean="0"/>
              <a:t>4</a:t>
            </a:r>
            <a:r>
              <a:rPr lang="en-US" sz="1600" dirty="0" smtClean="0"/>
              <a:t>.</a:t>
            </a:r>
            <a:r>
              <a:rPr lang="en-US" sz="1600" b="1" i="1" dirty="0" smtClean="0"/>
              <a:t> </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305800" cy="3102591"/>
          </a:xfrm>
        </p:spPr>
        <p:txBody>
          <a:bodyPr/>
          <a:lstStyle/>
          <a:p>
            <a:r>
              <a:rPr lang="en-US" sz="2400" dirty="0">
                <a:latin typeface="Times New Roman" panose="02020603050405020304" pitchFamily="18" charset="0"/>
                <a:cs typeface="Times New Roman" panose="02020603050405020304" pitchFamily="18" charset="0"/>
              </a:rPr>
              <a:t>A more complex </a:t>
            </a:r>
            <a:r>
              <a:rPr lang="en-US" sz="2400" dirty="0" err="1">
                <a:latin typeface="Times New Roman" panose="02020603050405020304" pitchFamily="18" charset="0"/>
                <a:cs typeface="Times New Roman" panose="02020603050405020304" pitchFamily="18" charset="0"/>
              </a:rPr>
              <a:t>flowsheet</a:t>
            </a:r>
            <a:r>
              <a:rPr lang="en-US" sz="2400" dirty="0">
                <a:latin typeface="Times New Roman" panose="02020603050405020304" pitchFamily="18" charset="0"/>
                <a:cs typeface="Times New Roman" panose="02020603050405020304" pitchFamily="18" charset="0"/>
              </a:rPr>
              <a:t>, which contains three recycle loops, is shown </a:t>
            </a:r>
            <a:r>
              <a:rPr lang="en-US" sz="2400" dirty="0" smtClean="0">
                <a:latin typeface="Times New Roman" panose="02020603050405020304" pitchFamily="18" charset="0"/>
                <a:cs typeface="Times New Roman" panose="02020603050405020304" pitchFamily="18" charset="0"/>
              </a:rPr>
              <a:t>in the following Figure. </a:t>
            </a:r>
          </a:p>
          <a:p>
            <a:r>
              <a:rPr lang="en-US" sz="2400" dirty="0" smtClean="0">
                <a:latin typeface="Times New Roman" panose="02020603050405020304" pitchFamily="18" charset="0"/>
                <a:cs typeface="Times New Roman" panose="02020603050405020304" pitchFamily="18" charset="0"/>
              </a:rPr>
              <a:t>Two options which </a:t>
            </a:r>
            <a:r>
              <a:rPr lang="en-US" sz="2400" dirty="0">
                <a:latin typeface="Times New Roman" panose="02020603050405020304" pitchFamily="18" charset="0"/>
                <a:cs typeface="Times New Roman" panose="02020603050405020304" pitchFamily="18" charset="0"/>
              </a:rPr>
              <a:t>involve the </a:t>
            </a:r>
            <a:r>
              <a:rPr lang="en-US" sz="2400" dirty="0" smtClean="0">
                <a:latin typeface="Times New Roman" panose="02020603050405020304" pitchFamily="18" charset="0"/>
                <a:cs typeface="Times New Roman" panose="02020603050405020304" pitchFamily="18" charset="0"/>
              </a:rPr>
              <a:t>minimum number </a:t>
            </a:r>
            <a:r>
              <a:rPr lang="en-US" sz="2400" dirty="0">
                <a:latin typeface="Times New Roman" panose="02020603050405020304" pitchFamily="18" charset="0"/>
                <a:cs typeface="Times New Roman" panose="02020603050405020304" pitchFamily="18" charset="0"/>
              </a:rPr>
              <a:t>of tear streams,S5 and S8, </a:t>
            </a:r>
            <a:r>
              <a:rPr lang="en-US" sz="2400" dirty="0" smtClean="0">
                <a:latin typeface="Times New Roman" panose="02020603050405020304" pitchFamily="18" charset="0"/>
                <a:cs typeface="Times New Roman" panose="02020603050405020304" pitchFamily="18" charset="0"/>
              </a:rPr>
              <a:t>are illustrated for this example. Option 1 has two convergence units (CONV1, CONV2), and option 2 has one (CONV3). In option 1 (</a:t>
            </a:r>
            <a:r>
              <a:rPr lang="en-US" sz="2400" dirty="0" smtClean="0">
                <a:solidFill>
                  <a:srgbClr val="C00000"/>
                </a:solidFill>
                <a:latin typeface="Times New Roman" panose="02020603050405020304" pitchFamily="18" charset="0"/>
                <a:cs typeface="Times New Roman" panose="02020603050405020304" pitchFamily="18" charset="0"/>
              </a:rPr>
              <a:t>nested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internal loop, CONV1, </a:t>
            </a:r>
            <a:r>
              <a:rPr lang="en-US" sz="2400" dirty="0">
                <a:latin typeface="Times New Roman" panose="02020603050405020304" pitchFamily="18" charset="0"/>
                <a:cs typeface="Times New Roman" panose="02020603050405020304" pitchFamily="18" charset="0"/>
              </a:rPr>
              <a:t>is converged during every iteration of the external loop, </a:t>
            </a:r>
            <a:r>
              <a:rPr lang="en-US" sz="2400" dirty="0" smtClean="0">
                <a:latin typeface="Times New Roman" panose="02020603050405020304" pitchFamily="18" charset="0"/>
                <a:cs typeface="Times New Roman" panose="02020603050405020304" pitchFamily="18" charset="0"/>
              </a:rPr>
              <a:t>CONV2. </a:t>
            </a:r>
            <a:r>
              <a:rPr lang="en-US" sz="2400" dirty="0">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option 2</a:t>
            </a:r>
            <a:r>
              <a:rPr lang="en-US" sz="2400" dirty="0">
                <a:latin typeface="Times New Roman" panose="02020603050405020304" pitchFamily="18" charset="0"/>
                <a:cs typeface="Times New Roman" panose="02020603050405020304" pitchFamily="18" charset="0"/>
              </a:rPr>
              <a:t>, both loops are converged </a:t>
            </a:r>
            <a:r>
              <a:rPr lang="en-US" sz="2400" dirty="0">
                <a:solidFill>
                  <a:srgbClr val="C00000"/>
                </a:solidFill>
                <a:latin typeface="Times New Roman" panose="02020603050405020304" pitchFamily="18" charset="0"/>
                <a:cs typeface="Times New Roman" panose="02020603050405020304" pitchFamily="18" charset="0"/>
              </a:rPr>
              <a:t>simultaneously</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10</a:t>
            </a:fld>
            <a:endParaRPr lang="en-US" dirty="0"/>
          </a:p>
        </p:txBody>
      </p:sp>
      <p:pic>
        <p:nvPicPr>
          <p:cNvPr id="9" name="Picture 1" descr="fig_05_13a.jpg"/>
          <p:cNvPicPr>
            <a:picLocks noChangeAspect="1"/>
          </p:cNvPicPr>
          <p:nvPr>
            <p:custDataLst>
              <p:tags r:id="rId1"/>
            </p:custDataLst>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775" b="58388"/>
          <a:stretch/>
        </p:blipFill>
        <p:spPr bwMode="auto">
          <a:xfrm>
            <a:off x="2590800" y="4419600"/>
            <a:ext cx="34258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fig_05_13a.jpg"/>
          <p:cNvPicPr>
            <a:picLocks noChangeAspect="1"/>
          </p:cNvPicPr>
          <p:nvPr>
            <p:custDataLst>
              <p:tags r:id="rId2"/>
            </p:custDataLst>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8472" b="2143"/>
          <a:stretch/>
        </p:blipFill>
        <p:spPr bwMode="auto">
          <a:xfrm>
            <a:off x="536575" y="4070445"/>
            <a:ext cx="3883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fig_05_13b.jpg"/>
          <p:cNvPicPr>
            <a:picLocks noChangeAspect="1"/>
          </p:cNvPicPr>
          <p:nvPr>
            <p:custDataLst>
              <p:tags r:id="rId3"/>
            </p:custDataLst>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3950"/>
          <a:stretch/>
        </p:blipFill>
        <p:spPr bwMode="auto">
          <a:xfrm>
            <a:off x="4876800" y="4093190"/>
            <a:ext cx="3629584" cy="276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5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0"/>
            <a:ext cx="8487229" cy="1524000"/>
          </a:xfrm>
        </p:spPr>
        <p:txBody>
          <a:bodyPr/>
          <a:lstStyle/>
          <a:p>
            <a:r>
              <a:rPr lang="en-US" sz="2400" dirty="0">
                <a:latin typeface="Times New Roman" panose="02020603050405020304" pitchFamily="18" charset="0"/>
                <a:cs typeface="Times New Roman" panose="02020603050405020304" pitchFamily="18" charset="0"/>
              </a:rPr>
              <a:t>Note that the </a:t>
            </a:r>
            <a:r>
              <a:rPr lang="en-US" sz="2400" dirty="0" smtClean="0">
                <a:latin typeface="Times New Roman" panose="02020603050405020304" pitchFamily="18" charset="0"/>
                <a:cs typeface="Times New Roman" panose="02020603050405020304" pitchFamily="18" charset="0"/>
              </a:rPr>
              <a:t>minimum number </a:t>
            </a:r>
            <a:r>
              <a:rPr lang="en-US" sz="2400" dirty="0">
                <a:latin typeface="Times New Roman" panose="02020603050405020304" pitchFamily="18" charset="0"/>
                <a:cs typeface="Times New Roman" panose="02020603050405020304" pitchFamily="18" charset="0"/>
              </a:rPr>
              <a:t>of tear </a:t>
            </a:r>
            <a:r>
              <a:rPr lang="en-US" sz="2400" dirty="0" smtClean="0">
                <a:latin typeface="Times New Roman" panose="02020603050405020304" pitchFamily="18" charset="0"/>
                <a:cs typeface="Times New Roman" panose="02020603050405020304" pitchFamily="18" charset="0"/>
              </a:rPr>
              <a:t>streams may </a:t>
            </a:r>
            <a:r>
              <a:rPr lang="en-US" sz="2400" dirty="0">
                <a:latin typeface="Times New Roman" panose="02020603050405020304" pitchFamily="18" charset="0"/>
                <a:cs typeface="Times New Roman" panose="02020603050405020304" pitchFamily="18" charset="0"/>
              </a:rPr>
              <a:t>not provide for the most rapid convergence. An alternative solution procedure for </a:t>
            </a:r>
            <a:r>
              <a:rPr lang="en-US" sz="2400" dirty="0" smtClean="0">
                <a:latin typeface="Times New Roman" panose="02020603050405020304" pitchFamily="18" charset="0"/>
                <a:cs typeface="Times New Roman" panose="02020603050405020304" pitchFamily="18" charset="0"/>
              </a:rPr>
              <a:t>this </a:t>
            </a:r>
            <a:r>
              <a:rPr lang="en-US" sz="2400" dirty="0" err="1" smtClean="0">
                <a:latin typeface="Times New Roman" panose="02020603050405020304" pitchFamily="18" charset="0"/>
                <a:cs typeface="Times New Roman" panose="02020603050405020304" pitchFamily="18" charset="0"/>
              </a:rPr>
              <a:t>flowsheet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involves three tear streams</a:t>
            </a:r>
            <a:r>
              <a:rPr lang="en-US" sz="2400" dirty="0" smtClean="0">
                <a:latin typeface="Times New Roman" panose="02020603050405020304" pitchFamily="18" charset="0"/>
                <a:cs typeface="Times New Roman" panose="02020603050405020304" pitchFamily="18" charset="0"/>
              </a:rPr>
              <a:t>, for </a:t>
            </a:r>
            <a:r>
              <a:rPr lang="en-US" sz="2400" dirty="0">
                <a:latin typeface="Times New Roman" panose="02020603050405020304" pitchFamily="18" charset="0"/>
                <a:cs typeface="Times New Roman" panose="02020603050405020304" pitchFamily="18" charset="0"/>
              </a:rPr>
              <a:t>example, S7, S9, and </a:t>
            </a:r>
            <a:r>
              <a:rPr lang="en-US" sz="2400" dirty="0" smtClean="0">
                <a:latin typeface="Times New Roman" panose="02020603050405020304" pitchFamily="18" charset="0"/>
                <a:cs typeface="Times New Roman" panose="02020603050405020304" pitchFamily="18" charset="0"/>
              </a:rPr>
              <a:t>S11 </a:t>
            </a:r>
            <a:r>
              <a:rPr lang="en-US" sz="2400" dirty="0">
                <a:latin typeface="Times New Roman" panose="02020603050405020304" pitchFamily="18" charset="0"/>
                <a:cs typeface="Times New Roman" panose="02020603050405020304" pitchFamily="18" charset="0"/>
              </a:rPr>
              <a:t>with one </a:t>
            </a:r>
            <a:r>
              <a:rPr lang="en-US" sz="2400" dirty="0" smtClean="0">
                <a:latin typeface="Times New Roman" panose="02020603050405020304" pitchFamily="18" charset="0"/>
                <a:cs typeface="Times New Roman" panose="02020603050405020304" pitchFamily="18" charset="0"/>
              </a:rPr>
              <a:t>convergence unit</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11</a:t>
            </a:fld>
            <a:endParaRPr lang="en-US" dirty="0"/>
          </a:p>
        </p:txBody>
      </p:sp>
      <p:pic>
        <p:nvPicPr>
          <p:cNvPr id="10" name="Picture 1" descr="fig_05_13a.jpg"/>
          <p:cNvPicPr>
            <a:picLocks noChangeAspect="1"/>
          </p:cNvPicPr>
          <p:nvPr>
            <p:custDataLst>
              <p:tags r:id="rId1"/>
            </p:custDataLst>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8472" b="2143"/>
          <a:stretch/>
        </p:blipFill>
        <p:spPr bwMode="auto">
          <a:xfrm>
            <a:off x="536575" y="990600"/>
            <a:ext cx="3883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fig_05_13b.jpg"/>
          <p:cNvPicPr>
            <a:picLocks noChangeAspect="1"/>
          </p:cNvPicPr>
          <p:nvPr>
            <p:custDataLst>
              <p:tags r:id="rId2"/>
            </p:custDataLst>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3950"/>
          <a:stretch/>
        </p:blipFill>
        <p:spPr bwMode="auto">
          <a:xfrm>
            <a:off x="4876800" y="990600"/>
            <a:ext cx="3629584" cy="276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2000" y="3717429"/>
            <a:ext cx="3657600" cy="1692771"/>
          </a:xfrm>
          <a:prstGeom prst="rect">
            <a:avLst/>
          </a:prstGeom>
        </p:spPr>
        <p:txBody>
          <a:bodyPr wrap="square">
            <a:spAutoFit/>
          </a:bodyPr>
          <a:lstStyle/>
          <a:p>
            <a:pPr eaLnBrk="1" hangingPunct="1">
              <a:buNone/>
            </a:pPr>
            <a:r>
              <a:rPr lang="en-US" dirty="0" smtClean="0">
                <a:latin typeface="Times New Roman" pitchFamily="18" charset="0"/>
                <a:cs typeface="Times New Roman" pitchFamily="18" charset="0"/>
              </a:rPr>
              <a:t>Option 1 calculation sequence:</a:t>
            </a:r>
          </a:p>
          <a:p>
            <a:pPr eaLnBrk="1" hangingPunct="1">
              <a:buNone/>
            </a:pPr>
            <a:r>
              <a:rPr lang="en-US" sz="1600" dirty="0" smtClean="0">
                <a:solidFill>
                  <a:schemeClr val="accent4">
                    <a:lumMod val="50000"/>
                  </a:schemeClr>
                </a:solidFill>
                <a:latin typeface="Times New Roman" pitchFamily="18" charset="0"/>
                <a:cs typeface="Times New Roman" pitchFamily="18" charset="0"/>
              </a:rPr>
              <a:t>CONV2 F G</a:t>
            </a:r>
          </a:p>
          <a:p>
            <a:pPr eaLnBrk="1" hangingPunct="1">
              <a:buNone/>
            </a:pPr>
            <a:r>
              <a:rPr lang="en-US" sz="1600" dirty="0">
                <a:solidFill>
                  <a:schemeClr val="accent4">
                    <a:lumMod val="50000"/>
                  </a:schemeClr>
                </a:solidFill>
                <a:latin typeface="Times New Roman" pitchFamily="18" charset="0"/>
                <a:cs typeface="Times New Roman" pitchFamily="18" charset="0"/>
              </a:rPr>
              <a:t> </a:t>
            </a:r>
            <a:r>
              <a:rPr lang="en-US" sz="1600" dirty="0" smtClean="0">
                <a:solidFill>
                  <a:schemeClr val="accent4">
                    <a:lumMod val="50000"/>
                  </a:schemeClr>
                </a:solidFill>
                <a:latin typeface="Times New Roman" pitchFamily="18" charset="0"/>
                <a:cs typeface="Times New Roman" pitchFamily="18" charset="0"/>
              </a:rPr>
              <a:t>   CONV1 D A B C</a:t>
            </a:r>
            <a:endParaRPr lang="en-US" sz="1600" dirty="0" smtClean="0">
              <a:solidFill>
                <a:schemeClr val="accent4">
                  <a:lumMod val="50000"/>
                </a:schemeClr>
              </a:solidFill>
            </a:endParaRPr>
          </a:p>
          <a:p>
            <a:pPr eaLnBrk="1" hangingPunct="1">
              <a:buNone/>
            </a:pPr>
            <a:r>
              <a:rPr lang="en-US" sz="1600" dirty="0" smtClean="0">
                <a:solidFill>
                  <a:schemeClr val="accent4">
                    <a:lumMod val="50000"/>
                  </a:schemeClr>
                </a:solidFill>
                <a:latin typeface="Times New Roman" pitchFamily="18" charset="0"/>
                <a:cs typeface="Times New Roman" pitchFamily="18" charset="0"/>
              </a:rPr>
              <a:t>    (RETURN CONV1)    </a:t>
            </a:r>
          </a:p>
          <a:p>
            <a:pPr eaLnBrk="1" hangingPunct="1">
              <a:buNone/>
            </a:pPr>
            <a:r>
              <a:rPr lang="en-US" sz="1600" dirty="0">
                <a:solidFill>
                  <a:schemeClr val="accent4">
                    <a:lumMod val="50000"/>
                  </a:schemeClr>
                </a:solidFill>
                <a:latin typeface="Times New Roman" pitchFamily="18" charset="0"/>
                <a:cs typeface="Times New Roman" pitchFamily="18" charset="0"/>
              </a:rPr>
              <a:t> </a:t>
            </a:r>
            <a:r>
              <a:rPr lang="en-US" sz="1600" dirty="0" smtClean="0">
                <a:solidFill>
                  <a:schemeClr val="accent4">
                    <a:lumMod val="50000"/>
                  </a:schemeClr>
                </a:solidFill>
                <a:latin typeface="Times New Roman" pitchFamily="18" charset="0"/>
                <a:cs typeface="Times New Roman" pitchFamily="18" charset="0"/>
              </a:rPr>
              <a:t>   E</a:t>
            </a:r>
          </a:p>
          <a:p>
            <a:pPr eaLnBrk="1" hangingPunct="1">
              <a:buNone/>
            </a:pPr>
            <a:r>
              <a:rPr lang="en-US" sz="1600" dirty="0" smtClean="0">
                <a:solidFill>
                  <a:schemeClr val="accent4">
                    <a:lumMod val="50000"/>
                  </a:schemeClr>
                </a:solidFill>
                <a:latin typeface="Times New Roman" pitchFamily="18" charset="0"/>
                <a:cs typeface="Times New Roman" pitchFamily="18" charset="0"/>
              </a:rPr>
              <a:t>(RETURN CONV2) </a:t>
            </a:r>
            <a:r>
              <a:rPr lang="en-US" sz="2000" dirty="0" smtClean="0">
                <a:solidFill>
                  <a:schemeClr val="accent4">
                    <a:lumMod val="50000"/>
                  </a:schemeClr>
                </a:solidFill>
                <a:latin typeface="Times New Roman" pitchFamily="18" charset="0"/>
                <a:cs typeface="Times New Roman" pitchFamily="18" charset="0"/>
              </a:rPr>
              <a:t>                                                                                                                  </a:t>
            </a:r>
            <a:endParaRPr lang="en-US" sz="2000" dirty="0">
              <a:solidFill>
                <a:schemeClr val="accent4">
                  <a:lumMod val="50000"/>
                </a:schemeClr>
              </a:solidFill>
            </a:endParaRPr>
          </a:p>
        </p:txBody>
      </p:sp>
      <p:sp>
        <p:nvSpPr>
          <p:cNvPr id="12" name="Rectangle 11"/>
          <p:cNvSpPr/>
          <p:nvPr/>
        </p:nvSpPr>
        <p:spPr>
          <a:xfrm>
            <a:off x="5029200" y="4038600"/>
            <a:ext cx="3657600" cy="954107"/>
          </a:xfrm>
          <a:prstGeom prst="rect">
            <a:avLst/>
          </a:prstGeom>
        </p:spPr>
        <p:txBody>
          <a:bodyPr wrap="square">
            <a:spAutoFit/>
          </a:bodyPr>
          <a:lstStyle/>
          <a:p>
            <a:pPr eaLnBrk="1" hangingPunct="1">
              <a:buNone/>
            </a:pPr>
            <a:r>
              <a:rPr lang="en-US" dirty="0" smtClean="0">
                <a:latin typeface="Times New Roman" pitchFamily="18" charset="0"/>
                <a:cs typeface="Times New Roman" pitchFamily="18" charset="0"/>
              </a:rPr>
              <a:t>Option 2 calculation sequence:</a:t>
            </a:r>
          </a:p>
          <a:p>
            <a:pPr eaLnBrk="1" hangingPunct="1">
              <a:buNone/>
            </a:pPr>
            <a:r>
              <a:rPr lang="en-US" sz="1600" dirty="0" smtClean="0">
                <a:solidFill>
                  <a:schemeClr val="accent4">
                    <a:lumMod val="50000"/>
                  </a:schemeClr>
                </a:solidFill>
                <a:latin typeface="Times New Roman" pitchFamily="18" charset="0"/>
                <a:cs typeface="Times New Roman" pitchFamily="18" charset="0"/>
              </a:rPr>
              <a:t>CONV3 F G D A B C E</a:t>
            </a:r>
          </a:p>
          <a:p>
            <a:pPr eaLnBrk="1" hangingPunct="1">
              <a:buNone/>
            </a:pPr>
            <a:r>
              <a:rPr lang="en-US" sz="1600" dirty="0" smtClean="0">
                <a:solidFill>
                  <a:schemeClr val="accent4">
                    <a:lumMod val="50000"/>
                  </a:schemeClr>
                </a:solidFill>
                <a:latin typeface="Times New Roman" pitchFamily="18" charset="0"/>
                <a:cs typeface="Times New Roman" pitchFamily="18" charset="0"/>
              </a:rPr>
              <a:t>(RETURN CONV3)</a:t>
            </a:r>
            <a:r>
              <a:rPr lang="en-US" sz="2000" dirty="0" smtClean="0">
                <a:solidFill>
                  <a:schemeClr val="accent4">
                    <a:lumMod val="50000"/>
                  </a:schemeClr>
                </a:solidFill>
                <a:latin typeface="Times New Roman" pitchFamily="18" charset="0"/>
                <a:cs typeface="Times New Roman" pitchFamily="18" charset="0"/>
              </a:rPr>
              <a:t>                                                                                                                   </a:t>
            </a:r>
            <a:endParaRPr lang="en-US" sz="2000" dirty="0">
              <a:solidFill>
                <a:schemeClr val="accent4">
                  <a:lumMod val="50000"/>
                </a:schemeClr>
              </a:solidFill>
            </a:endParaRPr>
          </a:p>
        </p:txBody>
      </p:sp>
    </p:spTree>
    <p:extLst>
      <p:ext uri="{BB962C8B-B14F-4D97-AF65-F5344CB8AC3E}">
        <p14:creationId xmlns:p14="http://schemas.microsoft.com/office/powerpoint/2010/main" val="260695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5426075"/>
          </a:xfrm>
        </p:spPr>
        <p:txBody>
          <a:bodyPr/>
          <a:lstStyle/>
          <a:p>
            <a:r>
              <a:rPr lang="en-US" sz="2400" dirty="0">
                <a:latin typeface="Times New Roman" panose="02020603050405020304" pitchFamily="18" charset="0"/>
                <a:cs typeface="Times New Roman" panose="02020603050405020304" pitchFamily="18" charset="0"/>
              </a:rPr>
              <a:t>All of the recycle convergence subroutines in simulators implement the </a:t>
            </a:r>
            <a:r>
              <a:rPr lang="en-US" sz="2400" i="1" dirty="0">
                <a:solidFill>
                  <a:srgbClr val="C00000"/>
                </a:solidFill>
                <a:latin typeface="Times New Roman" panose="02020603050405020304" pitchFamily="18" charset="0"/>
                <a:cs typeface="Times New Roman" panose="02020603050405020304" pitchFamily="18" charset="0"/>
              </a:rPr>
              <a:t>successive </a:t>
            </a:r>
            <a:r>
              <a:rPr lang="en-US" sz="2400" i="1" dirty="0" smtClean="0">
                <a:solidFill>
                  <a:srgbClr val="C00000"/>
                </a:solidFill>
                <a:latin typeface="Times New Roman" panose="02020603050405020304" pitchFamily="18" charset="0"/>
                <a:cs typeface="Times New Roman" panose="02020603050405020304" pitchFamily="18" charset="0"/>
              </a:rPr>
              <a:t>substitution </a:t>
            </a:r>
            <a:r>
              <a:rPr lang="en-US" sz="2400" dirty="0" smtClean="0">
                <a:latin typeface="Times New Roman" panose="02020603050405020304" pitchFamily="18" charset="0"/>
                <a:cs typeface="Times New Roman" panose="02020603050405020304" pitchFamily="18" charset="0"/>
              </a:rPr>
              <a:t>(direct </a:t>
            </a:r>
            <a:r>
              <a:rPr lang="en-US" sz="2400" dirty="0">
                <a:latin typeface="Times New Roman" panose="02020603050405020304" pitchFamily="18" charset="0"/>
                <a:cs typeface="Times New Roman" panose="02020603050405020304" pitchFamily="18" charset="0"/>
              </a:rPr>
              <a:t>iteration) and the </a:t>
            </a:r>
            <a:r>
              <a:rPr lang="en-US" sz="2400" i="1" dirty="0">
                <a:solidFill>
                  <a:srgbClr val="C00000"/>
                </a:solidFill>
                <a:latin typeface="Times New Roman" panose="02020603050405020304" pitchFamily="18" charset="0"/>
                <a:cs typeface="Times New Roman" panose="02020603050405020304" pitchFamily="18" charset="0"/>
              </a:rPr>
              <a:t>bounded Wegstein </a:t>
            </a:r>
            <a:r>
              <a:rPr lang="en-US" sz="2400" dirty="0">
                <a:latin typeface="Times New Roman" panose="02020603050405020304" pitchFamily="18" charset="0"/>
                <a:cs typeface="Times New Roman" panose="02020603050405020304" pitchFamily="18" charset="0"/>
              </a:rPr>
              <a:t>methods of convergence, as well </a:t>
            </a:r>
            <a:r>
              <a:rPr lang="en-US" sz="2400" dirty="0" smtClean="0">
                <a:latin typeface="Times New Roman" panose="02020603050405020304" pitchFamily="18" charset="0"/>
                <a:cs typeface="Times New Roman" panose="02020603050405020304" pitchFamily="18" charset="0"/>
              </a:rPr>
              <a:t>as more </a:t>
            </a:r>
            <a:r>
              <a:rPr lang="en-US" sz="2400" dirty="0">
                <a:latin typeface="Times New Roman" panose="02020603050405020304" pitchFamily="18" charset="0"/>
                <a:cs typeface="Times New Roman" panose="02020603050405020304" pitchFamily="18" charset="0"/>
              </a:rPr>
              <a:t>sophisticated methods for highly nonlinear systems where the successive </a:t>
            </a:r>
            <a:r>
              <a:rPr lang="en-US" sz="2400" dirty="0" smtClean="0">
                <a:latin typeface="Times New Roman" panose="02020603050405020304" pitchFamily="18" charset="0"/>
                <a:cs typeface="Times New Roman" panose="02020603050405020304" pitchFamily="18" charset="0"/>
              </a:rPr>
              <a:t>substitution or </a:t>
            </a:r>
            <a:r>
              <a:rPr lang="en-US" sz="2400" dirty="0">
                <a:latin typeface="Times New Roman" panose="02020603050405020304" pitchFamily="18" charset="0"/>
                <a:cs typeface="Times New Roman" panose="02020603050405020304" pitchFamily="18" charset="0"/>
              </a:rPr>
              <a:t>Wegstein methods may fail or may be very inefficient. These other methods include </a:t>
            </a:r>
            <a:r>
              <a:rPr lang="en-US" sz="2400" dirty="0" smtClean="0">
                <a:latin typeface="Times New Roman" panose="02020603050405020304" pitchFamily="18" charset="0"/>
                <a:cs typeface="Times New Roman" panose="02020603050405020304" pitchFamily="18" charset="0"/>
              </a:rPr>
              <a:t>the </a:t>
            </a:r>
            <a:r>
              <a:rPr lang="en-US" sz="2400" i="1" dirty="0" smtClean="0">
                <a:solidFill>
                  <a:srgbClr val="C00000"/>
                </a:solidFill>
                <a:latin typeface="Times New Roman" panose="02020603050405020304" pitchFamily="18" charset="0"/>
                <a:cs typeface="Times New Roman" panose="02020603050405020304" pitchFamily="18" charset="0"/>
              </a:rPr>
              <a:t>Newton-Raphson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method, </a:t>
            </a:r>
            <a:r>
              <a:rPr lang="en-US" sz="2400" i="1" dirty="0">
                <a:solidFill>
                  <a:srgbClr val="C00000"/>
                </a:solidFill>
                <a:latin typeface="Times New Roman" panose="02020603050405020304" pitchFamily="18" charset="0"/>
                <a:cs typeface="Times New Roman" panose="02020603050405020304" pitchFamily="18" charset="0"/>
              </a:rPr>
              <a:t>Broyden's quasi-Newton </a:t>
            </a:r>
            <a:r>
              <a:rPr lang="en-US" sz="2400" dirty="0">
                <a:latin typeface="Times New Roman" panose="02020603050405020304" pitchFamily="18" charset="0"/>
                <a:cs typeface="Times New Roman" panose="02020603050405020304" pitchFamily="18" charset="0"/>
              </a:rPr>
              <a:t>method, and the </a:t>
            </a:r>
            <a:r>
              <a:rPr lang="en-US" sz="2400" i="1" dirty="0" smtClean="0">
                <a:solidFill>
                  <a:srgbClr val="C00000"/>
                </a:solidFill>
                <a:latin typeface="Times New Roman" panose="02020603050405020304" pitchFamily="18" charset="0"/>
                <a:cs typeface="Times New Roman" panose="02020603050405020304" pitchFamily="18" charset="0"/>
              </a:rPr>
              <a:t>dominant-eigenvalue </a:t>
            </a:r>
            <a:r>
              <a:rPr lang="en-US" sz="2400" dirty="0" smtClean="0">
                <a:latin typeface="Times New Roman" panose="02020603050405020304" pitchFamily="18" charset="0"/>
                <a:cs typeface="Times New Roman" panose="02020603050405020304" pitchFamily="18" charset="0"/>
              </a:rPr>
              <a:t>method. </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Each of these five methods determines whether the relative difference between the </a:t>
            </a:r>
            <a:r>
              <a:rPr lang="en-US" sz="2400" dirty="0">
                <a:latin typeface="Times New Roman" panose="02020603050405020304" pitchFamily="18" charset="0"/>
                <a:cs typeface="Times New Roman" panose="02020603050405020304" pitchFamily="18" charset="0"/>
              </a:rPr>
              <a:t>guessed </a:t>
            </a:r>
            <a:r>
              <a:rPr lang="en-US" sz="2400" dirty="0" smtClean="0">
                <a:latin typeface="Times New Roman" panose="02020603050405020304" pitchFamily="18" charset="0"/>
                <a:cs typeface="Times New Roman" panose="02020603050405020304" pitchFamily="18" charset="0"/>
              </a:rPr>
              <a:t>variables </a:t>
            </a:r>
            <a:r>
              <a:rPr lang="en-US" sz="2400" dirty="0">
                <a:latin typeface="Times New Roman" panose="02020603050405020304" pitchFamily="18" charset="0"/>
                <a:cs typeface="Times New Roman" panose="02020603050405020304" pitchFamily="18" charset="0"/>
              </a:rPr>
              <a:t>and calculated </a:t>
            </a:r>
            <a:r>
              <a:rPr lang="en-US" sz="2400" dirty="0" smtClean="0">
                <a:latin typeface="Times New Roman" panose="02020603050405020304" pitchFamily="18" charset="0"/>
                <a:cs typeface="Times New Roman" panose="02020603050405020304" pitchFamily="18" charset="0"/>
              </a:rPr>
              <a:t>variables </a:t>
            </a:r>
            <a:r>
              <a:rPr lang="en-US" sz="2400" dirty="0">
                <a:latin typeface="Times New Roman" panose="02020603050405020304" pitchFamily="18" charset="0"/>
                <a:cs typeface="Times New Roman" panose="02020603050405020304" pitchFamily="18" charset="0"/>
              </a:rPr>
              <a:t>are all less than a </a:t>
            </a:r>
            <a:r>
              <a:rPr lang="en-US" sz="2400" dirty="0" smtClean="0">
                <a:latin typeface="Times New Roman" panose="02020603050405020304" pitchFamily="18" charset="0"/>
                <a:cs typeface="Times New Roman" panose="02020603050405020304" pitchFamily="18" charset="0"/>
              </a:rPr>
              <a:t>pre-specified </a:t>
            </a:r>
            <a:r>
              <a:rPr lang="en-US" sz="2400" dirty="0">
                <a:latin typeface="Times New Roman" panose="02020603050405020304" pitchFamily="18" charset="0"/>
                <a:cs typeface="Times New Roman" panose="02020603050405020304" pitchFamily="18" charset="0"/>
              </a:rPr>
              <a:t>tolerance. If not, the convergence </a:t>
            </a:r>
            <a:r>
              <a:rPr lang="en-US" sz="2400" dirty="0" smtClean="0">
                <a:latin typeface="Times New Roman" panose="02020603050405020304" pitchFamily="18" charset="0"/>
                <a:cs typeface="Times New Roman" panose="02020603050405020304" pitchFamily="18" charset="0"/>
              </a:rPr>
              <a:t>subroutine computes </a:t>
            </a:r>
            <a:r>
              <a:rPr lang="en-US" sz="2400" dirty="0">
                <a:latin typeface="Times New Roman" panose="02020603050405020304" pitchFamily="18" charset="0"/>
                <a:cs typeface="Times New Roman" panose="02020603050405020304" pitchFamily="18" charset="0"/>
              </a:rPr>
              <a:t>new guesses for its output stream variables and iterates until the loop </a:t>
            </a:r>
            <a:r>
              <a:rPr lang="en-US" sz="2400" dirty="0" smtClean="0">
                <a:latin typeface="Times New Roman" panose="02020603050405020304" pitchFamily="18" charset="0"/>
                <a:cs typeface="Times New Roman" panose="02020603050405020304" pitchFamily="18" charset="0"/>
              </a:rPr>
              <a:t>is converged</a:t>
            </a:r>
            <a:r>
              <a:rPr lang="en-US" sz="2400" dirty="0">
                <a:latin typeface="Times New Roman" panose="02020603050405020304" pitchFamily="18" charset="0"/>
                <a:cs typeface="Times New Roman" panose="02020603050405020304" pitchFamily="18" charset="0"/>
              </a:rPr>
              <a:t>.</a:t>
            </a:r>
            <a:endParaRPr lang="en-US" sz="2400" dirty="0" smtClean="0">
              <a:solidFill>
                <a:srgbClr val="C00000"/>
              </a:solidFill>
              <a:latin typeface="Times New Roman" pitchFamily="18" charset="0"/>
              <a:cs typeface="Times New Roman" pitchFamily="18" charset="0"/>
            </a:endParaRP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 Convergence Methods</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12</a:t>
            </a:fld>
            <a:endParaRPr lang="en-US" dirty="0"/>
          </a:p>
        </p:txBody>
      </p:sp>
    </p:spTree>
    <p:extLst>
      <p:ext uri="{BB962C8B-B14F-4D97-AF65-F5344CB8AC3E}">
        <p14:creationId xmlns:p14="http://schemas.microsoft.com/office/powerpoint/2010/main" val="303904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3048000"/>
                <a:ext cx="8305800" cy="3581400"/>
              </a:xfrm>
            </p:spPr>
            <p:txBody>
              <a:bodyPr/>
              <a:lstStyle/>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bar>
                      <m:barPr>
                        <m:ctrlPr>
                          <a:rPr lang="en-US" sz="2000" i="1" smtClean="0">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𝑥</m:t>
                        </m:r>
                      </m:e>
                    </m:bar>
                    <m:r>
                      <a:rPr lang="en-US" sz="2000" b="0" i="0" smtClean="0">
                        <a:latin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new value of recycle variable vector</a:t>
                </a: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bar>
                      <m:barPr>
                        <m:ctrlPr>
                          <a:rPr lang="en-US" sz="2000" i="1" smtClean="0">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𝑥</m:t>
                        </m:r>
                      </m:e>
                    </m:bar>
                  </m:oMath>
                </a14:m>
                <a:r>
                  <a:rPr lang="en-US" sz="2000" baseline="30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old (guess) </a:t>
                </a:r>
                <a:r>
                  <a:rPr lang="en-US" sz="2000" dirty="0">
                    <a:latin typeface="Times New Roman" panose="02020603050405020304" pitchFamily="18" charset="0"/>
                    <a:cs typeface="Times New Roman" panose="02020603050405020304" pitchFamily="18" charset="0"/>
                  </a:rPr>
                  <a:t>value of recycle variable </a:t>
                </a:r>
                <a:r>
                  <a:rPr lang="en-US" sz="2000" dirty="0" smtClean="0">
                    <a:latin typeface="Times New Roman" panose="02020603050405020304" pitchFamily="18" charset="0"/>
                    <a:cs typeface="Times New Roman" panose="02020603050405020304" pitchFamily="18" charset="0"/>
                  </a:rPr>
                  <a:t>vector</a:t>
                </a: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bar>
                      <m:barPr>
                        <m:ctrlPr>
                          <a:rPr lang="en-US" sz="2000" i="1" smtClean="0">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𝑓</m:t>
                        </m:r>
                      </m:e>
                    </m:bar>
                    <m:d>
                      <m:dPr>
                        <m:begChr m:val="{"/>
                        <m:endChr m:val="}"/>
                        <m:ctrlPr>
                          <a:rPr lang="en-US" sz="2000" i="1" smtClean="0">
                            <a:latin typeface="Cambria Math" panose="02040503050406030204" pitchFamily="18" charset="0"/>
                            <a:cs typeface="Times New Roman" panose="02020603050405020304" pitchFamily="18" charset="0"/>
                          </a:rPr>
                        </m:ctrlPr>
                      </m:dPr>
                      <m:e>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𝑥</m:t>
                            </m:r>
                          </m:e>
                        </m:bar>
                        <m:r>
                          <m:rPr>
                            <m:nor/>
                          </m:rPr>
                          <a:rPr lang="en-US" sz="2000" baseline="30000" dirty="0">
                            <a:latin typeface="Times New Roman" panose="02020603050405020304" pitchFamily="18" charset="0"/>
                            <a:cs typeface="Times New Roman" panose="02020603050405020304" pitchFamily="18" charset="0"/>
                          </a:rPr>
                          <m:t>∗</m:t>
                        </m:r>
                      </m:e>
                    </m:d>
                    <m:r>
                      <a:rPr lang="en-US" sz="2000" b="0" i="0" smtClean="0">
                        <a:latin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value of recycle variable vector computed </a:t>
                </a:r>
                <a:r>
                  <a:rPr lang="en-US" sz="2000" dirty="0">
                    <a:latin typeface="Times New Roman" panose="02020603050405020304" pitchFamily="18" charset="0"/>
                    <a:cs typeface="Times New Roman" panose="02020603050405020304" pitchFamily="18" charset="0"/>
                  </a:rPr>
                  <a:t>from the guesses after one pass </a:t>
                </a:r>
                <a:r>
                  <a:rPr lang="en-US" sz="2000" dirty="0" smtClean="0">
                    <a:latin typeface="Times New Roman" panose="02020603050405020304" pitchFamily="18" charset="0"/>
                    <a:cs typeface="Times New Roman" panose="02020603050405020304" pitchFamily="18" charset="0"/>
                  </a:rPr>
                  <a:t>through </a:t>
                </a:r>
                <a:r>
                  <a:rPr lang="en-US" sz="2000" dirty="0">
                    <a:latin typeface="Times New Roman" panose="02020603050405020304" pitchFamily="18" charset="0"/>
                    <a:cs typeface="Times New Roman" panose="02020603050405020304" pitchFamily="18" charset="0"/>
                  </a:rPr>
                  <a:t>the simulation units </a:t>
                </a:r>
                <a:r>
                  <a:rPr lang="en-US" sz="2000" dirty="0" smtClean="0">
                    <a:latin typeface="Times New Roman" panose="02020603050405020304" pitchFamily="18" charset="0"/>
                    <a:cs typeface="Times New Roman" panose="02020603050405020304" pitchFamily="18" charset="0"/>
                  </a:rPr>
                  <a:t>in the </a:t>
                </a:r>
                <a:r>
                  <a:rPr lang="en-US" sz="2000" dirty="0">
                    <a:latin typeface="Times New Roman" panose="02020603050405020304" pitchFamily="18" charset="0"/>
                    <a:cs typeface="Times New Roman" panose="02020603050405020304" pitchFamily="18" charset="0"/>
                  </a:rPr>
                  <a:t>recycle loop</a:t>
                </a:r>
                <a:r>
                  <a:rPr lang="en-US" sz="2000" dirty="0" smtClean="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bar>
                      <m:barPr>
                        <m:ctrlPr>
                          <a:rPr lang="en-US" sz="2000" i="1" smtClean="0">
                            <a:latin typeface="Cambria Math" panose="02040503050406030204" pitchFamily="18" charset="0"/>
                            <a:cs typeface="Times New Roman" panose="02020603050405020304" pitchFamily="18" charset="0"/>
                          </a:rPr>
                        </m:ctrlPr>
                      </m:barPr>
                      <m:e>
                        <m:r>
                          <a:rPr lang="en-US" sz="2000" b="0" i="1" smtClean="0">
                            <a:latin typeface="Cambria Math" panose="02040503050406030204" pitchFamily="18" charset="0"/>
                            <a:cs typeface="Times New Roman" panose="02020603050405020304" pitchFamily="18" charset="0"/>
                          </a:rPr>
                          <m:t>𝑦</m:t>
                        </m:r>
                      </m:e>
                    </m:bar>
                  </m:oMath>
                </a14:m>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𝑓</m:t>
                        </m:r>
                      </m:e>
                    </m:bar>
                    <m:d>
                      <m:dPr>
                        <m:begChr m:val="{"/>
                        <m:endChr m:val="}"/>
                        <m:ctrlPr>
                          <a:rPr lang="en-US" sz="2000" i="1">
                            <a:latin typeface="Cambria Math" panose="02040503050406030204" pitchFamily="18" charset="0"/>
                            <a:cs typeface="Times New Roman" panose="02020603050405020304" pitchFamily="18" charset="0"/>
                          </a:rPr>
                        </m:ctrlPr>
                      </m:dPr>
                      <m:e>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𝑥</m:t>
                            </m:r>
                          </m:e>
                        </m:bar>
                        <m:r>
                          <m:rPr>
                            <m:nor/>
                          </m:rPr>
                          <a:rPr lang="en-US" sz="2000" baseline="30000" dirty="0">
                            <a:latin typeface="Times New Roman" panose="02020603050405020304" pitchFamily="18" charset="0"/>
                            <a:cs typeface="Times New Roman" panose="02020603050405020304" pitchFamily="18" charset="0"/>
                          </a:rPr>
                          <m:t>∗</m:t>
                        </m:r>
                      </m:e>
                    </m:d>
                  </m:oMath>
                </a14:m>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𝑥</m:t>
                        </m:r>
                      </m:e>
                    </m:bar>
                  </m:oMath>
                </a14:m>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objective of the convergence unit is to adjust </a:t>
                </a:r>
                <a14:m>
                  <m:oMath xmlns:m="http://schemas.openxmlformats.org/officeDocument/2006/math">
                    <m:bar>
                      <m:barPr>
                        <m:ctrlPr>
                          <a:rPr lang="en-US" sz="2400" i="1">
                            <a:latin typeface="Cambria Math" panose="02040503050406030204" pitchFamily="18" charset="0"/>
                            <a:cs typeface="Times New Roman" panose="02020603050405020304" pitchFamily="18" charset="0"/>
                          </a:rPr>
                        </m:ctrlPr>
                      </m:barPr>
                      <m:e>
                        <m:r>
                          <a:rPr lang="en-US" sz="2400" i="1">
                            <a:latin typeface="Cambria Math" panose="02040503050406030204" pitchFamily="18" charset="0"/>
                            <a:cs typeface="Times New Roman" panose="02020603050405020304" pitchFamily="18" charset="0"/>
                          </a:rPr>
                          <m:t>𝑥</m:t>
                        </m:r>
                      </m:e>
                    </m:bar>
                  </m:oMath>
                </a14:m>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so as to drive </a:t>
                </a:r>
                <a14:m>
                  <m:oMath xmlns:m="http://schemas.openxmlformats.org/officeDocument/2006/math">
                    <m:bar>
                      <m:barPr>
                        <m:ctrlPr>
                          <a:rPr lang="en-US" sz="2400" i="1">
                            <a:latin typeface="Cambria Math" panose="02040503050406030204" pitchFamily="18" charset="0"/>
                            <a:cs typeface="Times New Roman" panose="02020603050405020304" pitchFamily="18" charset="0"/>
                          </a:rPr>
                        </m:ctrlPr>
                      </m:barPr>
                      <m:e>
                        <m:r>
                          <a:rPr lang="en-US" sz="2400" i="1">
                            <a:latin typeface="Cambria Math" panose="02040503050406030204" pitchFamily="18" charset="0"/>
                            <a:cs typeface="Times New Roman" panose="02020603050405020304" pitchFamily="18" charset="0"/>
                          </a:rPr>
                          <m:t>𝑦</m:t>
                        </m:r>
                      </m:e>
                    </m:bar>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toward </a:t>
                </a:r>
                <a:r>
                  <a:rPr lang="en-US" sz="2400" dirty="0">
                    <a:latin typeface="Times New Roman" panose="02020603050405020304" pitchFamily="18" charset="0"/>
                    <a:cs typeface="Times New Roman" panose="02020603050405020304" pitchFamily="18" charset="0"/>
                  </a:rPr>
                  <a:t>zero.</a:t>
                </a:r>
                <a:endParaRPr lang="en-US" sz="24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3048000"/>
                <a:ext cx="8305800" cy="3581400"/>
              </a:xfrm>
              <a:blipFill rotWithShape="0">
                <a:blip r:embed="rId3"/>
                <a:stretch>
                  <a:fillRect l="-808" t="-850"/>
                </a:stretch>
              </a:blipFill>
            </p:spPr>
            <p:txBody>
              <a:bodyPr/>
              <a:lstStyle/>
              <a:p>
                <a:r>
                  <a:rPr lang="en-US">
                    <a:noFill/>
                  </a:rPr>
                  <a:t> </a:t>
                </a:r>
              </a:p>
            </p:txBody>
          </p:sp>
        </mc:Fallback>
      </mc:AlternateContent>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 Convergence Methods</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13</a:t>
            </a:fld>
            <a:endParaRPr lang="en-US" dirty="0"/>
          </a:p>
        </p:txBody>
      </p:sp>
      <p:pic>
        <p:nvPicPr>
          <p:cNvPr id="6" name="Picture 1" descr="fig_05_14.jp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909" y="1295400"/>
            <a:ext cx="4136891" cy="14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29000" y="1498937"/>
            <a:ext cx="1752600" cy="1015663"/>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Recycle Convergence Unit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82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57400" y="1828800"/>
            <a:ext cx="11430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447799"/>
                <a:ext cx="8305800" cy="1524001"/>
              </a:xfrm>
            </p:spPr>
            <p:txBody>
              <a:bodyPr/>
              <a:lstStyle/>
              <a:p>
                <a:r>
                  <a:rPr lang="en-US" sz="2000" dirty="0" smtClean="0">
                    <a:latin typeface="Times New Roman" panose="02020603050405020304" pitchFamily="18" charset="0"/>
                    <a:cs typeface="Times New Roman" panose="02020603050405020304" pitchFamily="18" charset="0"/>
                  </a:rPr>
                  <a:t>In successive substitution method, the new guess for </a:t>
                </a:r>
                <a14:m>
                  <m:oMath xmlns:m="http://schemas.openxmlformats.org/officeDocument/2006/math">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𝑥</m:t>
                        </m:r>
                      </m:e>
                    </m:bar>
                  </m:oMath>
                </a14:m>
                <a:r>
                  <a:rPr lang="en-US" sz="2000" dirty="0" smtClean="0">
                    <a:latin typeface="Times New Roman" panose="02020603050405020304" pitchFamily="18" charset="0"/>
                    <a:cs typeface="Times New Roman" panose="02020603050405020304" pitchFamily="18" charset="0"/>
                  </a:rPr>
                  <a:t> is simply made equal to </a:t>
                </a:r>
                <a14:m>
                  <m:oMath xmlns:m="http://schemas.openxmlformats.org/officeDocument/2006/math">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𝑓</m:t>
                        </m:r>
                      </m:e>
                    </m:bar>
                    <m:d>
                      <m:dPr>
                        <m:begChr m:val="{"/>
                        <m:endChr m:val="}"/>
                        <m:ctrlPr>
                          <a:rPr lang="en-US" sz="2000" i="1">
                            <a:latin typeface="Cambria Math" panose="02040503050406030204" pitchFamily="18" charset="0"/>
                            <a:cs typeface="Times New Roman" panose="02020603050405020304" pitchFamily="18" charset="0"/>
                          </a:rPr>
                        </m:ctrlPr>
                      </m:dPr>
                      <m:e>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𝑥</m:t>
                            </m:r>
                          </m:e>
                        </m:bar>
                        <m:r>
                          <m:rPr>
                            <m:nor/>
                          </m:rPr>
                          <a:rPr lang="en-US" sz="2000" baseline="30000" dirty="0">
                            <a:latin typeface="Times New Roman" panose="02020603050405020304" pitchFamily="18" charset="0"/>
                            <a:cs typeface="Times New Roman" panose="02020603050405020304" pitchFamily="18" charset="0"/>
                          </a:rPr>
                          <m:t>∗</m:t>
                        </m:r>
                      </m:e>
                    </m:d>
                  </m:oMath>
                </a14:m>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𝑥</m:t>
                        </m:r>
                      </m:e>
                    </m:bar>
                  </m:oMath>
                </a14:m>
                <a:r>
                  <a:rPr lang="en-US" sz="2000" i="1" dirty="0" smtClean="0">
                    <a:latin typeface="Times New Roman" panose="02020603050405020304" pitchFamily="18" charset="0"/>
                    <a:cs typeface="Times New Roman" panose="02020603050405020304" pitchFamily="18" charset="0"/>
                  </a:rPr>
                  <a:t>= </a:t>
                </a:r>
                <a14:m>
                  <m:oMath xmlns:m="http://schemas.openxmlformats.org/officeDocument/2006/math">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𝑓</m:t>
                        </m:r>
                      </m:e>
                    </m:bar>
                    <m:d>
                      <m:dPr>
                        <m:begChr m:val="{"/>
                        <m:endChr m:val="}"/>
                        <m:ctrlPr>
                          <a:rPr lang="en-US" sz="2000" i="1">
                            <a:latin typeface="Cambria Math" panose="02040503050406030204" pitchFamily="18" charset="0"/>
                            <a:cs typeface="Times New Roman" panose="02020603050405020304" pitchFamily="18" charset="0"/>
                          </a:rPr>
                        </m:ctrlPr>
                      </m:dPr>
                      <m:e>
                        <m:bar>
                          <m:barPr>
                            <m:ctrlPr>
                              <a:rPr lang="en-US" sz="2000" i="1">
                                <a:latin typeface="Cambria Math" panose="02040503050406030204" pitchFamily="18" charset="0"/>
                                <a:cs typeface="Times New Roman" panose="02020603050405020304" pitchFamily="18" charset="0"/>
                              </a:rPr>
                            </m:ctrlPr>
                          </m:barPr>
                          <m:e>
                            <m:r>
                              <a:rPr lang="en-US" sz="2000" i="1">
                                <a:latin typeface="Cambria Math" panose="02040503050406030204" pitchFamily="18" charset="0"/>
                                <a:cs typeface="Times New Roman" panose="02020603050405020304" pitchFamily="18" charset="0"/>
                              </a:rPr>
                              <m:t>𝑥</m:t>
                            </m:r>
                          </m:e>
                        </m:bar>
                        <m:r>
                          <m:rPr>
                            <m:nor/>
                          </m:rPr>
                          <a:rPr lang="en-US" sz="2000" baseline="30000" dirty="0">
                            <a:latin typeface="Times New Roman" panose="02020603050405020304" pitchFamily="18" charset="0"/>
                            <a:cs typeface="Times New Roman" panose="02020603050405020304" pitchFamily="18" charset="0"/>
                          </a:rPr>
                          <m:t>∗</m:t>
                        </m:r>
                      </m:e>
                    </m:d>
                  </m:oMath>
                </a14:m>
                <a:endParaRPr lang="en-US" sz="2000" i="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Assume a single variable problem, a sequence of iterations may exhibit the behavior shown in the following Figure: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447799"/>
                <a:ext cx="8305800" cy="1524001"/>
              </a:xfrm>
              <a:blipFill rotWithShape="0">
                <a:blip r:embed="rId3"/>
                <a:stretch>
                  <a:fillRect l="-514" t="-1992" r="-220" b="-3586"/>
                </a:stretch>
              </a:blipFill>
            </p:spPr>
            <p:txBody>
              <a:bodyPr/>
              <a:lstStyle/>
              <a:p>
                <a:r>
                  <a:rPr lang="en-US">
                    <a:noFill/>
                  </a:rPr>
                  <a:t> </a:t>
                </a:r>
              </a:p>
            </p:txBody>
          </p:sp>
        </mc:Fallback>
      </mc:AlternateContent>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 Convergence Methods</a:t>
            </a:r>
            <a:br>
              <a:rPr lang="en-US" sz="4000" b="1" dirty="0" smtClean="0">
                <a:cs typeface="Times New Roman" pitchFamily="18" charset="0"/>
              </a:rPr>
            </a:br>
            <a:r>
              <a:rPr lang="en-US" sz="2400" b="1" dirty="0" smtClean="0">
                <a:cs typeface="Times New Roman" pitchFamily="18" charset="0"/>
              </a:rPr>
              <a:t>Successive Substitutions</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14</a:t>
            </a:fld>
            <a:endParaRPr lang="en-US" dirty="0"/>
          </a:p>
        </p:txBody>
      </p:sp>
      <p:pic>
        <p:nvPicPr>
          <p:cNvPr id="5" name="Picture 1" descr="fig_05_11.jpg"/>
          <p:cNvPicPr>
            <a:picLocks noChangeAspect="1"/>
          </p:cNvPicPr>
          <p:nvPr>
            <p:custDataLst>
              <p:tags r:id="rId1"/>
            </p:custDataLst>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1136" b="8517"/>
          <a:stretch/>
        </p:blipFill>
        <p:spPr bwMode="auto">
          <a:xfrm>
            <a:off x="5812221" y="3556000"/>
            <a:ext cx="2645979"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8200" y="3308390"/>
            <a:ext cx="4800600" cy="30162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After a number </a:t>
            </a:r>
            <a:r>
              <a:rPr lang="en-US" sz="2000" dirty="0">
                <a:latin typeface="Times New Roman" panose="02020603050405020304" pitchFamily="18" charset="0"/>
                <a:cs typeface="Times New Roman" panose="02020603050405020304" pitchFamily="18" charset="0"/>
              </a:rPr>
              <a:t>of iterations, the locus of iterates intersects the 45° line, giving the converged </a:t>
            </a:r>
            <a:r>
              <a:rPr lang="en-US" sz="2000" dirty="0" smtClean="0">
                <a:latin typeface="Times New Roman" panose="02020603050405020304" pitchFamily="18" charset="0"/>
                <a:cs typeface="Times New Roman" panose="02020603050405020304" pitchFamily="18" charset="0"/>
              </a:rPr>
              <a:t>value of </a:t>
            </a:r>
            <a:r>
              <a:rPr lang="en-US" sz="2000" i="1" dirty="0" smtClean="0">
                <a:latin typeface="Times New Roman" panose="02020603050405020304" pitchFamily="18" charset="0"/>
                <a:cs typeface="Times New Roman" panose="02020603050405020304" pitchFamily="18" charset="0"/>
              </a:rPr>
              <a:t>x </a:t>
            </a:r>
            <a:r>
              <a:rPr lang="en-US" sz="2000" dirty="0" smtClean="0">
                <a:latin typeface="Times New Roman" panose="02020603050405020304" pitchFamily="18" charset="0"/>
                <a:cs typeface="Times New Roman" panose="02020603050405020304" pitchFamily="18" charset="0"/>
              </a:rPr>
              <a:t>(if the slope of the locus of iterates is less than unity)</a:t>
            </a:r>
            <a:r>
              <a:rPr lang="en-US" sz="2000" i="1" dirty="0" smtClean="0">
                <a:latin typeface="Times New Roman" panose="02020603050405020304" pitchFamily="18" charset="0"/>
                <a:cs typeface="Times New Roman" panose="02020603050405020304" pitchFamily="18" charset="0"/>
              </a:rPr>
              <a:t>.</a:t>
            </a:r>
          </a:p>
          <a:p>
            <a:endParaRPr lang="en-US" sz="2000" i="1"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When the slope of the locus of </a:t>
            </a:r>
            <a:r>
              <a:rPr lang="en-US" sz="2000" dirty="0" smtClean="0">
                <a:latin typeface="Times New Roman" panose="02020603050405020304" pitchFamily="18" charset="0"/>
                <a:cs typeface="Times New Roman" panose="02020603050405020304" pitchFamily="18" charset="0"/>
              </a:rPr>
              <a:t>iterates</a:t>
            </a:r>
            <a:r>
              <a:rPr lang="en-US" sz="2000" i="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close to unity (</a:t>
            </a:r>
            <a:r>
              <a:rPr lang="en-US" sz="2000" dirty="0" smtClean="0">
                <a:latin typeface="Times New Roman" panose="02020603050405020304" pitchFamily="18" charset="0"/>
                <a:cs typeface="Times New Roman" panose="02020603050405020304" pitchFamily="18" charset="0"/>
              </a:rPr>
              <a:t>for processes </a:t>
            </a:r>
            <a:r>
              <a:rPr lang="en-US" sz="2000" dirty="0">
                <a:latin typeface="Times New Roman" panose="02020603050405020304" pitchFamily="18" charset="0"/>
                <a:cs typeface="Times New Roman" panose="02020603050405020304" pitchFamily="18" charset="0"/>
              </a:rPr>
              <a:t>with high recycle ratios), a large number of iterations may be required before </a:t>
            </a:r>
            <a:r>
              <a:rPr lang="en-US" sz="2000" dirty="0" smtClean="0">
                <a:latin typeface="Times New Roman" panose="02020603050405020304" pitchFamily="18" charset="0"/>
                <a:cs typeface="Times New Roman" panose="02020603050405020304" pitchFamily="18" charset="0"/>
              </a:rPr>
              <a:t>convergence occurs.</a:t>
            </a:r>
          </a:p>
          <a:p>
            <a:pPr>
              <a:lnSpc>
                <a:spcPts val="1200"/>
              </a:lnSpc>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799"/>
            <a:ext cx="8305800" cy="2000251"/>
          </a:xfrm>
        </p:spPr>
        <p:txBody>
          <a:bodyPr/>
          <a:lstStyle/>
          <a:p>
            <a:r>
              <a:rPr lang="en-US" sz="2000" dirty="0" err="1">
                <a:latin typeface="Times New Roman" panose="02020603050405020304" pitchFamily="18" charset="0"/>
                <a:cs typeface="Times New Roman" panose="02020603050405020304" pitchFamily="18" charset="0"/>
              </a:rPr>
              <a:t>Wegstein's</a:t>
            </a:r>
            <a:r>
              <a:rPr lang="en-US" sz="2000" dirty="0">
                <a:latin typeface="Times New Roman" panose="02020603050405020304" pitchFamily="18" charset="0"/>
                <a:cs typeface="Times New Roman" panose="02020603050405020304" pitchFamily="18" charset="0"/>
              </a:rPr>
              <a:t> method can be employed to accelerate convergence when the method of </a:t>
            </a:r>
            <a:r>
              <a:rPr lang="en-US" sz="2000" dirty="0" smtClean="0">
                <a:latin typeface="Times New Roman" panose="02020603050405020304" pitchFamily="18" charset="0"/>
                <a:cs typeface="Times New Roman" panose="02020603050405020304" pitchFamily="18" charset="0"/>
              </a:rPr>
              <a:t>successive substitutions </a:t>
            </a:r>
            <a:r>
              <a:rPr lang="en-US" sz="2000" dirty="0">
                <a:latin typeface="Times New Roman" panose="02020603050405020304" pitchFamily="18" charset="0"/>
                <a:cs typeface="Times New Roman" panose="02020603050405020304" pitchFamily="18" charset="0"/>
              </a:rPr>
              <a:t>requires a large number of </a:t>
            </a:r>
            <a:r>
              <a:rPr lang="en-US" sz="2000" dirty="0" smtClean="0">
                <a:latin typeface="Times New Roman" panose="02020603050405020304" pitchFamily="18" charset="0"/>
                <a:cs typeface="Times New Roman" panose="02020603050405020304" pitchFamily="18" charset="0"/>
              </a:rPr>
              <a:t>iterations.</a:t>
            </a:r>
          </a:p>
          <a:p>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shown in </a:t>
            </a:r>
            <a:r>
              <a:rPr lang="en-US" sz="2000" dirty="0" smtClean="0">
                <a:latin typeface="Times New Roman" panose="02020603050405020304" pitchFamily="18" charset="0"/>
                <a:cs typeface="Times New Roman" panose="02020603050405020304" pitchFamily="18" charset="0"/>
              </a:rPr>
              <a:t>Figure, the previous </a:t>
            </a:r>
            <a:r>
              <a:rPr lang="en-US" sz="2000" dirty="0">
                <a:latin typeface="Times New Roman" panose="02020603050405020304" pitchFamily="18" charset="0"/>
                <a:cs typeface="Times New Roman" panose="02020603050405020304" pitchFamily="18" charset="0"/>
              </a:rPr>
              <a:t>two iterates </a:t>
            </a:r>
            <a:r>
              <a:rPr lang="en-US" sz="2000" dirty="0" smtClean="0">
                <a:latin typeface="Times New Roman" panose="02020603050405020304" pitchFamily="18" charset="0"/>
                <a:cs typeface="Times New Roman" panose="02020603050405020304" pitchFamily="18" charset="0"/>
              </a:rPr>
              <a:t>of </a:t>
            </a:r>
            <a:r>
              <a:rPr lang="en-US" sz="2000" i="1" dirty="0" smtClean="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x*</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i="1" dirty="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are extrapolated linearly to obtain the next value of </a:t>
            </a:r>
            <a:r>
              <a:rPr lang="en-US" sz="2000" i="1" dirty="0">
                <a:latin typeface="Times New Roman" panose="02020603050405020304" pitchFamily="18" charset="0"/>
                <a:cs typeface="Times New Roman" panose="02020603050405020304" pitchFamily="18" charset="0"/>
              </a:rPr>
              <a:t>x </a:t>
            </a: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the point of intersection with the 45° line. The equation for this straight-line extrapolation </a:t>
            </a:r>
            <a:r>
              <a:rPr lang="en-US" sz="2000" dirty="0" smtClean="0">
                <a:latin typeface="Times New Roman" panose="02020603050405020304" pitchFamily="18" charset="0"/>
                <a:cs typeface="Times New Roman" panose="02020603050405020304" pitchFamily="18" charset="0"/>
              </a:rPr>
              <a:t>is derived </a:t>
            </a:r>
            <a:r>
              <a:rPr lang="en-US" sz="2000" dirty="0">
                <a:latin typeface="Times New Roman" panose="02020603050405020304" pitchFamily="18" charset="0"/>
                <a:cs typeface="Times New Roman" panose="02020603050405020304" pitchFamily="18" charset="0"/>
              </a:rPr>
              <a:t>easily as</a:t>
            </a:r>
            <a:endParaRPr lang="en-US" sz="2000" dirty="0" smtClean="0">
              <a:latin typeface="Times New Roman" panose="02020603050405020304" pitchFamily="18" charset="0"/>
              <a:cs typeface="Times New Roman" panose="02020603050405020304" pitchFamily="18" charset="0"/>
            </a:endParaRP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 Convergence Methods</a:t>
            </a:r>
            <a:br>
              <a:rPr lang="en-US" sz="4000" b="1" dirty="0" smtClean="0">
                <a:cs typeface="Times New Roman" pitchFamily="18" charset="0"/>
              </a:rPr>
            </a:br>
            <a:r>
              <a:rPr lang="en-US" sz="2400" b="1" dirty="0" err="1" smtClean="0">
                <a:cs typeface="Times New Roman" pitchFamily="18" charset="0"/>
              </a:rPr>
              <a:t>Wegstein</a:t>
            </a:r>
            <a:endParaRPr lang="en-US" sz="2400" b="1" dirty="0" smtClean="0">
              <a:cs typeface="Times New Roman" pitchFamily="18" charset="0"/>
            </a:endParaRP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15</a:t>
            </a:fld>
            <a:endParaRPr lang="en-US" dirty="0"/>
          </a:p>
        </p:txBody>
      </p:sp>
      <p:sp>
        <p:nvSpPr>
          <p:cNvPr id="2" name="Rectangle 1"/>
          <p:cNvSpPr/>
          <p:nvPr/>
        </p:nvSpPr>
        <p:spPr>
          <a:xfrm>
            <a:off x="838200" y="4181832"/>
            <a:ext cx="4953000" cy="2523768"/>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where </a:t>
            </a:r>
            <a:r>
              <a:rPr lang="en-US" sz="2000" i="1" dirty="0">
                <a:latin typeface="Times New Roman" panose="02020603050405020304" pitchFamily="18" charset="0"/>
                <a:cs typeface="Times New Roman" panose="02020603050405020304" pitchFamily="18" charset="0"/>
              </a:rPr>
              <a:t>s </a:t>
            </a:r>
            <a:r>
              <a:rPr lang="en-US" sz="2000" dirty="0">
                <a:latin typeface="Times New Roman" panose="02020603050405020304" pitchFamily="18" charset="0"/>
                <a:cs typeface="Times New Roman" panose="02020603050405020304" pitchFamily="18" charset="0"/>
              </a:rPr>
              <a:t>is the slope of the extrapolated line. </a:t>
            </a:r>
            <a:r>
              <a:rPr lang="en-US" sz="2000" dirty="0" smtClean="0">
                <a:latin typeface="Times New Roman" panose="02020603050405020304" pitchFamily="18" charset="0"/>
                <a:cs typeface="Times New Roman" panose="02020603050405020304" pitchFamily="18" charset="0"/>
              </a:rPr>
              <a:t>By defining the weighting function </a:t>
            </a:r>
            <a:r>
              <a:rPr lang="en-US" sz="2000" i="1" dirty="0" smtClean="0">
                <a:latin typeface="Times New Roman" panose="02020603050405020304" pitchFamily="18" charset="0"/>
                <a:cs typeface="Times New Roman" panose="02020603050405020304" pitchFamily="18" charset="0"/>
              </a:rPr>
              <a:t>q</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-1), the above Eq. can be rewritten as</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-20&lt; </a:t>
            </a:r>
            <a:r>
              <a:rPr lang="en-US" sz="2000" i="1" dirty="0" smtClean="0">
                <a:latin typeface="Times New Roman" panose="02020603050405020304" pitchFamily="18" charset="0"/>
                <a:cs typeface="Times New Roman" panose="02020603050405020304" pitchFamily="18" charset="0"/>
              </a:rPr>
              <a:t>q</a:t>
            </a:r>
            <a:r>
              <a:rPr lang="en-US" sz="2000" dirty="0" smtClean="0">
                <a:latin typeface="Times New Roman" panose="02020603050405020304" pitchFamily="18" charset="0"/>
                <a:cs typeface="Times New Roman" panose="02020603050405020304" pitchFamily="18" charset="0"/>
              </a:rPr>
              <a:t> &lt;0 : </a:t>
            </a:r>
            <a:r>
              <a:rPr lang="en-US" dirty="0" smtClean="0">
                <a:latin typeface="Times New Roman" panose="02020603050405020304" pitchFamily="18" charset="0"/>
                <a:cs typeface="Times New Roman" panose="02020603050405020304" pitchFamily="18" charset="0"/>
              </a:rPr>
              <a:t>the speed of convergence increases</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0&lt; </a:t>
            </a:r>
            <a:r>
              <a:rPr lang="en-US" sz="2000" i="1" dirty="0" smtClean="0">
                <a:latin typeface="Times New Roman" panose="02020603050405020304" pitchFamily="18" charset="0"/>
                <a:cs typeface="Times New Roman" panose="02020603050405020304" pitchFamily="18" charset="0"/>
              </a:rPr>
              <a:t>q</a:t>
            </a:r>
            <a:r>
              <a:rPr lang="en-US" sz="2000" dirty="0" smtClean="0">
                <a:latin typeface="Times New Roman" panose="02020603050405020304" pitchFamily="18" charset="0"/>
                <a:cs typeface="Times New Roman" panose="02020603050405020304" pitchFamily="18" charset="0"/>
              </a:rPr>
              <a:t> &lt;1 : </a:t>
            </a:r>
            <a:r>
              <a:rPr lang="en-US" dirty="0">
                <a:latin typeface="Times New Roman" panose="02020603050405020304" pitchFamily="18" charset="0"/>
                <a:cs typeface="Times New Roman" panose="02020603050405020304" pitchFamily="18" charset="0"/>
              </a:rPr>
              <a:t>the speed of convergence </a:t>
            </a:r>
            <a:r>
              <a:rPr lang="en-US" dirty="0" smtClean="0">
                <a:latin typeface="Times New Roman" panose="02020603050405020304" pitchFamily="18" charset="0"/>
                <a:cs typeface="Times New Roman" panose="02020603050405020304" pitchFamily="18" charset="0"/>
              </a:rPr>
              <a:t>decreases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q</a:t>
            </a:r>
            <a:r>
              <a:rPr lang="en-US" dirty="0" smtClean="0">
                <a:latin typeface="Times New Roman" panose="02020603050405020304" pitchFamily="18" charset="0"/>
                <a:cs typeface="Times New Roman" panose="02020603050405020304" pitchFamily="18" charset="0"/>
              </a:rPr>
              <a:t> = 0     : successive substitutions method </a:t>
            </a:r>
          </a:p>
        </p:txBody>
      </p:sp>
      <p:pic>
        <p:nvPicPr>
          <p:cNvPr id="8" name="Picture 1" descr="fig_05_11.jpg"/>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4008" b="8517"/>
          <a:stretch/>
        </p:blipFill>
        <p:spPr bwMode="auto">
          <a:xfrm>
            <a:off x="5791200" y="3511378"/>
            <a:ext cx="2743200" cy="29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316381" y="3561175"/>
                <a:ext cx="3169907" cy="325025"/>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𝑠</m:t>
                                </m:r>
                                <m:r>
                                  <a:rPr lang="en-US" b="0" i="1" smtClean="0">
                                    <a:latin typeface="Cambria Math" panose="02040503050406030204" pitchFamily="18" charset="0"/>
                                  </a:rPr>
                                  <m:t>−1</m:t>
                                </m:r>
                              </m:den>
                            </m:f>
                          </m:e>
                        </m:box>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𝑠</m:t>
                                </m:r>
                                <m:r>
                                  <a:rPr lang="en-US" b="0" i="1" smtClean="0">
                                    <a:latin typeface="Cambria Math" panose="02040503050406030204" pitchFamily="18" charset="0"/>
                                  </a:rPr>
                                  <m:t>−1</m:t>
                                </m:r>
                              </m:den>
                            </m:f>
                          </m:e>
                        </m:box>
                      </m:e>
                    </m:d>
                    <m:r>
                      <a:rPr lang="en-US" b="0" i="1" smtClean="0">
                        <a:latin typeface="Cambria Math" panose="02040503050406030204" pitchFamily="18" charset="0"/>
                      </a:rPr>
                      <m:t>𝑓</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e>
                    </m:d>
                  </m:oMath>
                </a14:m>
                <a:r>
                  <a:rPr lang="en-US" dirty="0" smtClean="0"/>
                  <a:t>  ,  </a:t>
                </a:r>
                <a:r>
                  <a:rPr lang="en-US" i="1" dirty="0" smtClean="0">
                    <a:latin typeface="Times New Roman" panose="02020603050405020304" pitchFamily="18" charset="0"/>
                    <a:cs typeface="Times New Roman" panose="02020603050405020304" pitchFamily="18" charset="0"/>
                  </a:rPr>
                  <a:t>s </a:t>
                </a:r>
                <a:r>
                  <a:rPr lang="en-US" dirty="0" smtClean="0">
                    <a:latin typeface="Times New Roman" panose="02020603050405020304" pitchFamily="18" charset="0"/>
                    <a:cs typeface="Times New Roman" panose="02020603050405020304" pitchFamily="18" charset="0"/>
                  </a:rPr>
                  <a:t>&lt; 1</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316381" y="3561175"/>
                <a:ext cx="3169907" cy="325025"/>
              </a:xfrm>
              <a:prstGeom prst="rect">
                <a:avLst/>
              </a:prstGeom>
              <a:blipFill rotWithShape="0">
                <a:blip r:embed="rId4"/>
                <a:stretch>
                  <a:fillRect l="-1923" t="-18519" r="-3654"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54965" y="5361801"/>
                <a:ext cx="3131435"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𝑞</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r>
                      <a:rPr lang="en-US" b="0" i="1" smtClean="0">
                        <a:latin typeface="Cambria Math" panose="02040503050406030204" pitchFamily="18" charset="0"/>
                      </a:rPr>
                      <m:t>+(1−</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𝑓</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m:t>
                            </m:r>
                          </m:sup>
                        </m:sSup>
                      </m:e>
                    </m:d>
                  </m:oMath>
                </a14:m>
                <a:r>
                  <a:rPr lang="en-US" dirty="0" smtClean="0"/>
                  <a:t>  ,  </a:t>
                </a:r>
                <a:r>
                  <a:rPr lang="en-US" i="1" dirty="0" smtClean="0">
                    <a:latin typeface="Times New Roman" panose="02020603050405020304" pitchFamily="18" charset="0"/>
                    <a:cs typeface="Times New Roman" panose="02020603050405020304" pitchFamily="18" charset="0"/>
                  </a:rPr>
                  <a:t>q</a:t>
                </a:r>
                <a:r>
                  <a:rPr lang="en-US" dirty="0" smtClean="0">
                    <a:latin typeface="Times New Roman" panose="02020603050405020304" pitchFamily="18" charset="0"/>
                    <a:cs typeface="Times New Roman" panose="02020603050405020304" pitchFamily="18" charset="0"/>
                  </a:rPr>
                  <a:t> &lt; 1</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354965" y="5361801"/>
                <a:ext cx="3131435" cy="276999"/>
              </a:xfrm>
              <a:prstGeom prst="rect">
                <a:avLst/>
              </a:prstGeom>
              <a:blipFill rotWithShape="0">
                <a:blip r:embed="rId5"/>
                <a:stretch>
                  <a:fillRect l="-1946" t="-28889" r="-3696" b="-51111"/>
                </a:stretch>
              </a:blipFill>
            </p:spPr>
            <p:txBody>
              <a:bodyPr/>
              <a:lstStyle/>
              <a:p>
                <a:r>
                  <a:rPr lang="en-US">
                    <a:noFill/>
                  </a:rPr>
                  <a:t> </a:t>
                </a:r>
              </a:p>
            </p:txBody>
          </p:sp>
        </mc:Fallback>
      </mc:AlternateContent>
    </p:spTree>
    <p:extLst>
      <p:ext uri="{BB962C8B-B14F-4D97-AF65-F5344CB8AC3E}">
        <p14:creationId xmlns:p14="http://schemas.microsoft.com/office/powerpoint/2010/main" val="37174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105400" y="3962400"/>
            <a:ext cx="19050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990600" y="3720588"/>
                <a:ext cx="6781800" cy="1020472"/>
              </a:xfrm>
              <a:prstGeom prst="rect">
                <a:avLst/>
              </a:prstGeom>
              <a:noFill/>
            </p:spPr>
            <p:txBody>
              <a:bodyPr wrap="square" lIns="0" tIns="0" rIns="0" bIns="0" rtlCol="0">
                <a:spAutoFit/>
              </a:bodyPr>
              <a:lstStyle/>
              <a:p>
                <a14:m>
                  <m:oMath xmlns:m="http://schemas.openxmlformats.org/officeDocument/2006/math">
                    <m:bar>
                      <m:barPr>
                        <m:ctrlPr>
                          <a:rPr lang="en-US" i="1" smtClean="0">
                            <a:latin typeface="Cambria Math" panose="02040503050406030204" pitchFamily="18" charset="0"/>
                          </a:rPr>
                        </m:ctrlPr>
                      </m:barPr>
                      <m:e>
                        <m:r>
                          <a:rPr lang="en-US" b="0" i="1" smtClean="0">
                            <a:latin typeface="Cambria Math" panose="02040503050406030204" pitchFamily="18" charset="0"/>
                          </a:rPr>
                          <m:t>𝑥</m:t>
                        </m:r>
                      </m:e>
                    </m:bar>
                    <m:r>
                      <a:rPr lang="en-US" b="0" i="1" smtClean="0">
                        <a:latin typeface="Cambria Math" panose="02040503050406030204" pitchFamily="18" charset="0"/>
                      </a:rPr>
                      <m:t>−</m:t>
                    </m:r>
                    <m:sSup>
                      <m:sSupPr>
                        <m:ctrlPr>
                          <a:rPr lang="en-US" i="1">
                            <a:latin typeface="Cambria Math" panose="02040503050406030204" pitchFamily="18" charset="0"/>
                          </a:rPr>
                        </m:ctrlPr>
                      </m:sSupPr>
                      <m:e>
                        <m:bar>
                          <m:barPr>
                            <m:ctrlPr>
                              <a:rPr lang="en-US" i="1">
                                <a:latin typeface="Cambria Math" panose="02040503050406030204" pitchFamily="18" charset="0"/>
                              </a:rPr>
                            </m:ctrlPr>
                          </m:barPr>
                          <m:e>
                            <m:r>
                              <a:rPr lang="en-US" i="1">
                                <a:latin typeface="Cambria Math" panose="02040503050406030204" pitchFamily="18" charset="0"/>
                              </a:rPr>
                              <m:t>𝑥</m:t>
                            </m:r>
                          </m:e>
                        </m:bar>
                      </m:e>
                      <m:sup>
                        <m:r>
                          <a:rPr lang="en-US" i="1">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−1</m:t>
                                      </m:r>
                                    </m:den>
                                  </m:f>
                                </m:e>
                              </m:box>
                            </m:e>
                            <m:e/>
                            <m:e/>
                          </m:mr>
                          <m:mr>
                            <m:e/>
                            <m:e>
                              <m:r>
                                <a:rPr lang="en-US" i="1" smtClean="0">
                                  <a:latin typeface="Cambria Math" panose="02040503050406030204" pitchFamily="18" charset="0"/>
                                  <a:ea typeface="Cambria Math" panose="02040503050406030204" pitchFamily="18" charset="0"/>
                                </a:rPr>
                                <m:t>⋱</m:t>
                              </m:r>
                            </m:e>
                            <m:e/>
                          </m:mr>
                          <m:mr>
                            <m:e/>
                            <m:e/>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i="1">
                                          <a:latin typeface="Cambria Math" panose="02040503050406030204" pitchFamily="18" charset="0"/>
                                        </a:rPr>
                                        <m:t>−1</m:t>
                                      </m:r>
                                    </m:den>
                                  </m:f>
                                </m:e>
                              </m:box>
                            </m:e>
                          </m:mr>
                        </m:m>
                      </m:e>
                    </m:d>
                    <m:r>
                      <a:rPr lang="en-US" b="0" i="1" smtClean="0">
                        <a:latin typeface="Cambria Math" panose="02040503050406030204" pitchFamily="18" charset="0"/>
                      </a:rPr>
                      <m:t>(</m:t>
                    </m:r>
                    <m:sSup>
                      <m:sSupPr>
                        <m:ctrlPr>
                          <a:rPr lang="en-US" i="1">
                            <a:latin typeface="Cambria Math" panose="02040503050406030204" pitchFamily="18" charset="0"/>
                          </a:rPr>
                        </m:ctrlPr>
                      </m:sSupPr>
                      <m:e>
                        <m:bar>
                          <m:barPr>
                            <m:ctrlPr>
                              <a:rPr lang="en-US" i="1">
                                <a:latin typeface="Cambria Math" panose="02040503050406030204" pitchFamily="18" charset="0"/>
                              </a:rPr>
                            </m:ctrlPr>
                          </m:barPr>
                          <m:e>
                            <m:r>
                              <a:rPr lang="en-US" i="1">
                                <a:latin typeface="Cambria Math" panose="02040503050406030204" pitchFamily="18" charset="0"/>
                              </a:rPr>
                              <m:t>𝑥</m:t>
                            </m:r>
                          </m:e>
                        </m:bar>
                      </m:e>
                      <m:sup>
                        <m:r>
                          <a:rPr lang="en-US" i="1">
                            <a:latin typeface="Cambria Math" panose="02040503050406030204" pitchFamily="18" charset="0"/>
                          </a:rPr>
                          <m:t>∗</m:t>
                        </m:r>
                      </m:sup>
                    </m:sSup>
                    <m:r>
                      <a:rPr lang="en-US" b="0" i="1" smtClean="0">
                        <a:latin typeface="Cambria Math" panose="02040503050406030204" pitchFamily="18" charset="0"/>
                      </a:rPr>
                      <m:t>−</m:t>
                    </m:r>
                    <m:bar>
                      <m:barPr>
                        <m:ctrlPr>
                          <a:rPr lang="en-US" b="0" i="1" smtClean="0">
                            <a:latin typeface="Cambria Math" panose="02040503050406030204" pitchFamily="18" charset="0"/>
                          </a:rPr>
                        </m:ctrlPr>
                      </m:barPr>
                      <m:e>
                        <m:r>
                          <a:rPr lang="en-US" b="0" i="1" smtClean="0">
                            <a:latin typeface="Cambria Math" panose="02040503050406030204" pitchFamily="18" charset="0"/>
                          </a:rPr>
                          <m:t>𝑓</m:t>
                        </m:r>
                      </m:e>
                    </m:ba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bar>
                              <m:barPr>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p>
                            <m:r>
                              <a:rPr lang="en-US" b="0" i="1" smtClean="0">
                                <a:latin typeface="Cambria Math" panose="02040503050406030204" pitchFamily="18" charset="0"/>
                              </a:rPr>
                              <m:t>∗</m:t>
                            </m:r>
                          </m:sup>
                        </m:sSup>
                      </m:e>
                    </m:d>
                  </m:oMath>
                </a14:m>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bar>
                      <m:barPr>
                        <m:ctrlPr>
                          <a:rPr lang="en-US" i="1">
                            <a:latin typeface="Cambria Math" panose="02040503050406030204" pitchFamily="18" charset="0"/>
                          </a:rPr>
                        </m:ctrlPr>
                      </m:barPr>
                      <m:e>
                        <m:r>
                          <a:rPr lang="en-US" i="1">
                            <a:latin typeface="Cambria Math" panose="02040503050406030204" pitchFamily="18" charset="0"/>
                          </a:rPr>
                          <m:t>𝑥</m:t>
                        </m:r>
                      </m:e>
                    </m:bar>
                    <m:r>
                      <a:rPr lang="en-US" b="0" i="0" smtClean="0">
                        <a:latin typeface="Cambria Math" panose="02040503050406030204" pitchFamily="18" charset="0"/>
                      </a:rPr>
                      <m:t>=</m:t>
                    </m:r>
                    <m:sSup>
                      <m:sSupPr>
                        <m:ctrlPr>
                          <a:rPr lang="en-US" i="1">
                            <a:latin typeface="Cambria Math" panose="02040503050406030204" pitchFamily="18" charset="0"/>
                          </a:rPr>
                        </m:ctrlPr>
                      </m:sSupPr>
                      <m:e>
                        <m:bar>
                          <m:barPr>
                            <m:ctrlPr>
                              <a:rPr lang="en-US" i="1">
                                <a:latin typeface="Cambria Math" panose="02040503050406030204" pitchFamily="18" charset="0"/>
                              </a:rPr>
                            </m:ctrlPr>
                          </m:barPr>
                          <m:e>
                            <m:r>
                              <a:rPr lang="en-US" i="1">
                                <a:latin typeface="Cambria Math" panose="02040503050406030204" pitchFamily="18" charset="0"/>
                              </a:rPr>
                              <m:t>𝑥</m:t>
                            </m:r>
                          </m:e>
                        </m:bar>
                      </m:e>
                      <m:sup>
                        <m:r>
                          <a:rPr lang="en-US" i="1">
                            <a:latin typeface="Cambria Math" panose="02040503050406030204" pitchFamily="18" charset="0"/>
                          </a:rPr>
                          <m:t>∗</m:t>
                        </m:r>
                      </m:sup>
                    </m:sSup>
                    <m:r>
                      <a:rPr lang="en-US" b="0" i="0" smtClean="0">
                        <a:latin typeface="Cambria Math" panose="02040503050406030204" pitchFamily="18" charset="0"/>
                      </a:rPr>
                      <m:t>− </m:t>
                    </m:r>
                    <m:bar>
                      <m:barPr>
                        <m:ctrlPr>
                          <a:rPr lang="en-US" i="1" dirty="0" smtClean="0">
                            <a:latin typeface="Cambria Math" panose="02040503050406030204" pitchFamily="18" charset="0"/>
                          </a:rPr>
                        </m:ctrlPr>
                      </m:barPr>
                      <m:e>
                        <m:r>
                          <a:rPr lang="en-US" b="0" i="1" dirty="0" smtClean="0">
                            <a:latin typeface="Cambria Math" panose="02040503050406030204" pitchFamily="18" charset="0"/>
                          </a:rPr>
                          <m:t>𝐴</m:t>
                        </m:r>
                      </m:e>
                    </m:bar>
                    <m:r>
                      <a:rPr lang="en-US" b="0" i="0" smtClean="0">
                        <a:latin typeface="Cambria Math" panose="02040503050406030204" pitchFamily="18" charset="0"/>
                      </a:rPr>
                      <m:t> </m:t>
                    </m:r>
                    <m:bar>
                      <m:barPr>
                        <m:ctrlPr>
                          <a:rPr lang="en-US" b="0" i="1" smtClean="0">
                            <a:latin typeface="Cambria Math" panose="02040503050406030204" pitchFamily="18" charset="0"/>
                          </a:rPr>
                        </m:ctrlPr>
                      </m:barPr>
                      <m:e>
                        <m:r>
                          <a:rPr lang="en-US" b="0" i="1" smtClean="0">
                            <a:latin typeface="Cambria Math" panose="02040503050406030204" pitchFamily="18" charset="0"/>
                          </a:rPr>
                          <m:t>𝑦</m:t>
                        </m:r>
                      </m:e>
                    </m:bar>
                    <m:d>
                      <m:dPr>
                        <m:begChr m:val="{"/>
                        <m:endChr m:val="}"/>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bar>
                              <m:barPr>
                                <m:ctrlPr>
                                  <a:rPr lang="en-US" i="1">
                                    <a:latin typeface="Cambria Math" panose="02040503050406030204" pitchFamily="18" charset="0"/>
                                  </a:rPr>
                                </m:ctrlPr>
                              </m:barPr>
                              <m:e>
                                <m:r>
                                  <a:rPr lang="en-US" i="1">
                                    <a:latin typeface="Cambria Math" panose="02040503050406030204" pitchFamily="18" charset="0"/>
                                  </a:rPr>
                                  <m:t>𝑥</m:t>
                                </m:r>
                              </m:e>
                            </m:bar>
                          </m:e>
                          <m:sup>
                            <m:r>
                              <a:rPr lang="en-US" i="1">
                                <a:latin typeface="Cambria Math" panose="02040503050406030204" pitchFamily="18" charset="0"/>
                              </a:rPr>
                              <m:t>∗</m:t>
                            </m:r>
                          </m:sup>
                        </m:sSup>
                      </m:e>
                    </m:d>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90600" y="3720588"/>
                <a:ext cx="6781800" cy="1020472"/>
              </a:xfrm>
              <a:prstGeom prst="rect">
                <a:avLst/>
              </a:prstGeom>
              <a:blipFill rotWithShape="0">
                <a:blip r:embed="rId2"/>
                <a:stretch>
                  <a:fillRect l="-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51963"/>
                <a:ext cx="8229600" cy="705438"/>
              </a:xfrm>
            </p:spPr>
            <p:txBody>
              <a:bodyPr/>
              <a:lstStyle/>
              <a:p>
                <a:r>
                  <a:rPr lang="en-US" sz="2400" dirty="0" smtClean="0">
                    <a:latin typeface="Times New Roman" panose="02020603050405020304" pitchFamily="18" charset="0"/>
                    <a:cs typeface="Times New Roman" panose="02020603050405020304" pitchFamily="18" charset="0"/>
                  </a:rPr>
                  <a:t>The previous Eq. can be rewritten for n-dimensional vectors as</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By subtracting </a:t>
                </a:r>
                <a14:m>
                  <m:oMath xmlns:m="http://schemas.openxmlformats.org/officeDocument/2006/math">
                    <m:bar>
                      <m:barPr>
                        <m:ctrlPr>
                          <a:rPr lang="en-US" sz="2400" i="1">
                            <a:latin typeface="Cambria Math" panose="02040503050406030204" pitchFamily="18" charset="0"/>
                            <a:cs typeface="Times New Roman" panose="02020603050405020304" pitchFamily="18" charset="0"/>
                          </a:rPr>
                        </m:ctrlPr>
                      </m:barPr>
                      <m:e>
                        <m:r>
                          <a:rPr lang="en-US" sz="2400" i="1">
                            <a:latin typeface="Cambria Math" panose="02040503050406030204" pitchFamily="18" charset="0"/>
                            <a:cs typeface="Times New Roman" panose="02020603050405020304" pitchFamily="18" charset="0"/>
                          </a:rPr>
                          <m:t>𝑥</m:t>
                        </m:r>
                      </m:e>
                    </m:bar>
                  </m:oMath>
                </a14:m>
                <a:r>
                  <a:rPr lang="en-US" sz="2400" baseline="30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from both sides, </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where </a:t>
                </a:r>
                <a:r>
                  <a:rPr lang="en-US" sz="2400" i="1" u="sng"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diagonal matrix with the elements </a:t>
                </a:r>
                <a:r>
                  <a:rPr lang="en-US" sz="2400" dirty="0" smtClean="0">
                    <a:latin typeface="Times New Roman" panose="02020603050405020304" pitchFamily="18" charset="0"/>
                    <a:cs typeface="Times New Roman" panose="02020603050405020304" pitchFamily="18" charset="0"/>
                  </a:rPr>
                  <a:t>1/(</a:t>
                </a:r>
                <a:r>
                  <a:rPr lang="en-US" sz="2400" i="1" dirty="0" err="1" smtClean="0">
                    <a:latin typeface="Times New Roman" panose="02020603050405020304" pitchFamily="18" charset="0"/>
                    <a:cs typeface="Times New Roman" panose="02020603050405020304" pitchFamily="18" charset="0"/>
                  </a:rPr>
                  <a:t>s</a:t>
                </a:r>
                <a:r>
                  <a:rPr lang="en-US" sz="2400" i="1" baseline="-25000" dirty="0" err="1" smtClean="0">
                    <a:latin typeface="Times New Roman" panose="02020603050405020304" pitchFamily="18" charset="0"/>
                    <a:cs typeface="Times New Roman" panose="02020603050405020304" pitchFamily="18" charset="0"/>
                  </a:rPr>
                  <a:t>i</a:t>
                </a:r>
                <a:r>
                  <a:rPr lang="en-US" sz="2400" i="1" baseline="-25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 ... ,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Although </a:t>
                </a:r>
                <a:r>
                  <a:rPr lang="en-US" sz="2400" dirty="0" err="1" smtClean="0">
                    <a:latin typeface="Times New Roman" panose="02020603050405020304" pitchFamily="18" charset="0"/>
                    <a:cs typeface="Times New Roman" panose="02020603050405020304" pitchFamily="18" charset="0"/>
                  </a:rPr>
                  <a:t>Wegstein’s</a:t>
                </a:r>
                <a:r>
                  <a:rPr lang="en-US" sz="2400" dirty="0" smtClean="0">
                    <a:latin typeface="Times New Roman" panose="02020603050405020304" pitchFamily="18" charset="0"/>
                    <a:cs typeface="Times New Roman" panose="02020603050405020304" pitchFamily="18" charset="0"/>
                  </a:rPr>
                  <a:t> method-provides </a:t>
                </a:r>
                <a:r>
                  <a:rPr lang="en-US" sz="2400" dirty="0">
                    <a:latin typeface="Times New Roman" panose="02020603050405020304" pitchFamily="18" charset="0"/>
                    <a:cs typeface="Times New Roman" panose="02020603050405020304" pitchFamily="18" charset="0"/>
                  </a:rPr>
                  <a:t>a </a:t>
                </a:r>
                <a:r>
                  <a:rPr lang="en-US" sz="2400" i="1" dirty="0" err="1">
                    <a:latin typeface="Times New Roman" panose="02020603050405020304" pitchFamily="18" charset="0"/>
                    <a:cs typeface="Times New Roman" panose="02020603050405020304" pitchFamily="18" charset="0"/>
                  </a:rPr>
                  <a:t>superlinear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rate of convergence, note that like the method of </a:t>
                </a:r>
                <a:r>
                  <a:rPr lang="en-US" sz="2400" dirty="0" smtClean="0">
                    <a:latin typeface="Times New Roman" panose="02020603050405020304" pitchFamily="18" charset="0"/>
                    <a:cs typeface="Times New Roman" panose="02020603050405020304" pitchFamily="18" charset="0"/>
                  </a:rPr>
                  <a:t>successive substitutions</a:t>
                </a:r>
                <a:r>
                  <a:rPr lang="en-US" sz="2400" dirty="0">
                    <a:latin typeface="Times New Roman" panose="02020603050405020304" pitchFamily="18" charset="0"/>
                    <a:cs typeface="Times New Roman" panose="02020603050405020304" pitchFamily="18" charset="0"/>
                  </a:rPr>
                  <a:t>, no interactions </a:t>
                </a:r>
                <a:r>
                  <a:rPr lang="en-US" sz="2400" dirty="0" smtClean="0">
                    <a:latin typeface="Times New Roman" panose="02020603050405020304" pitchFamily="18" charset="0"/>
                    <a:cs typeface="Times New Roman" panose="02020603050405020304" pitchFamily="18" charset="0"/>
                  </a:rPr>
                  <a:t>occur (in successive substitutions method -</a:t>
                </a:r>
                <a:r>
                  <a:rPr lang="en-US" sz="2400" i="1" u="sng"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is an identity matrix).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51963"/>
                <a:ext cx="8229600" cy="705438"/>
              </a:xfrm>
              <a:blipFill rotWithShape="0">
                <a:blip r:embed="rId3"/>
                <a:stretch>
                  <a:fillRect l="-741" t="-6897" r="-889" b="-691379"/>
                </a:stretch>
              </a:blipFill>
            </p:spPr>
            <p:txBody>
              <a:bodyPr/>
              <a:lstStyle/>
              <a:p>
                <a:r>
                  <a:rPr lang="en-US">
                    <a:noFill/>
                  </a:rPr>
                  <a:t> </a:t>
                </a:r>
              </a:p>
            </p:txBody>
          </p:sp>
        </mc:Fallback>
      </mc:AlternateContent>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 Convergence Methods</a:t>
            </a:r>
            <a:br>
              <a:rPr lang="en-US" sz="4000" b="1" dirty="0" smtClean="0">
                <a:cs typeface="Times New Roman" pitchFamily="18" charset="0"/>
              </a:rPr>
            </a:br>
            <a:r>
              <a:rPr lang="en-US" sz="2400" b="1" dirty="0" err="1" smtClean="0">
                <a:cs typeface="Times New Roman" pitchFamily="18" charset="0"/>
              </a:rPr>
              <a:t>Wegstein</a:t>
            </a:r>
            <a:endParaRPr lang="en-US" sz="2400" b="1" dirty="0" smtClean="0">
              <a:cs typeface="Times New Roman" pitchFamily="18" charset="0"/>
            </a:endParaRP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16</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90600" y="1981200"/>
                <a:ext cx="4800600" cy="1020472"/>
              </a:xfrm>
              <a:prstGeom prst="rect">
                <a:avLst/>
              </a:prstGeom>
              <a:noFill/>
            </p:spPr>
            <p:txBody>
              <a:bodyPr wrap="square" lIns="0" tIns="0" rIns="0" bIns="0" rtlCol="0">
                <a:spAutoFit/>
              </a:bodyPr>
              <a:lstStyle/>
              <a:p>
                <a14:m>
                  <m:oMath xmlns:m="http://schemas.openxmlformats.org/officeDocument/2006/math">
                    <m:bar>
                      <m:barPr>
                        <m:ctrlPr>
                          <a:rPr lang="en-US" i="1" smtClean="0">
                            <a:latin typeface="Cambria Math" panose="02040503050406030204" pitchFamily="18" charset="0"/>
                          </a:rPr>
                        </m:ctrlPr>
                      </m:barPr>
                      <m:e>
                        <m:r>
                          <a:rPr lang="en-US" b="0" i="1" smtClean="0">
                            <a:latin typeface="Cambria Math" panose="02040503050406030204" pitchFamily="18" charset="0"/>
                          </a:rPr>
                          <m:t>𝑥</m:t>
                        </m:r>
                      </m:e>
                    </m:ba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−1</m:t>
                                      </m:r>
                                    </m:den>
                                  </m:f>
                                </m:e>
                              </m:box>
                            </m:e>
                            <m:e/>
                            <m:e/>
                          </m:mr>
                          <m:mr>
                            <m:e/>
                            <m:e>
                              <m:r>
                                <a:rPr lang="en-US" b="0" i="1" smtClean="0">
                                  <a:latin typeface="Cambria Math" panose="02040503050406030204" pitchFamily="18" charset="0"/>
                                  <a:ea typeface="Cambria Math" panose="02040503050406030204" pitchFamily="18" charset="0"/>
                                </a:rPr>
                                <m:t>⋱</m:t>
                              </m:r>
                            </m:e>
                            <m:e/>
                          </m:mr>
                          <m:mr>
                            <m:e/>
                            <m:e/>
                            <m:e>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b="0" i="1" smtClean="0">
                                          <a:latin typeface="Cambria Math" panose="02040503050406030204" pitchFamily="18" charset="0"/>
                                        </a:rPr>
                                        <m:t>−1</m:t>
                                      </m:r>
                                    </m:den>
                                  </m:f>
                                </m:e>
                              </m:box>
                            </m:e>
                          </m:mr>
                        </m:m>
                      </m:e>
                    </m:d>
                    <m:sSup>
                      <m:sSupPr>
                        <m:ctrlPr>
                          <a:rPr lang="en-US" b="0" i="1" smtClean="0">
                            <a:latin typeface="Cambria Math" panose="02040503050406030204" pitchFamily="18" charset="0"/>
                          </a:rPr>
                        </m:ctrlPr>
                      </m:sSupPr>
                      <m:e>
                        <m:bar>
                          <m:barPr>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p>
                        <m:r>
                          <a:rPr lang="en-US" b="0" i="1" smtClean="0">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−1</m:t>
                                      </m:r>
                                    </m:den>
                                  </m:f>
                                </m:e>
                              </m:box>
                            </m:e>
                            <m:e/>
                            <m:e/>
                          </m:mr>
                          <m:mr>
                            <m:e/>
                            <m:e>
                              <m:r>
                                <a:rPr lang="en-US" i="1" smtClean="0">
                                  <a:latin typeface="Cambria Math" panose="02040503050406030204" pitchFamily="18" charset="0"/>
                                  <a:ea typeface="Cambria Math" panose="02040503050406030204" pitchFamily="18" charset="0"/>
                                </a:rPr>
                                <m:t>⋱</m:t>
                              </m:r>
                            </m:e>
                            <m:e/>
                          </m:mr>
                          <m:mr>
                            <m:e/>
                            <m:e/>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i="1">
                                          <a:latin typeface="Cambria Math" panose="02040503050406030204" pitchFamily="18" charset="0"/>
                                        </a:rPr>
                                        <m:t>−1</m:t>
                                      </m:r>
                                    </m:den>
                                  </m:f>
                                </m:e>
                              </m:box>
                            </m:e>
                          </m:mr>
                        </m:m>
                      </m:e>
                    </m:d>
                    <m:bar>
                      <m:barPr>
                        <m:ctrlPr>
                          <a:rPr lang="en-US" b="0" i="1" smtClean="0">
                            <a:latin typeface="Cambria Math" panose="02040503050406030204" pitchFamily="18" charset="0"/>
                          </a:rPr>
                        </m:ctrlPr>
                      </m:barPr>
                      <m:e>
                        <m:r>
                          <a:rPr lang="en-US" b="0" i="1" smtClean="0">
                            <a:latin typeface="Cambria Math" panose="02040503050406030204" pitchFamily="18" charset="0"/>
                          </a:rPr>
                          <m:t>𝑓</m:t>
                        </m:r>
                      </m:e>
                    </m:ba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bar>
                              <m:barPr>
                                <m:ctrlPr>
                                  <a:rPr lang="en-US" b="0" i="1" smtClean="0">
                                    <a:latin typeface="Cambria Math" panose="02040503050406030204" pitchFamily="18" charset="0"/>
                                  </a:rPr>
                                </m:ctrlPr>
                              </m:barPr>
                              <m:e>
                                <m:r>
                                  <a:rPr lang="en-US" b="0" i="1" smtClean="0">
                                    <a:latin typeface="Cambria Math" panose="02040503050406030204" pitchFamily="18" charset="0"/>
                                  </a:rPr>
                                  <m:t>𝑥</m:t>
                                </m:r>
                              </m:e>
                            </m:bar>
                          </m:e>
                          <m:sup>
                            <m:r>
                              <a:rPr lang="en-US" b="0" i="1" smtClean="0">
                                <a:latin typeface="Cambria Math" panose="02040503050406030204" pitchFamily="18" charset="0"/>
                              </a:rPr>
                              <m:t>∗</m:t>
                            </m:r>
                          </m:sup>
                        </m:sSup>
                      </m:e>
                    </m:d>
                  </m:oMath>
                </a14:m>
                <a:r>
                  <a:rPr lang="en-US" dirty="0" smtClean="0"/>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90600" y="1981200"/>
                <a:ext cx="4800600" cy="1020472"/>
              </a:xfrm>
              <a:prstGeom prst="rect">
                <a:avLst/>
              </a:prstGeom>
              <a:blipFill rotWithShape="0">
                <a:blip r:embed="rId4"/>
                <a:stretch>
                  <a:fillRect l="-127"/>
                </a:stretch>
              </a:blipFill>
            </p:spPr>
            <p:txBody>
              <a:bodyPr/>
              <a:lstStyle/>
              <a:p>
                <a:r>
                  <a:rPr lang="en-US">
                    <a:noFill/>
                  </a:rPr>
                  <a:t> </a:t>
                </a:r>
              </a:p>
            </p:txBody>
          </p:sp>
        </mc:Fallback>
      </mc:AlternateContent>
    </p:spTree>
    <p:extLst>
      <p:ext uri="{BB962C8B-B14F-4D97-AF65-F5344CB8AC3E}">
        <p14:creationId xmlns:p14="http://schemas.microsoft.com/office/powerpoint/2010/main" val="34535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3"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3055154"/>
          </a:xfrm>
        </p:spPr>
        <p:txBody>
          <a:bodyPr/>
          <a:lstStyle/>
          <a:p>
            <a:r>
              <a:rPr lang="en-US" sz="2400" b="1" dirty="0">
                <a:latin typeface="Times New Roman" panose="02020603050405020304" pitchFamily="18" charset="0"/>
                <a:cs typeface="Times New Roman" panose="02020603050405020304" pitchFamily="18" charset="0"/>
              </a:rPr>
              <a:t>The user forgot to insert purge stream: </a:t>
            </a:r>
            <a:r>
              <a:rPr lang="en-US" sz="2400" dirty="0">
                <a:latin typeface="Times New Roman" panose="02020603050405020304" pitchFamily="18" charset="0"/>
                <a:cs typeface="Times New Roman" panose="02020603050405020304" pitchFamily="18" charset="0"/>
              </a:rPr>
              <a:t>In this case one or more components are accumulated in recycle loop and recycle flow-rate  increases with increasing iterations</a:t>
            </a:r>
            <a:r>
              <a:rPr lang="en-US" sz="2400" dirty="0" smtClean="0">
                <a:latin typeface="Times New Roman" panose="02020603050405020304" pitchFamily="18" charset="0"/>
                <a:cs typeface="Times New Roman" panose="02020603050405020304" pitchFamily="18" charset="0"/>
              </a:rPr>
              <a:t>.</a:t>
            </a:r>
          </a:p>
          <a:p>
            <a:pPr marL="366713" lvl="1" indent="0">
              <a:lnSpc>
                <a:spcPts val="1200"/>
              </a:lnSpc>
              <a:buNone/>
            </a:pPr>
            <a:endParaRPr lang="en-US" sz="2200" dirty="0" smtClean="0">
              <a:latin typeface="Times New Roman" panose="02020603050405020304" pitchFamily="18" charset="0"/>
              <a:cs typeface="Times New Roman" panose="02020603050405020304" pitchFamily="18" charset="0"/>
            </a:endParaRPr>
          </a:p>
          <a:p>
            <a:pPr marL="366713" lvl="1" indent="0">
              <a:buNone/>
            </a:pPr>
            <a:r>
              <a:rPr lang="en-US" sz="2200" dirty="0" smtClean="0">
                <a:latin typeface="Times New Roman" panose="02020603050405020304" pitchFamily="18" charset="0"/>
                <a:cs typeface="Times New Roman" panose="02020603050405020304" pitchFamily="18" charset="0"/>
              </a:rPr>
              <a:t>For </a:t>
            </a:r>
            <a:r>
              <a:rPr lang="en-US" sz="2200" dirty="0">
                <a:latin typeface="Times New Roman" panose="02020603050405020304" pitchFamily="18" charset="0"/>
                <a:cs typeface="Times New Roman" panose="02020603050405020304" pitchFamily="18" charset="0"/>
              </a:rPr>
              <a:t>example in reactor-separator system, a light gas impurity in the reactor feed may be accumulated in the recycle loop, if all of vapor produced in the separator are recycled to the </a:t>
            </a:r>
            <a:r>
              <a:rPr lang="en-US" sz="2200" dirty="0" smtClean="0">
                <a:latin typeface="Times New Roman" panose="02020603050405020304" pitchFamily="18" charset="0"/>
                <a:cs typeface="Times New Roman" panose="02020603050405020304" pitchFamily="18" charset="0"/>
              </a:rPr>
              <a:t>reactor (as shown in the following figure). </a:t>
            </a: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3000" b="1" dirty="0" smtClean="0"/>
              <a:t>Why </a:t>
            </a:r>
            <a:r>
              <a:rPr lang="en-US" sz="3000" b="1" dirty="0"/>
              <a:t>a recycle loop not </a:t>
            </a:r>
            <a:r>
              <a:rPr lang="en-US" sz="3000" b="1" dirty="0" smtClean="0"/>
              <a:t>converged?</a:t>
            </a:r>
            <a:r>
              <a:rPr lang="en-US" sz="2800" b="1" dirty="0" smtClean="0"/>
              <a:t/>
            </a:r>
            <a:br>
              <a:rPr lang="en-US" sz="2800" b="1" dirty="0" smtClean="0"/>
            </a:br>
            <a:r>
              <a:rPr lang="en-US" sz="2800" b="1" dirty="0" smtClean="0">
                <a:latin typeface="Times New Roman" panose="02020603050405020304" pitchFamily="18" charset="0"/>
                <a:cs typeface="Times New Roman" panose="02020603050405020304" pitchFamily="18" charset="0"/>
              </a:rPr>
              <a:t>a) Infeasible problems</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17</a:t>
            </a:fld>
            <a:endParaRPr lang="en-US" dirty="0"/>
          </a:p>
        </p:txBody>
      </p:sp>
      <p:pic>
        <p:nvPicPr>
          <p:cNvPr id="5" name="Picture 1" descr="fig_06_03.jpg"/>
          <p:cNvPicPr>
            <a:picLocks noChangeAspect="1"/>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4495800"/>
            <a:ext cx="5524500" cy="212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90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6925" y="4295775"/>
            <a:ext cx="5324475" cy="2562225"/>
          </a:xfrm>
          <a:prstGeom prst="rect">
            <a:avLst/>
          </a:prstGeom>
          <a:noFill/>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sp>
        <p:nvSpPr>
          <p:cNvPr id="3" name="Content Placeholder 2"/>
          <p:cNvSpPr>
            <a:spLocks noGrp="1"/>
          </p:cNvSpPr>
          <p:nvPr>
            <p:ph idx="1"/>
          </p:nvPr>
        </p:nvSpPr>
        <p:spPr>
          <a:xfrm>
            <a:off x="381000" y="1295399"/>
            <a:ext cx="8305800" cy="3055154"/>
          </a:xfrm>
        </p:spPr>
        <p:txBody>
          <a:bodyPr/>
          <a:lstStyle/>
          <a:p>
            <a:r>
              <a:rPr lang="en-US" sz="2400" b="1" dirty="0" smtClean="0">
                <a:latin typeface="Times New Roman" panose="02020603050405020304" pitchFamily="18" charset="0"/>
                <a:cs typeface="Times New Roman" panose="02020603050405020304" pitchFamily="18" charset="0"/>
              </a:rPr>
              <a:t>The user forgot to insert makeup stream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this case, the flow-rate of one or more components in recycle loop decreases with increasing iterations. </a:t>
            </a:r>
            <a:endParaRPr lang="en-US" sz="2400" dirty="0" smtClean="0">
              <a:latin typeface="Times New Roman" panose="02020603050405020304" pitchFamily="18" charset="0"/>
              <a:cs typeface="Times New Roman" panose="02020603050405020304" pitchFamily="18" charset="0"/>
            </a:endParaRPr>
          </a:p>
          <a:p>
            <a:pPr marL="366713" lvl="1" indent="0">
              <a:buNone/>
            </a:pPr>
            <a:r>
              <a:rPr lang="en-US" sz="2200" dirty="0" smtClean="0">
                <a:latin typeface="Times New Roman" panose="02020603050405020304" pitchFamily="18" charset="0"/>
                <a:cs typeface="Times New Roman" panose="02020603050405020304" pitchFamily="18" charset="0"/>
              </a:rPr>
              <a:t>For </a:t>
            </a:r>
            <a:r>
              <a:rPr lang="en-US" sz="2200" dirty="0">
                <a:latin typeface="Times New Roman" panose="02020603050405020304" pitchFamily="18" charset="0"/>
                <a:cs typeface="Times New Roman" panose="02020603050405020304" pitchFamily="18" charset="0"/>
              </a:rPr>
              <a:t>example in gas absorption units, a liquid solvent is used to absorbing one or more components from a gas stream. This solvent will be </a:t>
            </a:r>
            <a:r>
              <a:rPr lang="en-US" sz="2200" dirty="0" smtClean="0">
                <a:latin typeface="Times New Roman" panose="02020603050405020304" pitchFamily="18" charset="0"/>
                <a:cs typeface="Times New Roman" panose="02020603050405020304" pitchFamily="18" charset="0"/>
              </a:rPr>
              <a:t>returned </a:t>
            </a:r>
            <a:r>
              <a:rPr lang="en-US" sz="2200" dirty="0">
                <a:latin typeface="Times New Roman" panose="02020603050405020304" pitchFamily="18" charset="0"/>
                <a:cs typeface="Times New Roman" panose="02020603050405020304" pitchFamily="18" charset="0"/>
              </a:rPr>
              <a:t>to the gas absorption column after recovering in </a:t>
            </a:r>
            <a:r>
              <a:rPr lang="en-US" sz="2200" dirty="0" smtClean="0">
                <a:latin typeface="Times New Roman" panose="02020603050405020304" pitchFamily="18" charset="0"/>
                <a:cs typeface="Times New Roman" panose="02020603050405020304" pitchFamily="18" charset="0"/>
              </a:rPr>
              <a:t>the regeneration </a:t>
            </a:r>
            <a:r>
              <a:rPr lang="en-US" sz="2200" dirty="0">
                <a:latin typeface="Times New Roman" panose="02020603050405020304" pitchFamily="18" charset="0"/>
                <a:cs typeface="Times New Roman" panose="02020603050405020304" pitchFamily="18" charset="0"/>
              </a:rPr>
              <a:t>column. Some parts of solvent may be vaporized in </a:t>
            </a:r>
            <a:r>
              <a:rPr lang="en-US" sz="2200" dirty="0" smtClean="0">
                <a:latin typeface="Times New Roman" panose="02020603050405020304" pitchFamily="18" charset="0"/>
                <a:cs typeface="Times New Roman" panose="02020603050405020304" pitchFamily="18" charset="0"/>
              </a:rPr>
              <a:t>the absorption </a:t>
            </a:r>
            <a:r>
              <a:rPr lang="en-US" sz="2200" dirty="0">
                <a:latin typeface="Times New Roman" panose="02020603050405020304" pitchFamily="18" charset="0"/>
                <a:cs typeface="Times New Roman" panose="02020603050405020304" pitchFamily="18" charset="0"/>
              </a:rPr>
              <a:t>or regeneration columns and therefore a makeup </a:t>
            </a:r>
            <a:r>
              <a:rPr lang="en-US" dirty="0">
                <a:latin typeface="Times New Roman" panose="02020603050405020304" pitchFamily="18" charset="0"/>
                <a:cs typeface="Times New Roman" panose="02020603050405020304" pitchFamily="18" charset="0"/>
              </a:rPr>
              <a:t>stream is needed.</a:t>
            </a: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3000" b="1" dirty="0" smtClean="0"/>
              <a:t>Why </a:t>
            </a:r>
            <a:r>
              <a:rPr lang="en-US" sz="3000" b="1" dirty="0"/>
              <a:t>a recycle loop not </a:t>
            </a:r>
            <a:r>
              <a:rPr lang="en-US" sz="3000" b="1" dirty="0" smtClean="0"/>
              <a:t>converged?</a:t>
            </a:r>
            <a:r>
              <a:rPr lang="en-US" sz="2800" b="1" dirty="0" smtClean="0"/>
              <a:t/>
            </a:r>
            <a:br>
              <a:rPr lang="en-US" sz="2800" b="1" dirty="0" smtClean="0"/>
            </a:br>
            <a:r>
              <a:rPr lang="en-US" sz="2800" b="1" dirty="0" smtClean="0">
                <a:latin typeface="Times New Roman" panose="02020603050405020304" pitchFamily="18" charset="0"/>
                <a:cs typeface="Times New Roman" panose="02020603050405020304" pitchFamily="18" charset="0"/>
              </a:rPr>
              <a:t>a) Infeasible problems</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18</a:t>
            </a:fld>
            <a:endParaRPr lang="en-US" dirty="0"/>
          </a:p>
        </p:txBody>
      </p:sp>
    </p:spTree>
    <p:extLst>
      <p:ext uri="{BB962C8B-B14F-4D97-AF65-F5344CB8AC3E}">
        <p14:creationId xmlns:p14="http://schemas.microsoft.com/office/powerpoint/2010/main" val="203055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8"/>
            <a:ext cx="8305800" cy="5257801"/>
          </a:xfrm>
        </p:spPr>
        <p:txBody>
          <a:bodyPr/>
          <a:lstStyle/>
          <a:p>
            <a:r>
              <a:rPr lang="en-US" sz="2400" b="1" dirty="0" smtClean="0">
                <a:latin typeface="Times New Roman" panose="02020603050405020304" pitchFamily="18" charset="0"/>
                <a:cs typeface="Times New Roman" panose="02020603050405020304" pitchFamily="18" charset="0"/>
              </a:rPr>
              <a:t>Infeasible specs are used for simulation units: </a:t>
            </a:r>
            <a:r>
              <a:rPr lang="en-US" sz="2400" dirty="0" smtClean="0">
                <a:latin typeface="Times New Roman" panose="02020603050405020304" pitchFamily="18" charset="0"/>
                <a:cs typeface="Times New Roman" panose="02020603050405020304" pitchFamily="18" charset="0"/>
              </a:rPr>
              <a:t>As mentioned before, The variables of a tear stream (Temperature, Pressure and component </a:t>
            </a:r>
            <a:r>
              <a:rPr lang="en-US" sz="2400" dirty="0" err="1" smtClean="0">
                <a:latin typeface="Times New Roman" panose="02020603050405020304" pitchFamily="18" charset="0"/>
                <a:cs typeface="Times New Roman" panose="02020603050405020304" pitchFamily="18" charset="0"/>
              </a:rPr>
              <a:t>flowrates</a:t>
            </a:r>
            <a:r>
              <a:rPr lang="en-US" sz="2400" dirty="0" smtClean="0">
                <a:latin typeface="Times New Roman" panose="02020603050405020304" pitchFamily="18" charset="0"/>
                <a:cs typeface="Times New Roman" panose="02020603050405020304" pitchFamily="18" charset="0"/>
              </a:rPr>
              <a:t>) are changed by the convergence unit to satisfy a specified tolerance. Therefore the feed of a simulation unit in the recycle loop is changed in each iteration. The selected specs for some simulation units can not be satisfied by changing its feed, specially when the initial guess is not close sufficiently to the solution. </a:t>
            </a:r>
          </a:p>
          <a:p>
            <a:endParaRPr lang="en-US" sz="2400" dirty="0">
              <a:latin typeface="Times New Roman" panose="02020603050405020304" pitchFamily="18" charset="0"/>
              <a:cs typeface="Times New Roman" panose="02020603050405020304" pitchFamily="18" charset="0"/>
            </a:endParaRPr>
          </a:p>
          <a:p>
            <a:pPr marL="366713" lvl="1" indent="0">
              <a:buNone/>
            </a:pPr>
            <a:r>
              <a:rPr lang="en-US" sz="2200" dirty="0" smtClean="0">
                <a:latin typeface="Times New Roman" panose="02020603050405020304" pitchFamily="18" charset="0"/>
                <a:cs typeface="Times New Roman" panose="02020603050405020304" pitchFamily="18" charset="0"/>
              </a:rPr>
              <a:t>For example for distillation columns selecting the draw rates (distillate rate, bottom rate, …) as a spec may be not converged. Using the flow ratios (distillate to feed, bottom to feed, …) are recommended.</a:t>
            </a:r>
            <a:r>
              <a:rPr lang="en-US" sz="240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3000" b="1" dirty="0" smtClean="0"/>
              <a:t>Why </a:t>
            </a:r>
            <a:r>
              <a:rPr lang="en-US" sz="3000" b="1" dirty="0"/>
              <a:t>a recycle loop not </a:t>
            </a:r>
            <a:r>
              <a:rPr lang="en-US" sz="3000" b="1" dirty="0" smtClean="0"/>
              <a:t>converged?</a:t>
            </a:r>
            <a:r>
              <a:rPr lang="en-US" sz="2800" b="1" dirty="0" smtClean="0"/>
              <a:t/>
            </a:r>
            <a:br>
              <a:rPr lang="en-US" sz="2800" b="1" dirty="0" smtClean="0"/>
            </a:br>
            <a:r>
              <a:rPr lang="en-US" sz="2800" b="1" dirty="0" smtClean="0">
                <a:latin typeface="Times New Roman" panose="02020603050405020304" pitchFamily="18" charset="0"/>
                <a:cs typeface="Times New Roman" panose="02020603050405020304" pitchFamily="18" charset="0"/>
              </a:rPr>
              <a:t>a) Infeasible problems</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19</a:t>
            </a:fld>
            <a:endParaRPr lang="en-US" dirty="0"/>
          </a:p>
        </p:txBody>
      </p:sp>
    </p:spTree>
    <p:extLst>
      <p:ext uri="{BB962C8B-B14F-4D97-AF65-F5344CB8AC3E}">
        <p14:creationId xmlns:p14="http://schemas.microsoft.com/office/powerpoint/2010/main" val="42489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 Concept</a:t>
            </a:r>
          </a:p>
        </p:txBody>
      </p:sp>
      <p:sp>
        <p:nvSpPr>
          <p:cNvPr id="3" name="Content Placeholder 2"/>
          <p:cNvSpPr>
            <a:spLocks noGrp="1"/>
          </p:cNvSpPr>
          <p:nvPr>
            <p:ph idx="1"/>
          </p:nvPr>
        </p:nvSpPr>
        <p:spPr>
          <a:xfrm>
            <a:off x="457200" y="1219200"/>
            <a:ext cx="8382000" cy="5181600"/>
          </a:xfrm>
        </p:spPr>
        <p:txBody>
          <a:bodyPr/>
          <a:lstStyle/>
          <a:p>
            <a:pPr eaLnBrk="1" hangingPunct="1"/>
            <a:r>
              <a:rPr lang="en-US" sz="2400" dirty="0" smtClean="0">
                <a:latin typeface="Times New Roman" pitchFamily="18" charset="0"/>
                <a:cs typeface="Times New Roman" pitchFamily="18" charset="0"/>
              </a:rPr>
              <a:t>In process synthesis, most distribution of chemicals involve recycle streams.</a:t>
            </a:r>
          </a:p>
          <a:p>
            <a:pPr eaLnBrk="1" hangingPunct="1">
              <a:lnSpc>
                <a:spcPts val="1500"/>
              </a:lnSpc>
            </a:pPr>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When the fractional conversions or the extents of reaction are known, and no purge streams exist, the flow rates of the species in the recycle streams can be calculated directly without  iteration ( as in vinyl chloride process). Otherwise, the iterative calculation are necessary.</a:t>
            </a:r>
          </a:p>
          <a:p>
            <a:pPr eaLnBrk="1" hangingPunct="1">
              <a:lnSpc>
                <a:spcPts val="1500"/>
              </a:lnSpc>
            </a:pPr>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One solution technique is to </a:t>
            </a:r>
            <a:r>
              <a:rPr lang="en-US" sz="2400" b="1" i="1" dirty="0" smtClean="0">
                <a:latin typeface="Times New Roman" pitchFamily="18" charset="0"/>
                <a:cs typeface="Times New Roman" pitchFamily="18" charset="0"/>
              </a:rPr>
              <a:t>tear</a:t>
            </a:r>
            <a:r>
              <a:rPr lang="en-US" sz="2400" dirty="0" smtClean="0">
                <a:latin typeface="Times New Roman" pitchFamily="18" charset="0"/>
                <a:cs typeface="Times New Roman" pitchFamily="18" charset="0"/>
              </a:rPr>
              <a:t> one stream in the recycle loop, that is , to guess the variables of that stream. Based on </a:t>
            </a:r>
            <a:r>
              <a:rPr lang="en-US" sz="2400" b="1" i="1" dirty="0" smtClean="0">
                <a:latin typeface="Times New Roman" pitchFamily="18" charset="0"/>
                <a:cs typeface="Times New Roman" pitchFamily="18" charset="0"/>
              </a:rPr>
              <a:t>tear stream </a:t>
            </a:r>
            <a:r>
              <a:rPr lang="en-US" sz="2400" dirty="0" smtClean="0">
                <a:latin typeface="Times New Roman" pitchFamily="18" charset="0"/>
                <a:cs typeface="Times New Roman" pitchFamily="18" charset="0"/>
              </a:rPr>
              <a:t>guesses, information is passed from unit to unit until new values of the variables of the tear stream are computed. The calculations repeat until the convergence tolerances are satisfied. </a:t>
            </a:r>
          </a:p>
          <a:p>
            <a:pPr eaLnBrk="1" hangingPunct="1"/>
            <a:endParaRPr lang="en-US" sz="2400" dirty="0" smtClean="0"/>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8"/>
            <a:ext cx="8382000" cy="5257801"/>
          </a:xfrm>
        </p:spPr>
        <p:txBody>
          <a:bodyPr/>
          <a:lstStyle/>
          <a:p>
            <a:r>
              <a:rPr lang="en-US" sz="2400" b="1" dirty="0" smtClean="0">
                <a:latin typeface="Times New Roman" panose="02020603050405020304" pitchFamily="18" charset="0"/>
                <a:cs typeface="Times New Roman" panose="02020603050405020304" pitchFamily="18" charset="0"/>
              </a:rPr>
              <a:t>The convergence unit not converged after 30 iterations: </a:t>
            </a:r>
            <a:r>
              <a:rPr lang="en-US" sz="2400" dirty="0" smtClean="0">
                <a:latin typeface="Times New Roman" panose="02020603050405020304" pitchFamily="18" charset="0"/>
                <a:cs typeface="Times New Roman" panose="02020603050405020304" pitchFamily="18" charset="0"/>
              </a:rPr>
              <a:t>If you know that the recycle loop has a feasible solution, examine the following step.</a:t>
            </a:r>
          </a:p>
          <a:p>
            <a:r>
              <a:rPr lang="en-US" sz="2000" dirty="0" smtClean="0">
                <a:latin typeface="Times New Roman" panose="02020603050405020304" pitchFamily="18" charset="0"/>
                <a:cs typeface="Times New Roman" panose="02020603050405020304" pitchFamily="18" charset="0"/>
              </a:rPr>
              <a:t>Investigate the reported errors of convergence unit in each iteration. If the error is decreasing with iteration, increase the “maximum </a:t>
            </a:r>
            <a:r>
              <a:rPr lang="en-US" sz="2000" dirty="0" err="1" smtClean="0">
                <a:latin typeface="Times New Roman" panose="02020603050405020304" pitchFamily="18" charset="0"/>
                <a:cs typeface="Times New Roman" panose="02020603050405020304" pitchFamily="18" charset="0"/>
              </a:rPr>
              <a:t>flowsheet</a:t>
            </a:r>
            <a:r>
              <a:rPr lang="en-US" sz="2000" dirty="0" smtClean="0">
                <a:latin typeface="Times New Roman" panose="02020603050405020304" pitchFamily="18" charset="0"/>
                <a:cs typeface="Times New Roman" panose="02020603050405020304" pitchFamily="18" charset="0"/>
              </a:rPr>
              <a:t> evaluation” of the “tear default method”. In addition if the “tear default method” is </a:t>
            </a:r>
            <a:r>
              <a:rPr lang="en-US" sz="2000" dirty="0" err="1" smtClean="0">
                <a:latin typeface="Times New Roman" panose="02020603050405020304" pitchFamily="18" charset="0"/>
                <a:cs typeface="Times New Roman" panose="02020603050405020304" pitchFamily="18" charset="0"/>
              </a:rPr>
              <a:t>Wegstein</a:t>
            </a:r>
            <a:r>
              <a:rPr lang="en-US" sz="2000" dirty="0" smtClean="0">
                <a:latin typeface="Times New Roman" panose="02020603050405020304" pitchFamily="18" charset="0"/>
                <a:cs typeface="Times New Roman" panose="02020603050405020304" pitchFamily="18" charset="0"/>
              </a:rPr>
              <a:t> you can decrease the “lower bound” of  the “</a:t>
            </a:r>
            <a:r>
              <a:rPr lang="en-US" sz="2000" dirty="0" err="1" smtClean="0">
                <a:latin typeface="Times New Roman" panose="02020603050405020304" pitchFamily="18" charset="0"/>
                <a:cs typeface="Times New Roman" panose="02020603050405020304" pitchFamily="18" charset="0"/>
              </a:rPr>
              <a:t>Wegstein</a:t>
            </a:r>
            <a:r>
              <a:rPr lang="en-US" sz="2000" dirty="0" smtClean="0">
                <a:latin typeface="Times New Roman" panose="02020603050405020304" pitchFamily="18" charset="0"/>
                <a:cs typeface="Times New Roman" panose="02020603050405020304" pitchFamily="18" charset="0"/>
              </a:rPr>
              <a:t> acceleration parameter” for example use -20 instead of default value -5.</a:t>
            </a:r>
          </a:p>
          <a:p>
            <a:r>
              <a:rPr lang="en-US" sz="2000" dirty="0" smtClean="0">
                <a:latin typeface="Times New Roman" panose="02020603050405020304" pitchFamily="18" charset="0"/>
                <a:cs typeface="Times New Roman" panose="02020603050405020304" pitchFamily="18" charset="0"/>
              </a:rPr>
              <a:t>If the error is increasing with iteration, change the “lower bound” and “upper bound” of the “</a:t>
            </a:r>
            <a:r>
              <a:rPr lang="en-US" sz="2000" dirty="0" err="1" smtClean="0">
                <a:latin typeface="Times New Roman" panose="02020603050405020304" pitchFamily="18" charset="0"/>
                <a:cs typeface="Times New Roman" panose="02020603050405020304" pitchFamily="18" charset="0"/>
              </a:rPr>
              <a:t>Wegstein</a:t>
            </a:r>
            <a:r>
              <a:rPr lang="en-US" sz="2000" dirty="0" smtClean="0">
                <a:latin typeface="Times New Roman" panose="02020603050405020304" pitchFamily="18" charset="0"/>
                <a:cs typeface="Times New Roman" panose="02020603050405020304" pitchFamily="18" charset="0"/>
              </a:rPr>
              <a:t> acceleration method” to 0 and 1, respectively, and increase the “maximum </a:t>
            </a:r>
            <a:r>
              <a:rPr lang="en-US" sz="2000" dirty="0" err="1" smtClean="0">
                <a:latin typeface="Times New Roman" panose="02020603050405020304" pitchFamily="18" charset="0"/>
                <a:cs typeface="Times New Roman" panose="02020603050405020304" pitchFamily="18" charset="0"/>
              </a:rPr>
              <a:t>flowsheet</a:t>
            </a:r>
            <a:r>
              <a:rPr lang="en-US" sz="2000" dirty="0" smtClean="0">
                <a:latin typeface="Times New Roman" panose="02020603050405020304" pitchFamily="18" charset="0"/>
                <a:cs typeface="Times New Roman" panose="02020603050405020304" pitchFamily="18" charset="0"/>
              </a:rPr>
              <a:t> evaluation”.</a:t>
            </a:r>
          </a:p>
          <a:p>
            <a:r>
              <a:rPr lang="en-US" sz="2000" dirty="0" smtClean="0">
                <a:latin typeface="Times New Roman" panose="02020603050405020304" pitchFamily="18" charset="0"/>
                <a:cs typeface="Times New Roman" panose="02020603050405020304" pitchFamily="18" charset="0"/>
              </a:rPr>
              <a:t>Introduce one or more tear streams in the </a:t>
            </a:r>
            <a:r>
              <a:rPr lang="en-US" sz="2000" i="1" dirty="0" smtClean="0">
                <a:latin typeface="Times New Roman" panose="02020603050405020304" pitchFamily="18" charset="0"/>
                <a:cs typeface="Times New Roman" panose="02020603050405020304" pitchFamily="18" charset="0"/>
              </a:rPr>
              <a:t>convergence</a:t>
            </a:r>
            <a:r>
              <a:rPr lang="en-US" sz="2000" dirty="0" smtClean="0">
                <a:latin typeface="Times New Roman" panose="02020603050405020304" pitchFamily="18" charset="0"/>
                <a:cs typeface="Times New Roman" panose="02020603050405020304" pitchFamily="18" charset="0"/>
              </a:rPr>
              <a:t> page, and insert initial values of them in the </a:t>
            </a:r>
            <a:r>
              <a:rPr lang="en-US" sz="2000" i="1" dirty="0" smtClean="0">
                <a:latin typeface="Times New Roman" panose="02020603050405020304" pitchFamily="18" charset="0"/>
                <a:cs typeface="Times New Roman" panose="02020603050405020304" pitchFamily="18" charset="0"/>
              </a:rPr>
              <a:t>streams</a:t>
            </a:r>
            <a:r>
              <a:rPr lang="en-US" sz="2000" dirty="0" smtClean="0">
                <a:latin typeface="Times New Roman" panose="02020603050405020304" pitchFamily="18" charset="0"/>
                <a:cs typeface="Times New Roman" panose="02020603050405020304" pitchFamily="18" charset="0"/>
              </a:rPr>
              <a:t> page.</a:t>
            </a:r>
          </a:p>
          <a:p>
            <a:r>
              <a:rPr lang="en-US" sz="2000" dirty="0" smtClean="0">
                <a:latin typeface="Times New Roman" panose="02020603050405020304" pitchFamily="18" charset="0"/>
                <a:cs typeface="Times New Roman" panose="02020603050405020304" pitchFamily="18" charset="0"/>
              </a:rPr>
              <a:t>For multiple recycle loop, use “nested” instead of “simultaneously” strategy with defining more than one convergence unit in the </a:t>
            </a:r>
            <a:r>
              <a:rPr lang="en-US" sz="2000" i="1" dirty="0" smtClean="0">
                <a:latin typeface="Times New Roman" panose="02020603050405020304" pitchFamily="18" charset="0"/>
                <a:cs typeface="Times New Roman" panose="02020603050405020304" pitchFamily="18" charset="0"/>
              </a:rPr>
              <a:t>convergence</a:t>
            </a:r>
            <a:r>
              <a:rPr lang="en-US" sz="2000" dirty="0" smtClean="0">
                <a:latin typeface="Times New Roman" panose="02020603050405020304" pitchFamily="18" charset="0"/>
                <a:cs typeface="Times New Roman" panose="02020603050405020304" pitchFamily="18" charset="0"/>
              </a:rPr>
              <a:t> page.</a:t>
            </a:r>
            <a:endParaRPr lang="en-US" sz="2000" dirty="0">
              <a:latin typeface="Times New Roman" panose="02020603050405020304" pitchFamily="18" charset="0"/>
              <a:cs typeface="Times New Roman" panose="02020603050405020304" pitchFamily="18" charset="0"/>
            </a:endParaRP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3000" b="1" dirty="0" smtClean="0"/>
              <a:t>Why </a:t>
            </a:r>
            <a:r>
              <a:rPr lang="en-US" sz="3000" b="1" dirty="0"/>
              <a:t>a recycle loop not </a:t>
            </a:r>
            <a:r>
              <a:rPr lang="en-US" sz="3000" b="1" dirty="0" smtClean="0"/>
              <a:t>converged?</a:t>
            </a:r>
            <a:r>
              <a:rPr lang="en-US" sz="2800" b="1" dirty="0" smtClean="0"/>
              <a:t/>
            </a:r>
            <a:br>
              <a:rPr lang="en-US" sz="2800" b="1" dirty="0" smtClean="0"/>
            </a:br>
            <a:r>
              <a:rPr lang="en-US" sz="2800" b="1" dirty="0" smtClean="0">
                <a:latin typeface="Times New Roman" panose="02020603050405020304" pitchFamily="18" charset="0"/>
                <a:cs typeface="Times New Roman" panose="02020603050405020304" pitchFamily="18" charset="0"/>
              </a:rPr>
              <a:t>a) Numerical problems</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20</a:t>
            </a:fld>
            <a:endParaRPr lang="en-US" dirty="0"/>
          </a:p>
        </p:txBody>
      </p:sp>
    </p:spTree>
    <p:extLst>
      <p:ext uri="{BB962C8B-B14F-4D97-AF65-F5344CB8AC3E}">
        <p14:creationId xmlns:p14="http://schemas.microsoft.com/office/powerpoint/2010/main" val="13389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534400" cy="3505200"/>
          </a:xfrm>
        </p:spPr>
        <p:txBody>
          <a:bodyPr/>
          <a:lstStyle/>
          <a:p>
            <a:pPr eaLnBrk="1" hangingPunct="1"/>
            <a:r>
              <a:rPr lang="en-US" sz="2400" dirty="0" smtClean="0">
                <a:latin typeface="Times New Roman" pitchFamily="18" charset="0"/>
                <a:cs typeface="Times New Roman" pitchFamily="18" charset="0"/>
              </a:rPr>
              <a:t>In ASPEN PLUS, </a:t>
            </a:r>
            <a:r>
              <a:rPr lang="en-US" sz="2400" b="1" i="1" dirty="0" smtClean="0">
                <a:latin typeface="Times New Roman" pitchFamily="18" charset="0"/>
                <a:cs typeface="Times New Roman" pitchFamily="18" charset="0"/>
              </a:rPr>
              <a:t>recycle convergence units </a:t>
            </a:r>
            <a:r>
              <a:rPr lang="en-US" sz="2400" dirty="0" smtClean="0">
                <a:latin typeface="Times New Roman" pitchFamily="18" charset="0"/>
                <a:cs typeface="Times New Roman" pitchFamily="18" charset="0"/>
              </a:rPr>
              <a:t>are positioned automatically. These units can be represented by dashed rectangles, as illustrated in the following Figure.</a:t>
            </a:r>
          </a:p>
          <a:p>
            <a:pPr eaLnBrk="1" hangingPunct="1">
              <a:lnSpc>
                <a:spcPts val="1500"/>
              </a:lnSpc>
            </a:pPr>
            <a:endParaRPr lang="en-US" sz="2400" dirty="0" smtClean="0">
              <a:latin typeface="Times New Roman" pitchFamily="18" charset="0"/>
              <a:cs typeface="Times New Roman" pitchFamily="18" charset="0"/>
            </a:endParaRPr>
          </a:p>
          <a:p>
            <a:pPr eaLnBrk="1" hangingPunct="1">
              <a:lnSpc>
                <a:spcPts val="1500"/>
              </a:lnSpc>
            </a:pPr>
            <a:endParaRPr lang="en-US" sz="2400" dirty="0" smtClean="0">
              <a:latin typeface="Times New Roman" pitchFamily="18" charset="0"/>
              <a:cs typeface="Times New Roman" pitchFamily="18" charset="0"/>
            </a:endParaRPr>
          </a:p>
          <a:p>
            <a:pPr eaLnBrk="1" hangingPunct="1">
              <a:buNone/>
            </a:pPr>
            <a:r>
              <a:rPr lang="en-US" sz="1600" dirty="0" smtClean="0">
                <a:solidFill>
                  <a:schemeClr val="accent4">
                    <a:lumMod val="50000"/>
                  </a:schemeClr>
                </a:solidFill>
                <a:latin typeface="Times New Roman" pitchFamily="18" charset="0"/>
                <a:cs typeface="Times New Roman" pitchFamily="18" charset="0"/>
              </a:rPr>
              <a:t>							           H1</a:t>
            </a:r>
          </a:p>
          <a:p>
            <a:pPr eaLnBrk="1" hangingPunct="1">
              <a:buNone/>
            </a:pPr>
            <a:r>
              <a:rPr lang="en-US" sz="1600" dirty="0" smtClean="0">
                <a:solidFill>
                  <a:schemeClr val="accent4">
                    <a:lumMod val="50000"/>
                  </a:schemeClr>
                </a:solidFill>
                <a:latin typeface="Times New Roman" pitchFamily="18" charset="0"/>
                <a:cs typeface="Times New Roman" pitchFamily="18" charset="0"/>
              </a:rPr>
              <a:t>                                                                                                                       $OLVER01 M1 R1 D1 D2</a:t>
            </a:r>
            <a:endParaRPr lang="en-US" sz="1600" dirty="0" smtClean="0">
              <a:solidFill>
                <a:schemeClr val="accent4">
                  <a:lumMod val="50000"/>
                </a:schemeClr>
              </a:solidFill>
            </a:endParaRPr>
          </a:p>
          <a:p>
            <a:pPr eaLnBrk="1" hangingPunct="1">
              <a:buNone/>
            </a:pPr>
            <a:r>
              <a:rPr lang="en-US" sz="2400" dirty="0" smtClean="0">
                <a:solidFill>
                  <a:schemeClr val="accent4">
                    <a:lumMod val="50000"/>
                  </a:schemeClr>
                </a:solidFill>
              </a:rPr>
              <a:t>                                                                               </a:t>
            </a:r>
            <a:r>
              <a:rPr lang="en-US" sz="1600" dirty="0" smtClean="0">
                <a:solidFill>
                  <a:schemeClr val="accent4">
                    <a:lumMod val="50000"/>
                  </a:schemeClr>
                </a:solidFill>
                <a:latin typeface="Times New Roman" pitchFamily="18" charset="0"/>
                <a:cs typeface="Times New Roman" pitchFamily="18" charset="0"/>
              </a:rPr>
              <a:t>(RETURN $OLVER01)</a:t>
            </a:r>
          </a:p>
          <a:p>
            <a:pPr eaLnBrk="1" hangingPunct="1">
              <a:buNone/>
            </a:pPr>
            <a:r>
              <a:rPr lang="en-US" sz="1600" dirty="0" smtClean="0">
                <a:solidFill>
                  <a:schemeClr val="accent4">
                    <a:lumMod val="50000"/>
                  </a:schemeClr>
                </a:solidFill>
                <a:latin typeface="Times New Roman" pitchFamily="18" charset="0"/>
                <a:cs typeface="Times New Roman" pitchFamily="18" charset="0"/>
              </a:rPr>
              <a:t>                                                                                                                       D3</a:t>
            </a:r>
            <a:endParaRPr lang="en-US" sz="1600" dirty="0" smtClean="0">
              <a:solidFill>
                <a:schemeClr val="accent4">
                  <a:lumMod val="50000"/>
                </a:schemeClr>
              </a:solidFill>
            </a:endParaRPr>
          </a:p>
          <a:p>
            <a:pPr eaLnBrk="1" hangingPunct="1"/>
            <a:endParaRPr lang="en-US" sz="2400" dirty="0" smtClean="0"/>
          </a:p>
          <a:p>
            <a:pPr eaLnBrk="1" hangingPunct="1"/>
            <a:endParaRPr lang="en-US" sz="2400" dirty="0" smtClean="0"/>
          </a:p>
          <a:p>
            <a:pPr eaLnBrk="1" hangingPunct="1">
              <a:spcBef>
                <a:spcPts val="0"/>
              </a:spcBef>
            </a:pPr>
            <a:endParaRPr lang="en-US" sz="2400" dirty="0" smtClean="0"/>
          </a:p>
          <a:p>
            <a:pPr eaLnBrk="1" hangingPunct="1"/>
            <a:r>
              <a:rPr lang="en-US" sz="2400" dirty="0" smtClean="0">
                <a:latin typeface="Times New Roman" pitchFamily="18" charset="0"/>
                <a:cs typeface="Times New Roman" pitchFamily="18" charset="0"/>
              </a:rPr>
              <a:t>ASPEN PLUS names the recycle convergence units $OLVER01, $OLVER02, . . . , in sequence. The </a:t>
            </a:r>
            <a:r>
              <a:rPr lang="en-US" sz="2400" b="1" i="1" dirty="0" smtClean="0">
                <a:latin typeface="Times New Roman" pitchFamily="18" charset="0"/>
                <a:cs typeface="Times New Roman" pitchFamily="18" charset="0"/>
              </a:rPr>
              <a:t>calculation sequence </a:t>
            </a:r>
            <a:r>
              <a:rPr lang="en-US" sz="2400" dirty="0" smtClean="0">
                <a:latin typeface="Times New Roman" pitchFamily="18" charset="0"/>
                <a:cs typeface="Times New Roman" pitchFamily="18" charset="0"/>
              </a:rPr>
              <a:t>of above flowsheet is: </a:t>
            </a:r>
          </a:p>
        </p:txBody>
      </p:sp>
      <p:pic>
        <p:nvPicPr>
          <p:cNvPr id="5" name="Picture 1" descr="fig_05_10a.jpg"/>
          <p:cNvPicPr>
            <a:picLocks noChangeAspect="1"/>
          </p:cNvPicPr>
          <p:nvPr>
            <p:custDataLst>
              <p:tags r:id="rId1"/>
            </p:custDataLst>
          </p:nvPr>
        </p:nvPicPr>
        <p:blipFill>
          <a:blip r:embed="rId3" cstate="print">
            <a:clrChange>
              <a:clrFrom>
                <a:srgbClr val="FFFFFF"/>
              </a:clrFrom>
              <a:clrTo>
                <a:srgbClr val="FFFFFF">
                  <a:alpha val="0"/>
                </a:srgbClr>
              </a:clrTo>
            </a:clrChange>
          </a:blip>
          <a:srcRect b="3898"/>
          <a:stretch>
            <a:fillRect/>
          </a:stretch>
        </p:blipFill>
        <p:spPr bwMode="auto">
          <a:xfrm>
            <a:off x="762000" y="2587256"/>
            <a:ext cx="5715000" cy="2899144"/>
          </a:xfrm>
          <a:prstGeom prst="rect">
            <a:avLst/>
          </a:prstGeom>
          <a:noFill/>
          <a:ln w="9525">
            <a:noFill/>
            <a:miter lim="800000"/>
            <a:headEnd/>
            <a:tailEnd/>
          </a:ln>
        </p:spPr>
      </p:pic>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par>
                          <p:cTn id="31" fill="hold">
                            <p:stCondLst>
                              <p:cond delay="1500"/>
                            </p:stCondLst>
                            <p:childTnLst>
                              <p:par>
                                <p:cTn id="32" presetID="5" presetClass="entr" presetSubtype="1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heckerboard(across)">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fig_05_10a.jpg"/>
          <p:cNvPicPr>
            <a:picLocks noChangeAspect="1"/>
          </p:cNvPicPr>
          <p:nvPr>
            <p:custDataLst>
              <p:tags r:id="rId1"/>
            </p:custDataLst>
          </p:nvPr>
        </p:nvPicPr>
        <p:blipFill>
          <a:blip r:embed="rId3" cstate="print">
            <a:clrChange>
              <a:clrFrom>
                <a:srgbClr val="FFFFFF"/>
              </a:clrFrom>
              <a:clrTo>
                <a:srgbClr val="FFFFFF">
                  <a:alpha val="0"/>
                </a:srgbClr>
              </a:clrTo>
            </a:clrChange>
          </a:blip>
          <a:srcRect b="3898"/>
          <a:stretch>
            <a:fillRect/>
          </a:stretch>
        </p:blipFill>
        <p:spPr bwMode="auto">
          <a:xfrm>
            <a:off x="1676400" y="1143000"/>
            <a:ext cx="5715000" cy="2899144"/>
          </a:xfrm>
          <a:prstGeom prst="rect">
            <a:avLst/>
          </a:prstGeom>
          <a:noFill/>
          <a:ln w="9525">
            <a:solidFill>
              <a:srgbClr val="F8F8F8"/>
            </a:solidFill>
            <a:miter lim="800000"/>
            <a:headEnd/>
            <a:tailEnd/>
          </a:ln>
          <a:effectLst>
            <a:outerShdw blurRad="50800" dist="50800" dir="5400000" algn="ctr" rotWithShape="0">
              <a:srgbClr val="000000">
                <a:alpha val="0"/>
              </a:srgbClr>
            </a:outerShdw>
          </a:effectLst>
        </p:spPr>
      </p:pic>
      <p:sp>
        <p:nvSpPr>
          <p:cNvPr id="3" name="Content Placeholder 2"/>
          <p:cNvSpPr>
            <a:spLocks noGrp="1"/>
          </p:cNvSpPr>
          <p:nvPr>
            <p:ph idx="1"/>
          </p:nvPr>
        </p:nvSpPr>
        <p:spPr>
          <a:xfrm>
            <a:off x="381000" y="3962400"/>
            <a:ext cx="8305800" cy="2895600"/>
          </a:xfrm>
        </p:spPr>
        <p:txBody>
          <a:bodyPr/>
          <a:lstStyle/>
          <a:p>
            <a:r>
              <a:rPr lang="en-US" sz="2400" dirty="0">
                <a:latin typeface="Times New Roman" panose="02020603050405020304" pitchFamily="18" charset="0"/>
                <a:cs typeface="Times New Roman" panose="02020603050405020304" pitchFamily="18" charset="0"/>
              </a:rPr>
              <a:t>Here, S6* denotes the vector of guesses for the </a:t>
            </a:r>
            <a:r>
              <a:rPr lang="en-US" sz="2400" dirty="0" smtClean="0">
                <a:latin typeface="Times New Roman" panose="02020603050405020304" pitchFamily="18" charset="0"/>
                <a:cs typeface="Times New Roman" panose="02020603050405020304" pitchFamily="18" charset="0"/>
              </a:rPr>
              <a:t>stream variables </a:t>
            </a:r>
            <a:r>
              <a:rPr lang="en-US" sz="2400" dirty="0">
                <a:latin typeface="Times New Roman" panose="02020603050405020304" pitchFamily="18" charset="0"/>
                <a:cs typeface="Times New Roman" panose="02020603050405020304" pitchFamily="18" charset="0"/>
              </a:rPr>
              <a:t>of the tear stream, and S6 denotes the vector of stream variables after the units </a:t>
            </a:r>
            <a:r>
              <a:rPr lang="en-US" sz="2400" dirty="0" smtClean="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recycle loop have been simulated</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Although </a:t>
            </a:r>
            <a:r>
              <a:rPr lang="en-US" sz="2400" dirty="0">
                <a:latin typeface="Times New Roman" panose="02020603050405020304" pitchFamily="18" charset="0"/>
                <a:cs typeface="Times New Roman" panose="02020603050405020304" pitchFamily="18" charset="0"/>
              </a:rPr>
              <a:t>the ASPEN PLUS simulation </a:t>
            </a:r>
            <a:r>
              <a:rPr lang="en-US" sz="2400" dirty="0" smtClean="0">
                <a:latin typeface="Times New Roman" panose="02020603050405020304" pitchFamily="18" charset="0"/>
                <a:cs typeface="Times New Roman" panose="02020603050405020304" pitchFamily="18" charset="0"/>
              </a:rPr>
              <a:t>flowsheet does </a:t>
            </a:r>
            <a:r>
              <a:rPr lang="en-US" sz="2400" dirty="0">
                <a:latin typeface="Times New Roman" panose="02020603050405020304" pitchFamily="18" charset="0"/>
                <a:cs typeface="Times New Roman" panose="02020603050405020304" pitchFamily="18" charset="0"/>
              </a:rPr>
              <a:t>not show $OLVEROI and S6*, the user should recognize that they are </a:t>
            </a:r>
            <a:r>
              <a:rPr lang="en-US" sz="2400" dirty="0" smtClean="0">
                <a:latin typeface="Times New Roman" panose="02020603050405020304" pitchFamily="18" charset="0"/>
                <a:cs typeface="Times New Roman" panose="02020603050405020304" pitchFamily="18" charset="0"/>
              </a:rPr>
              <a:t>implemented. </a:t>
            </a:r>
            <a:r>
              <a:rPr lang="en-US" sz="2400" dirty="0" smtClean="0">
                <a:solidFill>
                  <a:srgbClr val="C00000"/>
                </a:solidFill>
                <a:latin typeface="Times New Roman" panose="02020603050405020304" pitchFamily="18" charset="0"/>
                <a:cs typeface="Times New Roman" panose="02020603050405020304" pitchFamily="18" charset="0"/>
              </a:rPr>
              <a:t>The </a:t>
            </a:r>
            <a:r>
              <a:rPr lang="en-US" sz="2400" dirty="0">
                <a:solidFill>
                  <a:srgbClr val="C00000"/>
                </a:solidFill>
                <a:latin typeface="Times New Roman" panose="02020603050405020304" pitchFamily="18" charset="0"/>
                <a:cs typeface="Times New Roman" panose="02020603050405020304" pitchFamily="18" charset="0"/>
              </a:rPr>
              <a:t>user can supply guesses for S6*, or they are supplied by the simulator</a:t>
            </a:r>
            <a:r>
              <a:rPr lang="en-US" sz="2400" dirty="0" smtClean="0">
                <a:solidFill>
                  <a:srgbClr val="C00000"/>
                </a:solidFill>
                <a:latin typeface="Times New Roman" panose="02020603050405020304" pitchFamily="18" charset="0"/>
                <a:cs typeface="Times New Roman" panose="02020603050405020304" pitchFamily="18" charset="0"/>
              </a:rPr>
              <a:t>.</a:t>
            </a: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4</a:t>
            </a:fld>
            <a:endParaRPr lang="en-US" dirty="0"/>
          </a:p>
        </p:txBody>
      </p:sp>
    </p:spTree>
    <p:extLst>
      <p:ext uri="{BB962C8B-B14F-4D97-AF65-F5344CB8AC3E}">
        <p14:creationId xmlns:p14="http://schemas.microsoft.com/office/powerpoint/2010/main" val="14319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90999"/>
            <a:ext cx="8305800" cy="2667001"/>
          </a:xfrm>
        </p:spPr>
        <p:txBody>
          <a:bodyPr/>
          <a:lstStyle/>
          <a:p>
            <a:r>
              <a:rPr lang="en-US" sz="2400" dirty="0">
                <a:latin typeface="Times New Roman" panose="02020603050405020304" pitchFamily="18" charset="0"/>
                <a:cs typeface="Times New Roman" panose="02020603050405020304" pitchFamily="18" charset="0"/>
              </a:rPr>
              <a:t>When the tear stream is determined automatically by the process simulator, it is </a:t>
            </a:r>
            <a:r>
              <a:rPr lang="en-US" sz="2400" dirty="0" smtClean="0">
                <a:latin typeface="Times New Roman" panose="02020603050405020304" pitchFamily="18" charset="0"/>
                <a:cs typeface="Times New Roman" panose="02020603050405020304" pitchFamily="18" charset="0"/>
              </a:rPr>
              <a:t>possible to </a:t>
            </a:r>
            <a:r>
              <a:rPr lang="en-US" sz="2400" dirty="0">
                <a:latin typeface="Times New Roman" panose="02020603050405020304" pitchFamily="18" charset="0"/>
                <a:cs typeface="Times New Roman" panose="02020603050405020304" pitchFamily="18" charset="0"/>
              </a:rPr>
              <a:t>override it. For example, ASPEN PLUS selects stream </a:t>
            </a:r>
            <a:r>
              <a:rPr lang="en-US" sz="2400" dirty="0" smtClean="0">
                <a:latin typeface="Times New Roman" panose="02020603050405020304" pitchFamily="18" charset="0"/>
                <a:cs typeface="Times New Roman" panose="02020603050405020304" pitchFamily="18" charset="0"/>
              </a:rPr>
              <a:t>S5, </a:t>
            </a:r>
            <a:r>
              <a:rPr lang="en-US" sz="2400" dirty="0">
                <a:latin typeface="Times New Roman" panose="02020603050405020304" pitchFamily="18" charset="0"/>
                <a:cs typeface="Times New Roman" panose="02020603050405020304" pitchFamily="18" charset="0"/>
              </a:rPr>
              <a:t>but it can be replaced </a:t>
            </a:r>
            <a:r>
              <a:rPr lang="en-US" sz="2400" dirty="0" smtClean="0">
                <a:latin typeface="Times New Roman" panose="02020603050405020304" pitchFamily="18" charset="0"/>
                <a:cs typeface="Times New Roman" panose="02020603050405020304" pitchFamily="18" charset="0"/>
              </a:rPr>
              <a:t>with stream </a:t>
            </a:r>
            <a:r>
              <a:rPr lang="en-US" sz="2400" dirty="0">
                <a:latin typeface="Times New Roman" panose="02020603050405020304" pitchFamily="18" charset="0"/>
                <a:cs typeface="Times New Roman" panose="02020603050405020304" pitchFamily="18" charset="0"/>
              </a:rPr>
              <a:t>S6. To do so, select </a:t>
            </a:r>
            <a:r>
              <a:rPr lang="en-US" sz="2400" i="1" dirty="0">
                <a:latin typeface="Times New Roman" panose="02020603050405020304" pitchFamily="18" charset="0"/>
                <a:cs typeface="Times New Roman" panose="02020603050405020304" pitchFamily="18" charset="0"/>
              </a:rPr>
              <a:t>Convergence </a:t>
            </a:r>
            <a:r>
              <a:rPr lang="en-US" sz="2400" dirty="0">
                <a:latin typeface="Times New Roman" panose="02020603050405020304" pitchFamily="18" charset="0"/>
                <a:cs typeface="Times New Roman" panose="02020603050405020304" pitchFamily="18" charset="0"/>
              </a:rPr>
              <a:t>from the </a:t>
            </a:r>
            <a:r>
              <a:rPr lang="en-US" sz="2400" i="1" dirty="0">
                <a:latin typeface="Times New Roman" panose="02020603050405020304" pitchFamily="18" charset="0"/>
                <a:cs typeface="Times New Roman" panose="02020603050405020304" pitchFamily="18" charset="0"/>
              </a:rPr>
              <a:t>Data </a:t>
            </a:r>
            <a:r>
              <a:rPr lang="en-US" sz="2400" dirty="0" smtClean="0">
                <a:latin typeface="Times New Roman" panose="02020603050405020304" pitchFamily="18" charset="0"/>
                <a:cs typeface="Times New Roman" panose="02020603050405020304" pitchFamily="18" charset="0"/>
              </a:rPr>
              <a:t>pull down </a:t>
            </a:r>
            <a:r>
              <a:rPr lang="en-US" sz="2400" dirty="0">
                <a:latin typeface="Times New Roman" panose="02020603050405020304" pitchFamily="18" charset="0"/>
                <a:cs typeface="Times New Roman" panose="02020603050405020304" pitchFamily="18" charset="0"/>
              </a:rPr>
              <a:t>menu. Then select </a:t>
            </a:r>
            <a:r>
              <a:rPr lang="en-US" sz="2400" i="1" dirty="0" smtClean="0">
                <a:latin typeface="Times New Roman" panose="02020603050405020304" pitchFamily="18" charset="0"/>
                <a:cs typeface="Times New Roman" panose="02020603050405020304" pitchFamily="18" charset="0"/>
              </a:rPr>
              <a:t>Tear, </a:t>
            </a:r>
            <a:r>
              <a:rPr lang="en-US" sz="2400" dirty="0" smtClean="0">
                <a:latin typeface="Times New Roman" panose="02020603050405020304" pitchFamily="18" charset="0"/>
                <a:cs typeface="Times New Roman" panose="02020603050405020304" pitchFamily="18" charset="0"/>
              </a:rPr>
              <a:t>which </a:t>
            </a:r>
            <a:r>
              <a:rPr lang="en-US" sz="2400" dirty="0">
                <a:latin typeface="Times New Roman" panose="02020603050405020304" pitchFamily="18" charset="0"/>
                <a:cs typeface="Times New Roman" panose="02020603050405020304" pitchFamily="18" charset="0"/>
              </a:rPr>
              <a:t>produces the </a:t>
            </a:r>
            <a:r>
              <a:rPr lang="en-US" sz="2400" i="1" dirty="0">
                <a:latin typeface="Times New Roman" panose="02020603050405020304" pitchFamily="18" charset="0"/>
                <a:cs typeface="Times New Roman" panose="02020603050405020304" pitchFamily="18" charset="0"/>
              </a:rPr>
              <a:t>Tear Streams Specifications </a:t>
            </a:r>
            <a:r>
              <a:rPr lang="en-US" sz="2400" dirty="0">
                <a:latin typeface="Times New Roman" panose="02020603050405020304" pitchFamily="18" charset="0"/>
                <a:cs typeface="Times New Roman" panose="02020603050405020304" pitchFamily="18" charset="0"/>
              </a:rPr>
              <a:t>form. Enter S6 as the tear stream. </a:t>
            </a:r>
            <a:endParaRPr lang="en-US" sz="2400" dirty="0" smtClean="0">
              <a:latin typeface="Times New Roman" panose="02020603050405020304" pitchFamily="18" charset="0"/>
              <a:cs typeface="Times New Roman" panose="02020603050405020304" pitchFamily="18" charset="0"/>
            </a:endParaRP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5</a:t>
            </a:fld>
            <a:endParaRPr lang="en-US" dirty="0"/>
          </a:p>
        </p:txBody>
      </p:sp>
      <p:pic>
        <p:nvPicPr>
          <p:cNvPr id="6" name="Picture 1" descr="fig_05_10a.jpg"/>
          <p:cNvPicPr>
            <a:picLocks noChangeAspect="1"/>
          </p:cNvPicPr>
          <p:nvPr>
            <p:custDataLst>
              <p:tags r:id="rId1"/>
            </p:custDataLst>
          </p:nvPr>
        </p:nvPicPr>
        <p:blipFill>
          <a:blip r:embed="rId3" cstate="print">
            <a:clrChange>
              <a:clrFrom>
                <a:srgbClr val="FFFFFF"/>
              </a:clrFrom>
              <a:clrTo>
                <a:srgbClr val="FFFFFF">
                  <a:alpha val="0"/>
                </a:srgbClr>
              </a:clrTo>
            </a:clrChange>
          </a:blip>
          <a:srcRect b="3898"/>
          <a:stretch>
            <a:fillRect/>
          </a:stretch>
        </p:blipFill>
        <p:spPr bwMode="auto">
          <a:xfrm>
            <a:off x="1600200" y="1215656"/>
            <a:ext cx="5715000" cy="2899144"/>
          </a:xfrm>
          <a:prstGeom prst="rect">
            <a:avLst/>
          </a:prstGeom>
          <a:noFill/>
          <a:ln w="9525">
            <a:solidFill>
              <a:srgbClr val="F8F8F8"/>
            </a:solidFill>
            <a:miter lim="800000"/>
            <a:headEnd/>
            <a:tailEnd/>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1841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90999"/>
            <a:ext cx="8305800" cy="2667001"/>
          </a:xfrm>
        </p:spPr>
        <p:txBody>
          <a:bodyPr/>
          <a:lstStyle/>
          <a:p>
            <a:r>
              <a:rPr lang="en-US" sz="2400" dirty="0" smtClean="0">
                <a:latin typeface="Times New Roman" panose="02020603050405020304" pitchFamily="18" charset="0"/>
                <a:cs typeface="Times New Roman" panose="02020603050405020304" pitchFamily="18" charset="0"/>
              </a:rPr>
              <a:t>For the above </a:t>
            </a:r>
            <a:r>
              <a:rPr lang="en-US" sz="2400" dirty="0" err="1" smtClean="0">
                <a:latin typeface="Times New Roman" panose="02020603050405020304" pitchFamily="18" charset="0"/>
                <a:cs typeface="Times New Roman" panose="02020603050405020304" pitchFamily="18" charset="0"/>
              </a:rPr>
              <a:t>flowsheet</a:t>
            </a:r>
            <a:r>
              <a:rPr lang="en-US" sz="2400" dirty="0" smtClean="0">
                <a:latin typeface="Times New Roman" panose="02020603050405020304" pitchFamily="18" charset="0"/>
                <a:cs typeface="Times New Roman" panose="02020603050405020304" pitchFamily="18" charset="0"/>
              </a:rPr>
              <a:t>, ASPEN PLUS automatically insert one convergence unit on stream S6 ($OLVER01).</a:t>
            </a:r>
          </a:p>
          <a:p>
            <a:r>
              <a:rPr lang="en-US" sz="2400" dirty="0" smtClean="0">
                <a:latin typeface="Times New Roman" panose="02020603050405020304" pitchFamily="18" charset="0"/>
                <a:cs typeface="Times New Roman" panose="02020603050405020304" pitchFamily="18" charset="0"/>
              </a:rPr>
              <a:t>Than using the following calculation sequence:</a:t>
            </a:r>
          </a:p>
          <a:p>
            <a:pPr marL="0" indent="0">
              <a:buNone/>
            </a:pPr>
            <a:r>
              <a:rPr lang="en-US" sz="2400" dirty="0" smtClean="0">
                <a:latin typeface="Times New Roman" panose="02020603050405020304" pitchFamily="18" charset="0"/>
                <a:cs typeface="Times New Roman" panose="02020603050405020304" pitchFamily="18" charset="0"/>
              </a:rPr>
              <a:t>  </a:t>
            </a: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6</a:t>
            </a:fld>
            <a:endParaRPr lang="en-US" dirty="0"/>
          </a:p>
        </p:txBody>
      </p:sp>
      <p:pic>
        <p:nvPicPr>
          <p:cNvPr id="8" name="Picture 1" descr="fig_05_12a.jpg"/>
          <p:cNvPicPr>
            <a:picLocks noChangeAspect="1"/>
          </p:cNvPicPr>
          <p:nvPr>
            <p:custDataLst>
              <p:tags r:id="rId1"/>
            </p:custDataLst>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7474"/>
          <a:stretch/>
        </p:blipFill>
        <p:spPr bwMode="auto">
          <a:xfrm>
            <a:off x="623501" y="1143000"/>
            <a:ext cx="3255556" cy="275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fig_05_12a.jpg"/>
          <p:cNvPicPr>
            <a:picLocks noChangeAspect="1"/>
          </p:cNvPicPr>
          <p:nvPr>
            <p:custDataLst>
              <p:tags r:id="rId2"/>
            </p:custDataLst>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8235" b="11590"/>
          <a:stretch/>
        </p:blipFill>
        <p:spPr bwMode="auto">
          <a:xfrm>
            <a:off x="4678362" y="1143000"/>
            <a:ext cx="3446036" cy="275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20029" y="5551462"/>
            <a:ext cx="3585771" cy="1015663"/>
          </a:xfrm>
          <a:prstGeom prst="rect">
            <a:avLst/>
          </a:prstGeom>
        </p:spPr>
        <p:txBody>
          <a:bodyPr wrap="square">
            <a:spAutoFit/>
          </a:bodyPr>
          <a:lstStyle/>
          <a:p>
            <a:pPr eaLnBrk="1" hangingPunct="1">
              <a:buNone/>
            </a:pPr>
            <a:r>
              <a:rPr lang="en-US" sz="2000" dirty="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OLVER01 </a:t>
            </a:r>
            <a:endParaRPr lang="en-US" sz="2000" dirty="0" smtClean="0">
              <a:solidFill>
                <a:schemeClr val="accent4">
                  <a:lumMod val="50000"/>
                </a:schemeClr>
              </a:solidFill>
              <a:latin typeface="Times New Roman" pitchFamily="18" charset="0"/>
              <a:cs typeface="Times New Roman" pitchFamily="18" charset="0"/>
            </a:endParaRPr>
          </a:p>
          <a:p>
            <a:pPr eaLnBrk="1" hangingPunct="1">
              <a:buNone/>
            </a:pPr>
            <a:r>
              <a:rPr lang="en-US" sz="2000" dirty="0">
                <a:solidFill>
                  <a:schemeClr val="accent4">
                    <a:lumMod val="50000"/>
                  </a:schemeClr>
                </a:solidFill>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   D G E F M2 A B C M1</a:t>
            </a:r>
            <a:endParaRPr lang="en-US" sz="2000" dirty="0" smtClean="0">
              <a:solidFill>
                <a:schemeClr val="accent4">
                  <a:lumMod val="50000"/>
                </a:schemeClr>
              </a:solidFill>
            </a:endParaRPr>
          </a:p>
          <a:p>
            <a:pPr eaLnBrk="1" hangingPunct="1">
              <a:buNone/>
            </a:pPr>
            <a:r>
              <a:rPr lang="en-US" sz="2000" dirty="0" smtClean="0">
                <a:solidFill>
                  <a:schemeClr val="accent4">
                    <a:lumMod val="50000"/>
                  </a:schemeClr>
                </a:solidFill>
                <a:latin typeface="Times New Roman" pitchFamily="18" charset="0"/>
                <a:cs typeface="Times New Roman" pitchFamily="18" charset="0"/>
              </a:rPr>
              <a:t>(RETURN </a:t>
            </a:r>
            <a:r>
              <a:rPr lang="en-US" sz="2000" dirty="0">
                <a:solidFill>
                  <a:schemeClr val="accent4">
                    <a:lumMod val="50000"/>
                  </a:schemeClr>
                </a:solidFill>
                <a:latin typeface="Times New Roman" pitchFamily="18" charset="0"/>
                <a:cs typeface="Times New Roman" pitchFamily="18" charset="0"/>
              </a:rPr>
              <a:t>$OLVER01</a:t>
            </a:r>
            <a:r>
              <a:rPr lang="en-US" sz="2000" dirty="0" smtClean="0">
                <a:solidFill>
                  <a:schemeClr val="accent4">
                    <a:lumMod val="50000"/>
                  </a:schemeClr>
                </a:solidFill>
                <a:latin typeface="Times New Roman" pitchFamily="18" charset="0"/>
                <a:cs typeface="Times New Roman" pitchFamily="18" charset="0"/>
              </a:rPr>
              <a:t>)                                                                                                                       </a:t>
            </a:r>
            <a:endParaRPr lang="en-US" sz="2000" dirty="0">
              <a:solidFill>
                <a:schemeClr val="accent4">
                  <a:lumMod val="50000"/>
                </a:schemeClr>
              </a:solidFill>
            </a:endParaRPr>
          </a:p>
        </p:txBody>
      </p:sp>
    </p:spTree>
    <p:extLst>
      <p:ext uri="{BB962C8B-B14F-4D97-AF65-F5344CB8AC3E}">
        <p14:creationId xmlns:p14="http://schemas.microsoft.com/office/powerpoint/2010/main" val="246582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90999"/>
            <a:ext cx="8305800" cy="2667001"/>
          </a:xfrm>
        </p:spPr>
        <p:txBody>
          <a:bodyPr/>
          <a:lstStyle/>
          <a:p>
            <a:r>
              <a:rPr lang="en-US" sz="2400" dirty="0">
                <a:latin typeface="Times New Roman" panose="02020603050405020304" pitchFamily="18" charset="0"/>
                <a:cs typeface="Times New Roman" panose="02020603050405020304" pitchFamily="18" charset="0"/>
              </a:rPr>
              <a:t>Alternatively, </a:t>
            </a:r>
            <a:r>
              <a:rPr lang="en-US" sz="2400" dirty="0" smtClean="0">
                <a:latin typeface="Times New Roman" panose="02020603050405020304" pitchFamily="18" charset="0"/>
                <a:cs typeface="Times New Roman" panose="02020603050405020304" pitchFamily="18" charset="0"/>
              </a:rPr>
              <a:t>when the </a:t>
            </a:r>
            <a:r>
              <a:rPr lang="en-US" sz="2400" dirty="0">
                <a:latin typeface="Times New Roman" panose="02020603050405020304" pitchFamily="18" charset="0"/>
                <a:cs typeface="Times New Roman" panose="02020603050405020304" pitchFamily="18" charset="0"/>
              </a:rPr>
              <a:t>user prefers to provide guesses for the two recycle streams, S5 and </a:t>
            </a:r>
            <a:r>
              <a:rPr lang="en-US" sz="2400" dirty="0" smtClean="0">
                <a:latin typeface="Times New Roman" panose="02020603050405020304" pitchFamily="18" charset="0"/>
                <a:cs typeface="Times New Roman" panose="02020603050405020304" pitchFamily="18" charset="0"/>
              </a:rPr>
              <a:t>S10 </a:t>
            </a:r>
            <a:r>
              <a:rPr lang="en-US" sz="2400" dirty="0" smtClean="0">
                <a:solidFill>
                  <a:srgbClr val="C00000"/>
                </a:solidFill>
                <a:latin typeface="Times New Roman" panose="02020603050405020304" pitchFamily="18" charset="0"/>
                <a:cs typeface="Times New Roman" panose="02020603050405020304" pitchFamily="18" charset="0"/>
              </a:rPr>
              <a:t>with one convergence unit</a:t>
            </a:r>
            <a:r>
              <a:rPr lang="en-US" sz="2400" dirty="0" smtClean="0">
                <a:latin typeface="Times New Roman" panose="02020603050405020304" pitchFamily="18" charset="0"/>
                <a:cs typeface="Times New Roman" panose="02020603050405020304" pitchFamily="18" charset="0"/>
              </a:rPr>
              <a:t>, the simulation </a:t>
            </a:r>
            <a:r>
              <a:rPr lang="en-US" sz="2400" dirty="0" err="1" smtClean="0">
                <a:latin typeface="Times New Roman" panose="02020603050405020304" pitchFamily="18" charset="0"/>
                <a:cs typeface="Times New Roman" panose="02020603050405020304" pitchFamily="18" charset="0"/>
              </a:rPr>
              <a:t>ftowsheet</a:t>
            </a:r>
            <a:r>
              <a:rPr lang="en-US" sz="2400" dirty="0" smtClean="0">
                <a:latin typeface="Times New Roman" panose="02020603050405020304" pitchFamily="18" charset="0"/>
                <a:cs typeface="Times New Roman" panose="02020603050405020304" pitchFamily="18" charset="0"/>
              </a:rPr>
              <a:t> is as above Figure (</a:t>
            </a:r>
            <a:r>
              <a:rPr lang="en-US" sz="2400" dirty="0" smtClean="0">
                <a:solidFill>
                  <a:srgbClr val="C00000"/>
                </a:solidFill>
                <a:latin typeface="Times New Roman" panose="02020603050405020304" pitchFamily="18" charset="0"/>
                <a:cs typeface="Times New Roman" panose="02020603050405020304" pitchFamily="18" charset="0"/>
              </a:rPr>
              <a:t>simultaneously</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accomplish this in ASPEN PLUS, select </a:t>
            </a:r>
            <a:r>
              <a:rPr lang="en-US" sz="2400" i="1" dirty="0" smtClean="0">
                <a:latin typeface="Times New Roman" panose="02020603050405020304" pitchFamily="18" charset="0"/>
                <a:cs typeface="Times New Roman" panose="02020603050405020304" pitchFamily="18" charset="0"/>
              </a:rPr>
              <a:t>Convergence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Data </a:t>
            </a:r>
            <a:r>
              <a:rPr lang="en-US" sz="2400" dirty="0" smtClean="0">
                <a:latin typeface="Times New Roman" panose="02020603050405020304" pitchFamily="18" charset="0"/>
                <a:cs typeface="Times New Roman" panose="02020603050405020304" pitchFamily="18" charset="0"/>
              </a:rPr>
              <a:t>pull down </a:t>
            </a:r>
            <a:r>
              <a:rPr lang="en-US" sz="2400" dirty="0">
                <a:latin typeface="Times New Roman" panose="02020603050405020304" pitchFamily="18" charset="0"/>
                <a:cs typeface="Times New Roman" panose="02020603050405020304" pitchFamily="18" charset="0"/>
              </a:rPr>
              <a:t>menu. Then, select </a:t>
            </a:r>
            <a:r>
              <a:rPr lang="en-US" sz="2400" i="1" dirty="0">
                <a:latin typeface="Times New Roman" panose="02020603050405020304" pitchFamily="18" charset="0"/>
                <a:cs typeface="Times New Roman" panose="02020603050405020304" pitchFamily="18" charset="0"/>
              </a:rPr>
              <a:t>Tear </a:t>
            </a:r>
            <a:r>
              <a:rPr lang="en-US" sz="2400" dirty="0">
                <a:latin typeface="Times New Roman" panose="02020603050405020304" pitchFamily="18" charset="0"/>
                <a:cs typeface="Times New Roman" panose="02020603050405020304" pitchFamily="18" charset="0"/>
              </a:rPr>
              <a:t>which produces the </a:t>
            </a:r>
            <a:r>
              <a:rPr lang="en-US" sz="2400" i="1" dirty="0">
                <a:latin typeface="Times New Roman" panose="02020603050405020304" pitchFamily="18" charset="0"/>
                <a:cs typeface="Times New Roman" panose="02020603050405020304" pitchFamily="18" charset="0"/>
              </a:rPr>
              <a:t>Tear </a:t>
            </a:r>
            <a:r>
              <a:rPr lang="en-US" sz="2400" i="1" dirty="0" smtClean="0">
                <a:latin typeface="Times New Roman" panose="02020603050405020304" pitchFamily="18" charset="0"/>
                <a:cs typeface="Times New Roman" panose="02020603050405020304" pitchFamily="18" charset="0"/>
              </a:rPr>
              <a:t>Streams </a:t>
            </a:r>
            <a:r>
              <a:rPr lang="en-US" sz="2400" i="1" dirty="0">
                <a:latin typeface="Times New Roman" panose="02020603050405020304" pitchFamily="18" charset="0"/>
                <a:cs typeface="Times New Roman" panose="02020603050405020304" pitchFamily="18" charset="0"/>
              </a:rPr>
              <a:t>Specifications </a:t>
            </a:r>
            <a:r>
              <a:rPr lang="en-US" sz="2400" dirty="0">
                <a:latin typeface="Times New Roman" panose="02020603050405020304" pitchFamily="18" charset="0"/>
                <a:cs typeface="Times New Roman" panose="02020603050405020304" pitchFamily="18" charset="0"/>
              </a:rPr>
              <a:t>form. Enter S5 and S10 as the tear streams.</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7</a:t>
            </a:fld>
            <a:endParaRPr lang="en-US" dirty="0"/>
          </a:p>
        </p:txBody>
      </p:sp>
      <p:pic>
        <p:nvPicPr>
          <p:cNvPr id="11" name="Picture 1" descr="fig_05_12b.jpg"/>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1865"/>
          <a:stretch/>
        </p:blipFill>
        <p:spPr bwMode="auto">
          <a:xfrm>
            <a:off x="1371600" y="1117601"/>
            <a:ext cx="3369721" cy="307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253429" y="1828800"/>
            <a:ext cx="3204771" cy="1692771"/>
          </a:xfrm>
          <a:prstGeom prst="rect">
            <a:avLst/>
          </a:prstGeom>
        </p:spPr>
        <p:txBody>
          <a:bodyPr wrap="square">
            <a:spAutoFit/>
          </a:bodyPr>
          <a:lstStyle/>
          <a:p>
            <a:pPr eaLnBrk="1" hangingPunct="1">
              <a:buNone/>
            </a:pPr>
            <a:r>
              <a:rPr lang="en-US" sz="2400" dirty="0" smtClean="0">
                <a:latin typeface="Times New Roman" pitchFamily="18" charset="0"/>
                <a:cs typeface="Times New Roman" pitchFamily="18" charset="0"/>
              </a:rPr>
              <a:t>Calculation sequence is:</a:t>
            </a:r>
          </a:p>
          <a:p>
            <a:pPr eaLnBrk="1" hangingPunct="1">
              <a:buNone/>
            </a:pPr>
            <a:endParaRPr lang="en-US" sz="2000" dirty="0" smtClean="0">
              <a:latin typeface="Times New Roman" pitchFamily="18" charset="0"/>
              <a:cs typeface="Times New Roman" pitchFamily="18" charset="0"/>
            </a:endParaRPr>
          </a:p>
          <a:p>
            <a:pPr eaLnBrk="1" hangingPunct="1">
              <a:buNone/>
            </a:pPr>
            <a:r>
              <a:rPr lang="en-US" sz="2000" dirty="0" smtClean="0">
                <a:solidFill>
                  <a:schemeClr val="accent4">
                    <a:lumMod val="50000"/>
                  </a:schemeClr>
                </a:solidFill>
                <a:latin typeface="Times New Roman" pitchFamily="18" charset="0"/>
                <a:cs typeface="Times New Roman" pitchFamily="18" charset="0"/>
              </a:rPr>
              <a:t>$</a:t>
            </a:r>
            <a:r>
              <a:rPr lang="en-US" sz="2000" dirty="0">
                <a:solidFill>
                  <a:schemeClr val="accent4">
                    <a:lumMod val="50000"/>
                  </a:schemeClr>
                </a:solidFill>
                <a:latin typeface="Times New Roman" pitchFamily="18" charset="0"/>
                <a:cs typeface="Times New Roman" pitchFamily="18" charset="0"/>
              </a:rPr>
              <a:t>OLVER01 </a:t>
            </a:r>
            <a:endParaRPr lang="en-US" sz="2000" dirty="0" smtClean="0">
              <a:solidFill>
                <a:schemeClr val="accent4">
                  <a:lumMod val="50000"/>
                </a:schemeClr>
              </a:solidFill>
              <a:latin typeface="Times New Roman" pitchFamily="18" charset="0"/>
              <a:cs typeface="Times New Roman" pitchFamily="18" charset="0"/>
            </a:endParaRPr>
          </a:p>
          <a:p>
            <a:pPr eaLnBrk="1" hangingPunct="1">
              <a:buNone/>
            </a:pPr>
            <a:r>
              <a:rPr lang="en-US" sz="2000" dirty="0">
                <a:solidFill>
                  <a:schemeClr val="accent4">
                    <a:lumMod val="50000"/>
                  </a:schemeClr>
                </a:solidFill>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   M1 D G E F M2 A B C</a:t>
            </a:r>
            <a:endParaRPr lang="en-US" sz="2000" dirty="0" smtClean="0">
              <a:solidFill>
                <a:schemeClr val="accent4">
                  <a:lumMod val="50000"/>
                </a:schemeClr>
              </a:solidFill>
            </a:endParaRPr>
          </a:p>
          <a:p>
            <a:pPr eaLnBrk="1" hangingPunct="1">
              <a:buNone/>
            </a:pPr>
            <a:r>
              <a:rPr lang="en-US" sz="2000" dirty="0" smtClean="0">
                <a:solidFill>
                  <a:schemeClr val="accent4">
                    <a:lumMod val="50000"/>
                  </a:schemeClr>
                </a:solidFill>
                <a:latin typeface="Times New Roman" pitchFamily="18" charset="0"/>
                <a:cs typeface="Times New Roman" pitchFamily="18" charset="0"/>
              </a:rPr>
              <a:t>(RETURN </a:t>
            </a:r>
            <a:r>
              <a:rPr lang="en-US" sz="2000" dirty="0">
                <a:solidFill>
                  <a:schemeClr val="accent4">
                    <a:lumMod val="50000"/>
                  </a:schemeClr>
                </a:solidFill>
                <a:latin typeface="Times New Roman" pitchFamily="18" charset="0"/>
                <a:cs typeface="Times New Roman" pitchFamily="18" charset="0"/>
              </a:rPr>
              <a:t>$OLVER01</a:t>
            </a:r>
            <a:r>
              <a:rPr lang="en-US" sz="2000" dirty="0" smtClean="0">
                <a:solidFill>
                  <a:schemeClr val="accent4">
                    <a:lumMod val="50000"/>
                  </a:schemeClr>
                </a:solidFill>
                <a:latin typeface="Times New Roman" pitchFamily="18" charset="0"/>
                <a:cs typeface="Times New Roman" pitchFamily="18" charset="0"/>
              </a:rPr>
              <a:t>)                                                                                                                       </a:t>
            </a:r>
            <a:endParaRPr lang="en-US" sz="2000" dirty="0">
              <a:solidFill>
                <a:schemeClr val="accent4">
                  <a:lumMod val="50000"/>
                </a:schemeClr>
              </a:solidFill>
            </a:endParaRPr>
          </a:p>
        </p:txBody>
      </p:sp>
    </p:spTree>
    <p:extLst>
      <p:ext uri="{BB962C8B-B14F-4D97-AF65-F5344CB8AC3E}">
        <p14:creationId xmlns:p14="http://schemas.microsoft.com/office/powerpoint/2010/main" val="290991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14800"/>
            <a:ext cx="8305800" cy="2667001"/>
          </a:xfrm>
        </p:spPr>
        <p:txBody>
          <a:bodyPr/>
          <a:lstStyle/>
          <a:p>
            <a:r>
              <a:rPr lang="en-US" sz="2400" dirty="0">
                <a:latin typeface="Times New Roman" panose="02020603050405020304" pitchFamily="18" charset="0"/>
                <a:cs typeface="Times New Roman" panose="02020603050405020304" pitchFamily="18" charset="0"/>
              </a:rPr>
              <a:t>Alternatively, </a:t>
            </a:r>
            <a:r>
              <a:rPr lang="en-US" sz="2400" dirty="0" smtClean="0">
                <a:latin typeface="Times New Roman" panose="02020603050405020304" pitchFamily="18" charset="0"/>
                <a:cs typeface="Times New Roman" panose="02020603050405020304" pitchFamily="18" charset="0"/>
              </a:rPr>
              <a:t>when the </a:t>
            </a:r>
            <a:r>
              <a:rPr lang="en-US" sz="2400" dirty="0">
                <a:latin typeface="Times New Roman" panose="02020603050405020304" pitchFamily="18" charset="0"/>
                <a:cs typeface="Times New Roman" panose="02020603050405020304" pitchFamily="18" charset="0"/>
              </a:rPr>
              <a:t>user prefers to provide guesses for the two recycle streams, S5 and </a:t>
            </a:r>
            <a:r>
              <a:rPr lang="en-US" sz="2400" dirty="0" smtClean="0">
                <a:latin typeface="Times New Roman" panose="02020603050405020304" pitchFamily="18" charset="0"/>
                <a:cs typeface="Times New Roman" panose="02020603050405020304" pitchFamily="18" charset="0"/>
              </a:rPr>
              <a:t>S10 </a:t>
            </a:r>
            <a:r>
              <a:rPr lang="en-US" sz="2400" dirty="0" smtClean="0">
                <a:solidFill>
                  <a:srgbClr val="C00000"/>
                </a:solidFill>
                <a:latin typeface="Times New Roman" panose="02020603050405020304" pitchFamily="18" charset="0"/>
                <a:cs typeface="Times New Roman" panose="02020603050405020304" pitchFamily="18" charset="0"/>
              </a:rPr>
              <a:t>with two convergence unit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simulation </a:t>
            </a:r>
            <a:r>
              <a:rPr lang="en-US" sz="2400" dirty="0" err="1" smtClean="0">
                <a:latin typeface="Times New Roman" panose="02020603050405020304" pitchFamily="18" charset="0"/>
                <a:cs typeface="Times New Roman" panose="02020603050405020304" pitchFamily="18" charset="0"/>
              </a:rPr>
              <a:t>flowsheet</a:t>
            </a:r>
            <a:r>
              <a:rPr lang="en-US" sz="2400" dirty="0" smtClean="0">
                <a:latin typeface="Times New Roman" panose="02020603050405020304" pitchFamily="18" charset="0"/>
                <a:cs typeface="Times New Roman" panose="02020603050405020304" pitchFamily="18" charset="0"/>
              </a:rPr>
              <a:t> is as above Figure. </a:t>
            </a:r>
          </a:p>
          <a:p>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accomplish this in ASPEN PLUS, select </a:t>
            </a:r>
            <a:r>
              <a:rPr lang="en-US" sz="2400" i="1" dirty="0" smtClean="0">
                <a:latin typeface="Times New Roman" panose="02020603050405020304" pitchFamily="18" charset="0"/>
                <a:cs typeface="Times New Roman" panose="02020603050405020304" pitchFamily="18" charset="0"/>
              </a:rPr>
              <a:t>Convergence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Data </a:t>
            </a:r>
            <a:r>
              <a:rPr lang="en-US" sz="2400" dirty="0" smtClean="0">
                <a:latin typeface="Times New Roman" panose="02020603050405020304" pitchFamily="18" charset="0"/>
                <a:cs typeface="Times New Roman" panose="02020603050405020304" pitchFamily="18" charset="0"/>
              </a:rPr>
              <a:t>pull down </a:t>
            </a:r>
            <a:r>
              <a:rPr lang="en-US" sz="2400" dirty="0">
                <a:latin typeface="Times New Roman" panose="02020603050405020304" pitchFamily="18" charset="0"/>
                <a:cs typeface="Times New Roman" panose="02020603050405020304" pitchFamily="18" charset="0"/>
              </a:rPr>
              <a:t>menu. Then, select </a:t>
            </a:r>
            <a:r>
              <a:rPr lang="en-US" sz="2400" i="1" dirty="0" err="1" smtClean="0">
                <a:latin typeface="Times New Roman" panose="02020603050405020304" pitchFamily="18" charset="0"/>
                <a:cs typeface="Times New Roman" panose="02020603050405020304" pitchFamily="18" charset="0"/>
              </a:rPr>
              <a:t>Convergence→New</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to create two convergence units C1 and C2 (Select S5 as tear stream for C2 and </a:t>
            </a:r>
            <a:r>
              <a:rPr lang="en-US" sz="2400" dirty="0">
                <a:latin typeface="Times New Roman" panose="02020603050405020304" pitchFamily="18" charset="0"/>
                <a:cs typeface="Times New Roman" panose="02020603050405020304" pitchFamily="18" charset="0"/>
              </a:rPr>
              <a:t>S10 as </a:t>
            </a:r>
            <a:r>
              <a:rPr lang="en-US" sz="2400" dirty="0" smtClean="0">
                <a:latin typeface="Times New Roman" panose="02020603050405020304" pitchFamily="18" charset="0"/>
                <a:cs typeface="Times New Roman" panose="02020603050405020304" pitchFamily="18" charset="0"/>
              </a:rPr>
              <a:t>tear stream for C1).</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8</a:t>
            </a:fld>
            <a:endParaRPr lang="en-US" dirty="0"/>
          </a:p>
        </p:txBody>
      </p:sp>
      <p:sp>
        <p:nvSpPr>
          <p:cNvPr id="12" name="Rectangle 11"/>
          <p:cNvSpPr/>
          <p:nvPr/>
        </p:nvSpPr>
        <p:spPr>
          <a:xfrm>
            <a:off x="5253429" y="1447800"/>
            <a:ext cx="3204771" cy="2308324"/>
          </a:xfrm>
          <a:prstGeom prst="rect">
            <a:avLst/>
          </a:prstGeom>
        </p:spPr>
        <p:txBody>
          <a:bodyPr wrap="square">
            <a:spAutoFit/>
          </a:bodyPr>
          <a:lstStyle/>
          <a:p>
            <a:pPr eaLnBrk="1" hangingPunct="1">
              <a:buNone/>
            </a:pPr>
            <a:r>
              <a:rPr lang="en-US" sz="2400" dirty="0" smtClean="0">
                <a:latin typeface="Times New Roman" pitchFamily="18" charset="0"/>
                <a:cs typeface="Times New Roman" pitchFamily="18" charset="0"/>
              </a:rPr>
              <a:t>Calculation sequence is:</a:t>
            </a:r>
          </a:p>
          <a:p>
            <a:pPr eaLnBrk="1" hangingPunct="1">
              <a:buNone/>
            </a:pPr>
            <a:endParaRPr lang="en-US" sz="2000" dirty="0" smtClean="0">
              <a:latin typeface="Times New Roman" pitchFamily="18" charset="0"/>
              <a:cs typeface="Times New Roman" pitchFamily="18" charset="0"/>
            </a:endParaRPr>
          </a:p>
          <a:p>
            <a:pPr eaLnBrk="1" hangingPunct="1">
              <a:buNone/>
            </a:pPr>
            <a:r>
              <a:rPr lang="en-US" sz="2000" dirty="0" smtClean="0">
                <a:solidFill>
                  <a:schemeClr val="accent4">
                    <a:lumMod val="50000"/>
                  </a:schemeClr>
                </a:solidFill>
                <a:latin typeface="Times New Roman" pitchFamily="18" charset="0"/>
                <a:cs typeface="Times New Roman" pitchFamily="18" charset="0"/>
              </a:rPr>
              <a:t>C2</a:t>
            </a:r>
          </a:p>
          <a:p>
            <a:pPr eaLnBrk="1" hangingPunct="1">
              <a:buNone/>
            </a:pPr>
            <a:r>
              <a:rPr lang="en-US" sz="2000" dirty="0">
                <a:solidFill>
                  <a:schemeClr val="accent4">
                    <a:lumMod val="50000"/>
                  </a:schemeClr>
                </a:solidFill>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   C1 M1 D G E</a:t>
            </a:r>
            <a:endParaRPr lang="en-US" sz="2000" dirty="0" smtClean="0">
              <a:solidFill>
                <a:schemeClr val="accent4">
                  <a:lumMod val="50000"/>
                </a:schemeClr>
              </a:solidFill>
            </a:endParaRPr>
          </a:p>
          <a:p>
            <a:pPr eaLnBrk="1" hangingPunct="1">
              <a:buNone/>
            </a:pPr>
            <a:r>
              <a:rPr lang="en-US" sz="2000" dirty="0" smtClean="0">
                <a:solidFill>
                  <a:schemeClr val="accent4">
                    <a:lumMod val="50000"/>
                  </a:schemeClr>
                </a:solidFill>
                <a:latin typeface="Times New Roman" pitchFamily="18" charset="0"/>
                <a:cs typeface="Times New Roman" pitchFamily="18" charset="0"/>
              </a:rPr>
              <a:t>    (RETURN C1)    </a:t>
            </a:r>
          </a:p>
          <a:p>
            <a:pPr eaLnBrk="1" hangingPunct="1">
              <a:buNone/>
            </a:pPr>
            <a:r>
              <a:rPr lang="en-US" sz="2000" dirty="0" smtClean="0">
                <a:solidFill>
                  <a:schemeClr val="accent4">
                    <a:lumMod val="50000"/>
                  </a:schemeClr>
                </a:solidFill>
                <a:latin typeface="Times New Roman" pitchFamily="18" charset="0"/>
                <a:cs typeface="Times New Roman" pitchFamily="18" charset="0"/>
              </a:rPr>
              <a:t>F M2 A B C</a:t>
            </a:r>
          </a:p>
          <a:p>
            <a:pPr eaLnBrk="1" hangingPunct="1">
              <a:buNone/>
            </a:pPr>
            <a:r>
              <a:rPr lang="en-US" sz="2000" dirty="0" smtClean="0">
                <a:solidFill>
                  <a:schemeClr val="accent4">
                    <a:lumMod val="50000"/>
                  </a:schemeClr>
                </a:solidFill>
                <a:latin typeface="Times New Roman" pitchFamily="18" charset="0"/>
                <a:cs typeface="Times New Roman" pitchFamily="18" charset="0"/>
              </a:rPr>
              <a:t>(RETURN C2)                                                                                                                   </a:t>
            </a:r>
            <a:endParaRPr lang="en-US" sz="2000" dirty="0">
              <a:solidFill>
                <a:schemeClr val="accent4">
                  <a:lumMod val="50000"/>
                </a:schemeClr>
              </a:solidFill>
            </a:endParaRPr>
          </a:p>
        </p:txBody>
      </p:sp>
      <p:pic>
        <p:nvPicPr>
          <p:cNvPr id="8" name="Picture 1" descr="fig_05_12b.jpg"/>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8980" b="15181"/>
          <a:stretch/>
        </p:blipFill>
        <p:spPr bwMode="auto">
          <a:xfrm>
            <a:off x="1016001" y="1066800"/>
            <a:ext cx="3555999"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41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648199"/>
            <a:ext cx="8305800" cy="1981201"/>
          </a:xfrm>
        </p:spPr>
        <p:txBody>
          <a:bodyPr/>
          <a:lstStyle/>
          <a:p>
            <a:r>
              <a:rPr lang="en-US" sz="2400" dirty="0">
                <a:latin typeface="Times New Roman" panose="02020603050405020304" pitchFamily="18" charset="0"/>
                <a:cs typeface="Times New Roman" panose="02020603050405020304" pitchFamily="18" charset="0"/>
              </a:rPr>
              <a:t>In this sequence, the internal loop, Cl, is converged during every iteration of the </a:t>
            </a:r>
            <a:r>
              <a:rPr lang="en-US" sz="2400" dirty="0" smtClean="0">
                <a:latin typeface="Times New Roman" panose="02020603050405020304" pitchFamily="18" charset="0"/>
                <a:cs typeface="Times New Roman" panose="02020603050405020304" pitchFamily="18" charset="0"/>
              </a:rPr>
              <a:t>external loop</a:t>
            </a:r>
            <a:r>
              <a:rPr lang="en-US" sz="2400" dirty="0">
                <a:latin typeface="Times New Roman" panose="02020603050405020304" pitchFamily="18" charset="0"/>
                <a:cs typeface="Times New Roman" panose="02020603050405020304" pitchFamily="18" charset="0"/>
              </a:rPr>
              <a:t>, C2 (which includes Cl). This may be efficient when the units outside Cl require </a:t>
            </a:r>
            <a:r>
              <a:rPr lang="en-US" sz="2400" dirty="0" smtClean="0">
                <a:latin typeface="Times New Roman" panose="02020603050405020304" pitchFamily="18" charset="0"/>
                <a:cs typeface="Times New Roman" panose="02020603050405020304" pitchFamily="18" charset="0"/>
              </a:rPr>
              <a:t>extensive computations (</a:t>
            </a:r>
            <a:r>
              <a:rPr lang="en-US" sz="2400" dirty="0" smtClean="0">
                <a:solidFill>
                  <a:srgbClr val="C00000"/>
                </a:solidFill>
                <a:latin typeface="Times New Roman" panose="02020603050405020304" pitchFamily="18" charset="0"/>
                <a:cs typeface="Times New Roman" panose="02020603050405020304" pitchFamily="18" charset="0"/>
              </a:rPr>
              <a:t>nested</a:t>
            </a:r>
            <a:r>
              <a:rPr lang="en-US" sz="2400" dirty="0" smtClean="0">
                <a:latin typeface="Times New Roman" panose="02020603050405020304" pitchFamily="18" charset="0"/>
                <a:cs typeface="Times New Roman" panose="02020603050405020304" pitchFamily="18" charset="0"/>
              </a:rPr>
              <a:t>).</a:t>
            </a:r>
          </a:p>
        </p:txBody>
      </p:sp>
      <p:sp>
        <p:nvSpPr>
          <p:cNvPr id="19458" name="Title 1"/>
          <p:cNvSpPr>
            <a:spLocks noGrp="1"/>
          </p:cNvSpPr>
          <p:nvPr>
            <p:ph type="title"/>
          </p:nvPr>
        </p:nvSpPr>
        <p:spPr>
          <a:xfrm>
            <a:off x="457200" y="304800"/>
            <a:ext cx="8229600" cy="838200"/>
          </a:xfrm>
        </p:spPr>
        <p:txBody>
          <a:bodyPr anchor="ctr"/>
          <a:lstStyle/>
          <a:p>
            <a:pPr algn="ctr" eaLnBrk="1" hangingPunct="1"/>
            <a:r>
              <a:rPr lang="en-US" sz="4000" b="1" dirty="0" smtClean="0">
                <a:cs typeface="Times New Roman" pitchFamily="18" charset="0"/>
              </a:rPr>
              <a:t>Recycle</a:t>
            </a:r>
          </a:p>
        </p:txBody>
      </p:sp>
      <p:sp>
        <p:nvSpPr>
          <p:cNvPr id="7" name="Slide Number Placeholder 6"/>
          <p:cNvSpPr>
            <a:spLocks noGrp="1"/>
          </p:cNvSpPr>
          <p:nvPr>
            <p:ph type="sldNum" sz="quarter" idx="12"/>
          </p:nvPr>
        </p:nvSpPr>
        <p:spPr/>
        <p:txBody>
          <a:bodyPr/>
          <a:lstStyle/>
          <a:p>
            <a:pPr>
              <a:defRPr/>
            </a:pPr>
            <a:fld id="{92459FB8-B00E-4D65-8FDF-C7E0CE4CCD97}" type="slidenum">
              <a:rPr lang="en-US" smtClean="0"/>
              <a:pPr>
                <a:defRPr/>
              </a:pPr>
              <a:t>9</a:t>
            </a:fld>
            <a:endParaRPr lang="en-US" dirty="0"/>
          </a:p>
        </p:txBody>
      </p:sp>
      <p:sp>
        <p:nvSpPr>
          <p:cNvPr id="12" name="Rectangle 11"/>
          <p:cNvSpPr/>
          <p:nvPr/>
        </p:nvSpPr>
        <p:spPr>
          <a:xfrm>
            <a:off x="5253429" y="1447800"/>
            <a:ext cx="3204771" cy="2308324"/>
          </a:xfrm>
          <a:prstGeom prst="rect">
            <a:avLst/>
          </a:prstGeom>
        </p:spPr>
        <p:txBody>
          <a:bodyPr wrap="square">
            <a:spAutoFit/>
          </a:bodyPr>
          <a:lstStyle/>
          <a:p>
            <a:pPr eaLnBrk="1" hangingPunct="1">
              <a:buNone/>
            </a:pPr>
            <a:r>
              <a:rPr lang="en-US" sz="2400" dirty="0" smtClean="0">
                <a:latin typeface="Times New Roman" pitchFamily="18" charset="0"/>
                <a:cs typeface="Times New Roman" pitchFamily="18" charset="0"/>
              </a:rPr>
              <a:t>Calculation sequence is:</a:t>
            </a:r>
          </a:p>
          <a:p>
            <a:pPr eaLnBrk="1" hangingPunct="1">
              <a:buNone/>
            </a:pPr>
            <a:endParaRPr lang="en-US" sz="2000" dirty="0" smtClean="0">
              <a:latin typeface="Times New Roman" pitchFamily="18" charset="0"/>
              <a:cs typeface="Times New Roman" pitchFamily="18" charset="0"/>
            </a:endParaRPr>
          </a:p>
          <a:p>
            <a:pPr eaLnBrk="1" hangingPunct="1">
              <a:buNone/>
            </a:pPr>
            <a:r>
              <a:rPr lang="en-US" sz="2000" dirty="0" smtClean="0">
                <a:solidFill>
                  <a:schemeClr val="accent4">
                    <a:lumMod val="50000"/>
                  </a:schemeClr>
                </a:solidFill>
                <a:latin typeface="Times New Roman" pitchFamily="18" charset="0"/>
                <a:cs typeface="Times New Roman" pitchFamily="18" charset="0"/>
              </a:rPr>
              <a:t>C2</a:t>
            </a:r>
          </a:p>
          <a:p>
            <a:pPr eaLnBrk="1" hangingPunct="1">
              <a:buNone/>
            </a:pPr>
            <a:r>
              <a:rPr lang="en-US" sz="2000" dirty="0">
                <a:solidFill>
                  <a:schemeClr val="accent4">
                    <a:lumMod val="50000"/>
                  </a:schemeClr>
                </a:solidFill>
                <a:latin typeface="Times New Roman" pitchFamily="18" charset="0"/>
                <a:cs typeface="Times New Roman" pitchFamily="18" charset="0"/>
              </a:rPr>
              <a:t> </a:t>
            </a:r>
            <a:r>
              <a:rPr lang="en-US" sz="2000" dirty="0" smtClean="0">
                <a:solidFill>
                  <a:schemeClr val="accent4">
                    <a:lumMod val="50000"/>
                  </a:schemeClr>
                </a:solidFill>
                <a:latin typeface="Times New Roman" pitchFamily="18" charset="0"/>
                <a:cs typeface="Times New Roman" pitchFamily="18" charset="0"/>
              </a:rPr>
              <a:t>   C1 M1 D G E</a:t>
            </a:r>
            <a:endParaRPr lang="en-US" sz="2000" dirty="0" smtClean="0">
              <a:solidFill>
                <a:schemeClr val="accent4">
                  <a:lumMod val="50000"/>
                </a:schemeClr>
              </a:solidFill>
            </a:endParaRPr>
          </a:p>
          <a:p>
            <a:pPr eaLnBrk="1" hangingPunct="1">
              <a:buNone/>
            </a:pPr>
            <a:r>
              <a:rPr lang="en-US" sz="2000" dirty="0" smtClean="0">
                <a:solidFill>
                  <a:schemeClr val="accent4">
                    <a:lumMod val="50000"/>
                  </a:schemeClr>
                </a:solidFill>
                <a:latin typeface="Times New Roman" pitchFamily="18" charset="0"/>
                <a:cs typeface="Times New Roman" pitchFamily="18" charset="0"/>
              </a:rPr>
              <a:t>    (RETURN C1)    </a:t>
            </a:r>
          </a:p>
          <a:p>
            <a:pPr eaLnBrk="1" hangingPunct="1">
              <a:buNone/>
            </a:pPr>
            <a:r>
              <a:rPr lang="en-US" sz="2000" dirty="0" smtClean="0">
                <a:solidFill>
                  <a:schemeClr val="accent4">
                    <a:lumMod val="50000"/>
                  </a:schemeClr>
                </a:solidFill>
                <a:latin typeface="Times New Roman" pitchFamily="18" charset="0"/>
                <a:cs typeface="Times New Roman" pitchFamily="18" charset="0"/>
              </a:rPr>
              <a:t>F M2 A B C</a:t>
            </a:r>
          </a:p>
          <a:p>
            <a:pPr eaLnBrk="1" hangingPunct="1">
              <a:buNone/>
            </a:pPr>
            <a:r>
              <a:rPr lang="en-US" sz="2000" dirty="0" smtClean="0">
                <a:solidFill>
                  <a:schemeClr val="accent4">
                    <a:lumMod val="50000"/>
                  </a:schemeClr>
                </a:solidFill>
                <a:latin typeface="Times New Roman" pitchFamily="18" charset="0"/>
                <a:cs typeface="Times New Roman" pitchFamily="18" charset="0"/>
              </a:rPr>
              <a:t>(RETURN C2)                                                                                                                   </a:t>
            </a:r>
            <a:endParaRPr lang="en-US" sz="2000" dirty="0">
              <a:solidFill>
                <a:schemeClr val="accent4">
                  <a:lumMod val="50000"/>
                </a:schemeClr>
              </a:solidFill>
            </a:endParaRPr>
          </a:p>
        </p:txBody>
      </p:sp>
      <p:pic>
        <p:nvPicPr>
          <p:cNvPr id="8" name="Picture 1" descr="fig_05_12b.jpg"/>
          <p:cNvPicPr>
            <a:picLocks noChangeAspect="1"/>
          </p:cNvPicPr>
          <p:nvPr>
            <p:custDataLst>
              <p:tags r:id="rId1"/>
            </p:custDataLst>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8980" b="15181"/>
          <a:stretch/>
        </p:blipFill>
        <p:spPr bwMode="auto">
          <a:xfrm>
            <a:off x="1016001" y="1142999"/>
            <a:ext cx="3555999"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3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0.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4.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5.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6.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17.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5.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6.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7.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8.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9.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4487</TotalTime>
  <Words>1685</Words>
  <Application>Microsoft Office PowerPoint</Application>
  <PresentationFormat>On-screen Show (4:3)</PresentationFormat>
  <Paragraphs>151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Constantia</vt:lpstr>
      <vt:lpstr>Times New Roman</vt:lpstr>
      <vt:lpstr>Wingdings 2</vt:lpstr>
      <vt:lpstr>Flow</vt:lpstr>
      <vt:lpstr>Simulation of Process with Recycle</vt:lpstr>
      <vt:lpstr>Recycle Concept</vt:lpstr>
      <vt:lpstr>Recycle</vt:lpstr>
      <vt:lpstr>Recycle</vt:lpstr>
      <vt:lpstr>Recycle</vt:lpstr>
      <vt:lpstr>Recycle</vt:lpstr>
      <vt:lpstr>Recycle</vt:lpstr>
      <vt:lpstr>Recycle</vt:lpstr>
      <vt:lpstr>Recycle</vt:lpstr>
      <vt:lpstr>Recycle</vt:lpstr>
      <vt:lpstr>Recycle</vt:lpstr>
      <vt:lpstr>Recycle Convergence Methods</vt:lpstr>
      <vt:lpstr>Recycle Convergence Methods</vt:lpstr>
      <vt:lpstr>Recycle Convergence Methods Successive Substitutions</vt:lpstr>
      <vt:lpstr>Recycle Convergence Methods Wegstein</vt:lpstr>
      <vt:lpstr>Recycle Convergence Methods Wegstein</vt:lpstr>
      <vt:lpstr>Why a recycle loop not converged? a) Infeasible problems</vt:lpstr>
      <vt:lpstr>Why a recycle loop not converged? a) Infeasible problems</vt:lpstr>
      <vt:lpstr>Why a recycle loop not converged? a) Infeasible problems</vt:lpstr>
      <vt:lpstr>Why a recycle loop not converged? a) Numerical problems</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Property Methods</dc:title>
  <dc:creator>fanaei</dc:creator>
  <cp:lastModifiedBy>ff</cp:lastModifiedBy>
  <cp:revision>409</cp:revision>
  <dcterms:created xsi:type="dcterms:W3CDTF">2009-02-16T13:11:44Z</dcterms:created>
  <dcterms:modified xsi:type="dcterms:W3CDTF">2018-10-08T06:16:19Z</dcterms:modified>
</cp:coreProperties>
</file>