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329" r:id="rId3"/>
    <p:sldId id="340" r:id="rId4"/>
    <p:sldId id="341" r:id="rId5"/>
    <p:sldId id="342" r:id="rId6"/>
    <p:sldId id="343" r:id="rId7"/>
    <p:sldId id="345" r:id="rId8"/>
    <p:sldId id="346" r:id="rId9"/>
    <p:sldId id="348" r:id="rId10"/>
    <p:sldId id="349" r:id="rId11"/>
    <p:sldId id="333" r:id="rId12"/>
    <p:sldId id="351" r:id="rId13"/>
    <p:sldId id="350" r:id="rId14"/>
    <p:sldId id="334" r:id="rId15"/>
    <p:sldId id="352" r:id="rId16"/>
    <p:sldId id="356" r:id="rId17"/>
    <p:sldId id="357" r:id="rId18"/>
    <p:sldId id="362" r:id="rId19"/>
    <p:sldId id="344" r:id="rId20"/>
    <p:sldId id="347" r:id="rId21"/>
    <p:sldId id="353" r:id="rId22"/>
    <p:sldId id="354" r:id="rId23"/>
    <p:sldId id="355" r:id="rId24"/>
    <p:sldId id="358" r:id="rId25"/>
    <p:sldId id="359" r:id="rId26"/>
    <p:sldId id="360" r:id="rId27"/>
    <p:sldId id="361"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18"/>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09" autoAdjust="0"/>
  </p:normalViewPr>
  <p:slideViewPr>
    <p:cSldViewPr>
      <p:cViewPr>
        <p:scale>
          <a:sx n="68" d="100"/>
          <a:sy n="68" d="100"/>
        </p:scale>
        <p:origin x="-1224"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0FC3E01-CFD5-4F7B-8FD7-E6478837AC96}" type="datetimeFigureOut">
              <a:rPr lang="en-US"/>
              <a:pPr>
                <a:defRPr/>
              </a:pPr>
              <a:t>4/14/2012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E46E967-B9C3-4D02-85EE-051BDFDB844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359D2810-DBEF-4CAA-8779-ACBBA320AA3D}" type="datetimeFigureOut">
              <a:rPr lang="en-US"/>
              <a:pPr>
                <a:defRPr/>
              </a:pPr>
              <a:t>4/14/2012</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A085A568-3EFB-4F18-843A-5CC50738450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835A895-656B-4585-B847-9CF0A0603FBC}" type="datetimeFigureOut">
              <a:rPr lang="en-US"/>
              <a:pPr>
                <a:defRPr/>
              </a:pPr>
              <a:t>4/14/2012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E796E80-BB85-4ECB-9F79-F1D8894A2F5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C1F55D3-BB29-4CF6-B5C4-E2A2D4355796}" type="datetimeFigureOut">
              <a:rPr lang="en-US"/>
              <a:pPr>
                <a:defRPr/>
              </a:pPr>
              <a:t>4/14/2012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120BFDA-5178-4035-948C-0CA16D18327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DE0DA56-D6AE-409D-9927-A4C3B498FC04}" type="datetimeFigureOut">
              <a:rPr lang="en-US"/>
              <a:pPr>
                <a:defRPr/>
              </a:pPr>
              <a:t>4/14/2012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876BDEB-2D60-48AB-9B5A-3C0BDBBAC6A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8812ECA-804D-4000-A95E-CA249253A23C}" type="datetimeFigureOut">
              <a:rPr lang="en-US"/>
              <a:pPr>
                <a:defRPr/>
              </a:pPr>
              <a:t>4/14/2012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E8D8A7-C3F1-4D03-946B-128C57368B3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1AAD0AC-0E81-4FE4-95BD-A3DA94B491E8}" type="datetimeFigureOut">
              <a:rPr lang="en-US"/>
              <a:pPr>
                <a:defRPr/>
              </a:pPr>
              <a:t>4/14/2012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8C033BE-BC62-4C84-B462-46E3F662FD5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FAD8DFA5-A6E9-4A3C-A82F-E9E421A71CE4}" type="datetimeFigureOut">
              <a:rPr lang="en-US"/>
              <a:pPr>
                <a:defRPr/>
              </a:pPr>
              <a:t>4/14/2012</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EE0CEE42-3D53-4398-ADD2-35FC1128E97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566C79CD-6CBE-4D7D-B8A0-729B5C531A89}" type="datetimeFigureOut">
              <a:rPr lang="en-US"/>
              <a:pPr>
                <a:defRPr/>
              </a:pPr>
              <a:t>4/14/2012</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ABBA1AC3-F0C8-4D9E-A649-DB9AB7B9549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E073021-2F1D-4391-BFB0-4C24CDBD6979}" type="datetimeFigureOut">
              <a:rPr lang="en-US"/>
              <a:pPr>
                <a:defRPr/>
              </a:pPr>
              <a:t>4/14/2012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CFDC803-E2EA-4722-B5F6-B742FF007A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62EAE30-7053-4C47-8FF9-7B0EB2C749D0}" type="datetimeFigureOut">
              <a:rPr lang="en-US"/>
              <a:pPr>
                <a:defRPr/>
              </a:pPr>
              <a:t>4/14/2012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046247C-DFE2-41EB-92D7-1E119017702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544CCA1B-FEFA-4622-AF42-B92B237B2942}" type="datetimeFigureOut">
              <a:rPr lang="en-US"/>
              <a:pPr>
                <a:defRPr/>
              </a:pPr>
              <a:t>4/14/2012</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F05B8DF-06C1-461C-B02E-02867886527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44"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45"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36FD9E40-5E1F-41E4-B78A-3FB7C6A8E736}" type="datetimeFigureOut">
              <a:rPr lang="en-US"/>
              <a:pPr>
                <a:defRPr/>
              </a:pPr>
              <a:t>4/14/2012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736A8C6F-F159-4533-AC93-BA81708B3417}" type="slidenum">
              <a:rPr lang="en-US"/>
              <a:pPr>
                <a:defRPr/>
              </a:pPr>
              <a:t>‹#›</a:t>
            </a:fld>
            <a:endParaRPr lang="en-US"/>
          </a:p>
        </p:txBody>
      </p:sp>
      <p:grpSp>
        <p:nvGrpSpPr>
          <p:cNvPr id="10249"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4005" r:id="rId1"/>
    <p:sldLayoutId id="2147483997" r:id="rId2"/>
    <p:sldLayoutId id="2147484006" r:id="rId3"/>
    <p:sldLayoutId id="2147483998" r:id="rId4"/>
    <p:sldLayoutId id="2147483999" r:id="rId5"/>
    <p:sldLayoutId id="2147484000" r:id="rId6"/>
    <p:sldLayoutId id="2147484001" r:id="rId7"/>
    <p:sldLayoutId id="2147484002" r:id="rId8"/>
    <p:sldLayoutId id="2147484007" r:id="rId9"/>
    <p:sldLayoutId id="2147484003" r:id="rId10"/>
    <p:sldLayoutId id="214748400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slide" Target="slide23.xml"/><Relationship Id="rId4" Type="http://schemas.openxmlformats.org/officeDocument/2006/relationships/slide" Target="slide2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slide" Target="slide27.xml"/><Relationship Id="rId5" Type="http://schemas.openxmlformats.org/officeDocument/2006/relationships/slide" Target="slide26.xml"/><Relationship Id="rId4" Type="http://schemas.openxmlformats.org/officeDocument/2006/relationships/slide" Target="slide25.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851648" cy="3505200"/>
          </a:xfrm>
        </p:spPr>
        <p:txBody>
          <a:bodyPr anchor="t">
            <a:noAutofit/>
          </a:bodyPr>
          <a:lstStyle/>
          <a:p>
            <a:pPr algn="ctr" eaLnBrk="1" fontAlgn="auto" hangingPunct="1">
              <a:spcAft>
                <a:spcPts val="0"/>
              </a:spcAft>
              <a:defRPr/>
            </a:pPr>
            <a:r>
              <a:rPr lang="en-US" dirty="0" smtClean="0"/>
              <a:t>Two Phase Pipeline</a:t>
            </a:r>
            <a:br>
              <a:rPr lang="en-US" dirty="0" smtClean="0"/>
            </a:br>
            <a:r>
              <a:rPr lang="en-US" dirty="0" smtClean="0"/>
              <a:t>Part I</a:t>
            </a:r>
            <a:br>
              <a:rPr lang="en-US" dirty="0" smtClean="0"/>
            </a:br>
            <a:endParaRPr lang="en-US" dirty="0"/>
          </a:p>
        </p:txBody>
      </p:sp>
      <p:sp>
        <p:nvSpPr>
          <p:cNvPr id="3" name="Subtitle 2"/>
          <p:cNvSpPr>
            <a:spLocks noGrp="1"/>
          </p:cNvSpPr>
          <p:nvPr>
            <p:ph type="subTitle" idx="1"/>
          </p:nvPr>
        </p:nvSpPr>
        <p:spPr>
          <a:xfrm>
            <a:off x="457200" y="5029200"/>
            <a:ext cx="8305800" cy="1524000"/>
          </a:xfrm>
        </p:spPr>
        <p:txBody>
          <a:bodyPr/>
          <a:lstStyle/>
          <a:p>
            <a:pPr marR="0" algn="l" eaLnBrk="1" hangingPunct="1"/>
            <a:r>
              <a:rPr lang="en-US" sz="2400" smtClean="0">
                <a:latin typeface="Calibri" pitchFamily="34" charset="0"/>
              </a:rPr>
              <a:t>Ref.1 : Brill &amp; Beggs, Two Phase Flow in Pipes, 6</a:t>
            </a:r>
            <a:r>
              <a:rPr lang="en-US" sz="2400" baseline="30000" smtClean="0">
                <a:latin typeface="Calibri" pitchFamily="34" charset="0"/>
              </a:rPr>
              <a:t>th</a:t>
            </a:r>
            <a:r>
              <a:rPr lang="en-US" sz="2400" smtClean="0">
                <a:latin typeface="Calibri" pitchFamily="34" charset="0"/>
              </a:rPr>
              <a:t> Edition, 1991. Chapter 1 &amp; 3.</a:t>
            </a:r>
          </a:p>
          <a:p>
            <a:pPr marR="0" algn="l" eaLnBrk="1" hangingPunct="1"/>
            <a:r>
              <a:rPr lang="en-US" sz="2400" smtClean="0">
                <a:latin typeface="Calibri" pitchFamily="34" charset="0"/>
              </a:rPr>
              <a:t>Ref.2: Mokhatab et al, Handbook of Natural Gas Transmission and Processing, </a:t>
            </a:r>
            <a:r>
              <a:rPr lang="en-US" sz="2400" i="1" smtClean="0">
                <a:latin typeface="Calibri" pitchFamily="34" charset="0"/>
              </a:rPr>
              <a:t>Gulf Publishing Com</a:t>
            </a:r>
            <a:r>
              <a:rPr lang="en-US" sz="2400" smtClean="0">
                <a:latin typeface="Calibri" pitchFamily="34" charset="0"/>
              </a:rPr>
              <a:t>., 2006, Chapter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533400"/>
            <a:ext cx="8229600" cy="971550"/>
          </a:xfrm>
        </p:spPr>
        <p:txBody>
          <a:bodyPr anchor="ctr"/>
          <a:lstStyle/>
          <a:p>
            <a:pPr algn="ctr" eaLnBrk="1" hangingPunct="1"/>
            <a:r>
              <a:rPr lang="en-US" sz="4400" b="1" smtClean="0">
                <a:latin typeface="Times New Roman" pitchFamily="18" charset="0"/>
                <a:cs typeface="Times New Roman" pitchFamily="18" charset="0"/>
              </a:rPr>
              <a:t>Two-Phase Flow Regimes</a:t>
            </a:r>
            <a:br>
              <a:rPr lang="en-US" sz="4400" b="1" smtClean="0">
                <a:latin typeface="Times New Roman" pitchFamily="18" charset="0"/>
                <a:cs typeface="Times New Roman" pitchFamily="18" charset="0"/>
              </a:rPr>
            </a:br>
            <a:r>
              <a:rPr lang="en-US" sz="2800" b="1" smtClean="0">
                <a:latin typeface="Times New Roman" pitchFamily="18" charset="0"/>
                <a:cs typeface="Times New Roman" pitchFamily="18" charset="0"/>
              </a:rPr>
              <a:t>Inclined Flow</a:t>
            </a:r>
          </a:p>
        </p:txBody>
      </p:sp>
      <p:sp>
        <p:nvSpPr>
          <p:cNvPr id="3" name="Content Placeholder 2"/>
          <p:cNvSpPr>
            <a:spLocks noGrp="1"/>
          </p:cNvSpPr>
          <p:nvPr>
            <p:ph idx="1"/>
          </p:nvPr>
        </p:nvSpPr>
        <p:spPr>
          <a:xfrm>
            <a:off x="685800" y="1752600"/>
            <a:ext cx="7848600" cy="4800600"/>
          </a:xfrm>
        </p:spPr>
        <p:txBody>
          <a:bodyPr/>
          <a:lstStyle/>
          <a:p>
            <a:pPr marL="0" indent="0">
              <a:spcBef>
                <a:spcPct val="0"/>
              </a:spcBef>
              <a:buFont typeface="Wingdings 2" pitchFamily="18" charset="2"/>
              <a:buNone/>
            </a:pPr>
            <a:r>
              <a:rPr lang="en-US" sz="2400" smtClean="0">
                <a:latin typeface="Times New Roman" pitchFamily="18" charset="0"/>
                <a:cs typeface="Times New Roman" pitchFamily="18" charset="0"/>
              </a:rPr>
              <a:t>Pipe inclination angles have a very strong influence on flow pattern transitions. </a:t>
            </a:r>
          </a:p>
          <a:p>
            <a:pPr marL="0" indent="0">
              <a:spcBef>
                <a:spcPct val="0"/>
              </a:spcBef>
              <a:buFont typeface="Wingdings 2" pitchFamily="18" charset="2"/>
              <a:buNone/>
            </a:pPr>
            <a:endParaRPr lang="en-US" sz="2400" smtClean="0">
              <a:latin typeface="Times New Roman" pitchFamily="18" charset="0"/>
              <a:cs typeface="Times New Roman" pitchFamily="18" charset="0"/>
            </a:endParaRPr>
          </a:p>
          <a:p>
            <a:pPr marL="0" indent="0">
              <a:spcBef>
                <a:spcPct val="0"/>
              </a:spcBef>
              <a:buFont typeface="Wingdings 2" pitchFamily="18" charset="2"/>
              <a:buNone/>
            </a:pPr>
            <a:r>
              <a:rPr lang="en-US" sz="2400" smtClean="0">
                <a:latin typeface="Times New Roman" pitchFamily="18" charset="0"/>
                <a:cs typeface="Times New Roman" pitchFamily="18" charset="0"/>
              </a:rPr>
              <a:t>Generally, the flow regime in a near-horizontal pipe remains segregated for downward inclinations and changes to an intermittent flow regime for upward inclinations. </a:t>
            </a:r>
          </a:p>
          <a:p>
            <a:pPr marL="0" indent="0">
              <a:spcBef>
                <a:spcPct val="0"/>
              </a:spcBef>
              <a:buFont typeface="Wingdings 2" pitchFamily="18" charset="2"/>
              <a:buNone/>
            </a:pPr>
            <a:endParaRPr lang="en-US" sz="2400" smtClean="0">
              <a:latin typeface="Times New Roman" pitchFamily="18" charset="0"/>
              <a:cs typeface="Times New Roman" pitchFamily="18" charset="0"/>
            </a:endParaRPr>
          </a:p>
          <a:p>
            <a:pPr marL="0" indent="0">
              <a:spcBef>
                <a:spcPct val="0"/>
              </a:spcBef>
              <a:buFont typeface="Wingdings 2" pitchFamily="18" charset="2"/>
              <a:buNone/>
            </a:pPr>
            <a:r>
              <a:rPr lang="en-US" sz="2400" smtClean="0">
                <a:latin typeface="Times New Roman" pitchFamily="18" charset="0"/>
                <a:cs typeface="Times New Roman" pitchFamily="18" charset="0"/>
              </a:rPr>
              <a:t>An intermittent flow regime remains intermittent when tilted upward and tends to segregated flow pattern when inclined downward. </a:t>
            </a:r>
          </a:p>
          <a:p>
            <a:pPr marL="0" indent="0">
              <a:spcBef>
                <a:spcPct val="0"/>
              </a:spcBef>
              <a:buFont typeface="Wingdings 2" pitchFamily="18" charset="2"/>
              <a:buNone/>
            </a:pPr>
            <a:endParaRPr lang="en-US" sz="2400" smtClean="0">
              <a:latin typeface="Times New Roman" pitchFamily="18" charset="0"/>
              <a:cs typeface="Times New Roman" pitchFamily="18" charset="0"/>
            </a:endParaRPr>
          </a:p>
          <a:p>
            <a:pPr marL="0" indent="0">
              <a:spcBef>
                <a:spcPct val="0"/>
              </a:spcBef>
              <a:buFont typeface="Wingdings 2" pitchFamily="18" charset="2"/>
              <a:buNone/>
            </a:pPr>
            <a:r>
              <a:rPr lang="en-US" sz="2400" smtClean="0">
                <a:latin typeface="Times New Roman" pitchFamily="18" charset="0"/>
                <a:cs typeface="Times New Roman" pitchFamily="18" charset="0"/>
              </a:rPr>
              <a:t>The inclination should not significantly affect the distributed flow regime.</a:t>
            </a:r>
            <a:endParaRPr lang="en-US" sz="200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itle 1"/>
          <p:cNvSpPr>
            <a:spLocks noGrp="1"/>
          </p:cNvSpPr>
          <p:nvPr>
            <p:ph type="title"/>
          </p:nvPr>
        </p:nvSpPr>
        <p:spPr>
          <a:xfrm>
            <a:off x="457200" y="533400"/>
            <a:ext cx="8229600" cy="971550"/>
          </a:xfrm>
        </p:spPr>
        <p:txBody>
          <a:bodyPr anchor="ctr"/>
          <a:lstStyle/>
          <a:p>
            <a:pPr algn="ctr" eaLnBrk="1" hangingPunct="1"/>
            <a:r>
              <a:rPr lang="en-US" sz="4400" b="1" smtClean="0">
                <a:latin typeface="Times New Roman" pitchFamily="18" charset="0"/>
                <a:cs typeface="Times New Roman" pitchFamily="18" charset="0"/>
              </a:rPr>
              <a:t>Two-Phase Flow Correlations</a:t>
            </a:r>
            <a:br>
              <a:rPr lang="en-US" sz="4400" b="1" smtClean="0">
                <a:latin typeface="Times New Roman" pitchFamily="18" charset="0"/>
                <a:cs typeface="Times New Roman" pitchFamily="18" charset="0"/>
              </a:rPr>
            </a:br>
            <a:r>
              <a:rPr lang="en-US" sz="2800" b="1" smtClean="0">
                <a:latin typeface="Times New Roman" pitchFamily="18" charset="0"/>
                <a:cs typeface="Times New Roman" pitchFamily="18" charset="0"/>
              </a:rPr>
              <a:t>General Equation</a:t>
            </a:r>
          </a:p>
        </p:txBody>
      </p:sp>
      <p:sp>
        <p:nvSpPr>
          <p:cNvPr id="3" name="Content Placeholder 2"/>
          <p:cNvSpPr>
            <a:spLocks noGrp="1"/>
          </p:cNvSpPr>
          <p:nvPr>
            <p:ph idx="1"/>
          </p:nvPr>
        </p:nvSpPr>
        <p:spPr>
          <a:xfrm>
            <a:off x="762000" y="1752600"/>
            <a:ext cx="7620000" cy="5105400"/>
          </a:xfrm>
        </p:spPr>
        <p:txBody>
          <a:bodyPr/>
          <a:lstStyle/>
          <a:p>
            <a:pPr marL="0" indent="0">
              <a:spcBef>
                <a:spcPct val="0"/>
              </a:spcBef>
              <a:buFont typeface="Wingdings 2" pitchFamily="18" charset="2"/>
              <a:buNone/>
              <a:defRPr/>
            </a:pPr>
            <a:r>
              <a:rPr lang="en-US" sz="2400" b="1" dirty="0" smtClean="0">
                <a:latin typeface="Times New Roman" pitchFamily="18" charset="0"/>
                <a:cs typeface="Times New Roman" pitchFamily="18" charset="0"/>
              </a:rPr>
              <a:t>General Pressure Gradient Equation: </a:t>
            </a:r>
            <a:r>
              <a:rPr lang="en-US" sz="2400" dirty="0" smtClean="0">
                <a:latin typeface="Times New Roman" pitchFamily="18" charset="0"/>
                <a:cs typeface="Times New Roman" pitchFamily="18" charset="0"/>
              </a:rPr>
              <a:t>The pressure gradient equation which is applicable to any fluid flowing in a pipe inclined at an angle </a:t>
            </a:r>
            <a:r>
              <a:rPr lang="el-GR" sz="2400" i="1" dirty="0" smtClean="0">
                <a:latin typeface="Times New Roman" pitchFamily="18" charset="0"/>
                <a:cs typeface="Times New Roman" pitchFamily="18" charset="0"/>
              </a:rPr>
              <a:t>φ</a:t>
            </a:r>
            <a:r>
              <a:rPr lang="en-US" sz="2400" dirty="0" smtClean="0">
                <a:latin typeface="Times New Roman" pitchFamily="18" charset="0"/>
                <a:cs typeface="Times New Roman" pitchFamily="18" charset="0"/>
              </a:rPr>
              <a:t> from horizontal was derived previously. This equation is usually adapted for two-phase flow by assuming that the two-phase flow regime and two-phase properties can be considered homogeneous over a finite volume of the pipe. </a:t>
            </a:r>
          </a:p>
          <a:p>
            <a:pPr indent="-457200">
              <a:lnSpc>
                <a:spcPts val="2000"/>
              </a:lnSpc>
              <a:spcBef>
                <a:spcPct val="0"/>
              </a:spcBef>
              <a:buFont typeface="Wingdings 2" pitchFamily="18" charset="2"/>
              <a:buNone/>
              <a:defRPr/>
            </a:pPr>
            <a:endParaRPr lang="en-US" sz="2400" dirty="0" smtClean="0">
              <a:latin typeface="Times New Roman" pitchFamily="18" charset="0"/>
              <a:cs typeface="Times New Roman" pitchFamily="18" charset="0"/>
            </a:endParaRPr>
          </a:p>
          <a:p>
            <a:pPr marL="457200" lvl="1" indent="0">
              <a:spcBef>
                <a:spcPct val="0"/>
              </a:spcBef>
              <a:buFontTx/>
              <a:buChar char="-"/>
              <a:defRPr/>
            </a:pPr>
            <a:endParaRPr lang="en-US" sz="2000" dirty="0" smtClean="0">
              <a:latin typeface="Times New Roman" pitchFamily="18" charset="0"/>
              <a:cs typeface="Times New Roman" pitchFamily="18" charset="0"/>
            </a:endParaRPr>
          </a:p>
        </p:txBody>
      </p:sp>
      <p:graphicFrame>
        <p:nvGraphicFramePr>
          <p:cNvPr id="6" name="Object 2"/>
          <p:cNvGraphicFramePr>
            <a:graphicFrameLocks noChangeAspect="1"/>
          </p:cNvGraphicFramePr>
          <p:nvPr/>
        </p:nvGraphicFramePr>
        <p:xfrm>
          <a:off x="1828800" y="5486400"/>
          <a:ext cx="5370513" cy="990600"/>
        </p:xfrm>
        <a:graphic>
          <a:graphicData uri="http://schemas.openxmlformats.org/presentationml/2006/ole">
            <p:oleObj spid="_x0000_s5122" name="Equation" r:id="rId3" imgW="2552400" imgH="469800" progId="Equation.3">
              <p:embed/>
            </p:oleObj>
          </a:graphicData>
        </a:graphic>
      </p:graphicFrame>
      <p:sp>
        <p:nvSpPr>
          <p:cNvPr id="7" name="Oval 6"/>
          <p:cNvSpPr/>
          <p:nvPr/>
        </p:nvSpPr>
        <p:spPr>
          <a:xfrm>
            <a:off x="3505200" y="5791200"/>
            <a:ext cx="381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Arrow Connector 8"/>
          <p:cNvCxnSpPr>
            <a:stCxn id="7" idx="1"/>
          </p:cNvCxnSpPr>
          <p:nvPr/>
        </p:nvCxnSpPr>
        <p:spPr>
          <a:xfrm rot="16200000" flipV="1">
            <a:off x="2890044" y="5187156"/>
            <a:ext cx="600075" cy="7413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Object 7"/>
          <p:cNvGraphicFramePr>
            <a:graphicFrameLocks noChangeAspect="1"/>
          </p:cNvGraphicFramePr>
          <p:nvPr/>
        </p:nvGraphicFramePr>
        <p:xfrm>
          <a:off x="1600200" y="4800600"/>
          <a:ext cx="1600200" cy="434975"/>
        </p:xfrm>
        <a:graphic>
          <a:graphicData uri="http://schemas.openxmlformats.org/presentationml/2006/ole">
            <p:oleObj spid="_x0000_s5123" name="Equation" r:id="rId4" imgW="888840" imgH="241200" progId="Equation.3">
              <p:embed/>
            </p:oleObj>
          </a:graphicData>
        </a:graphic>
      </p:graphicFrame>
      <p:sp>
        <p:nvSpPr>
          <p:cNvPr id="12" name="Oval 11"/>
          <p:cNvSpPr/>
          <p:nvPr/>
        </p:nvSpPr>
        <p:spPr>
          <a:xfrm>
            <a:off x="6781800" y="56388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 name="Straight Arrow Connector 13"/>
          <p:cNvCxnSpPr>
            <a:stCxn id="12" idx="7"/>
          </p:cNvCxnSpPr>
          <p:nvPr/>
        </p:nvCxnSpPr>
        <p:spPr>
          <a:xfrm rot="5400000" flipH="1" flipV="1">
            <a:off x="6998493" y="5149057"/>
            <a:ext cx="588963" cy="5016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Object 7"/>
          <p:cNvGraphicFramePr>
            <a:graphicFrameLocks noChangeAspect="1"/>
          </p:cNvGraphicFramePr>
          <p:nvPr/>
        </p:nvGraphicFramePr>
        <p:xfrm>
          <a:off x="7315200" y="4724400"/>
          <a:ext cx="914400" cy="434975"/>
        </p:xfrm>
        <a:graphic>
          <a:graphicData uri="http://schemas.openxmlformats.org/presentationml/2006/ole">
            <p:oleObj spid="_x0000_s5124" name="Equation" r:id="rId5" imgW="507960" imgH="241200" progId="Equation.3">
              <p:embed/>
            </p:oleObj>
          </a:graphicData>
        </a:graphic>
      </p:graphicFrame>
      <p:sp>
        <p:nvSpPr>
          <p:cNvPr id="16" name="Oval 15"/>
          <p:cNvSpPr/>
          <p:nvPr/>
        </p:nvSpPr>
        <p:spPr>
          <a:xfrm>
            <a:off x="4800600" y="5410200"/>
            <a:ext cx="8382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8" name="Straight Arrow Connector 17"/>
          <p:cNvCxnSpPr>
            <a:stCxn id="16" idx="0"/>
          </p:cNvCxnSpPr>
          <p:nvPr/>
        </p:nvCxnSpPr>
        <p:spPr>
          <a:xfrm rot="16200000" flipV="1">
            <a:off x="4933950" y="5124450"/>
            <a:ext cx="533400" cy="381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3505200" y="4572000"/>
            <a:ext cx="3519488" cy="369888"/>
          </a:xfrm>
          <a:prstGeom prst="rect">
            <a:avLst/>
          </a:prstGeom>
          <a:noFill/>
          <a:ln w="9525">
            <a:noFill/>
            <a:miter lim="800000"/>
            <a:headEnd/>
            <a:tailEnd/>
          </a:ln>
        </p:spPr>
        <p:txBody>
          <a:bodyPr wrap="none">
            <a:spAutoFit/>
          </a:bodyPr>
          <a:lstStyle/>
          <a:p>
            <a:r>
              <a:rPr lang="en-US"/>
              <a:t>Depend on the using correlation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par>
                          <p:cTn id="22" fill="hold">
                            <p:stCondLst>
                              <p:cond delay="1000"/>
                            </p:stCondLst>
                            <p:childTnLst>
                              <p:par>
                                <p:cTn id="23" presetID="3" presetClass="entr" presetSubtype="1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par>
                          <p:cTn id="35" fill="hold">
                            <p:stCondLst>
                              <p:cond delay="1000"/>
                            </p:stCondLst>
                            <p:childTnLst>
                              <p:par>
                                <p:cTn id="36" presetID="3" presetClass="entr" presetSubtype="1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linds(horizont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linds(horizontal)">
                                      <p:cBhvr>
                                        <p:cTn id="43" dur="500"/>
                                        <p:tgtEl>
                                          <p:spTgt spid="16"/>
                                        </p:tgtEl>
                                      </p:cBhvr>
                                    </p:animEffect>
                                  </p:childTnLst>
                                </p:cTn>
                              </p:par>
                            </p:childTnLst>
                          </p:cTn>
                        </p:par>
                        <p:par>
                          <p:cTn id="44" fill="hold">
                            <p:stCondLst>
                              <p:cond delay="500"/>
                            </p:stCondLst>
                            <p:childTnLst>
                              <p:par>
                                <p:cTn id="45" presetID="22" presetClass="entr" presetSubtype="4"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par>
                          <p:cTn id="48" fill="hold">
                            <p:stCondLst>
                              <p:cond delay="1000"/>
                            </p:stCondLst>
                            <p:childTnLst>
                              <p:par>
                                <p:cTn id="49" presetID="3" presetClass="entr" presetSubtype="1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linds(horizontal)">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6"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533400"/>
            <a:ext cx="8229600" cy="971550"/>
          </a:xfrm>
        </p:spPr>
        <p:txBody>
          <a:bodyPr anchor="ctr"/>
          <a:lstStyle/>
          <a:p>
            <a:pPr algn="ctr" eaLnBrk="1" hangingPunct="1"/>
            <a:r>
              <a:rPr lang="en-US" sz="4400" b="1" smtClean="0">
                <a:latin typeface="Times New Roman" pitchFamily="18" charset="0"/>
                <a:cs typeface="Times New Roman" pitchFamily="18" charset="0"/>
              </a:rPr>
              <a:t>Two-Phase Flow Correlations</a:t>
            </a:r>
            <a:br>
              <a:rPr lang="en-US" sz="4400" b="1" smtClean="0">
                <a:latin typeface="Times New Roman" pitchFamily="18" charset="0"/>
                <a:cs typeface="Times New Roman" pitchFamily="18" charset="0"/>
              </a:rPr>
            </a:br>
            <a:r>
              <a:rPr lang="en-US" sz="2800" b="1" smtClean="0">
                <a:latin typeface="Times New Roman" pitchFamily="18" charset="0"/>
                <a:cs typeface="Times New Roman" pitchFamily="18" charset="0"/>
              </a:rPr>
              <a:t>General Equation</a:t>
            </a:r>
          </a:p>
        </p:txBody>
      </p:sp>
      <p:sp>
        <p:nvSpPr>
          <p:cNvPr id="3" name="Content Placeholder 2"/>
          <p:cNvSpPr>
            <a:spLocks noGrp="1"/>
          </p:cNvSpPr>
          <p:nvPr>
            <p:ph idx="1"/>
          </p:nvPr>
        </p:nvSpPr>
        <p:spPr>
          <a:xfrm>
            <a:off x="762000" y="1752600"/>
            <a:ext cx="7620000" cy="5105400"/>
          </a:xfrm>
        </p:spPr>
        <p:txBody>
          <a:bodyPr/>
          <a:lstStyle/>
          <a:p>
            <a:pPr marL="0" indent="0">
              <a:spcBef>
                <a:spcPct val="0"/>
              </a:spcBef>
              <a:buFont typeface="Wingdings 2" pitchFamily="18" charset="2"/>
              <a:buNone/>
              <a:defRPr/>
            </a:pPr>
            <a:r>
              <a:rPr lang="en-US" sz="2400" dirty="0" smtClean="0">
                <a:latin typeface="Times New Roman" pitchFamily="18" charset="0"/>
                <a:cs typeface="Times New Roman" pitchFamily="18" charset="0"/>
              </a:rPr>
              <a:t>Many correlations have been developed for predicting two-phase flow pressure gradients which differ in the manner used to calculate the three terms of pressure gradients equation (elevation change, friction and acceleration terms):</a:t>
            </a:r>
          </a:p>
          <a:p>
            <a:pPr marL="0" indent="0">
              <a:lnSpc>
                <a:spcPts val="2000"/>
              </a:lnSpc>
              <a:spcBef>
                <a:spcPct val="0"/>
              </a:spcBef>
              <a:buFont typeface="Wingdings 2" pitchFamily="18" charset="2"/>
              <a:buNone/>
              <a:defRPr/>
            </a:pPr>
            <a:endParaRPr lang="en-US" sz="2400" dirty="0" smtClean="0">
              <a:latin typeface="Times New Roman" pitchFamily="18" charset="0"/>
              <a:cs typeface="Times New Roman" pitchFamily="18" charset="0"/>
            </a:endParaRPr>
          </a:p>
          <a:p>
            <a:pPr indent="-457200">
              <a:spcBef>
                <a:spcPct val="0"/>
              </a:spcBef>
              <a:buFont typeface="Wingdings 2" pitchFamily="18" charset="2"/>
              <a:buNone/>
              <a:defRPr/>
            </a:pPr>
            <a:r>
              <a:rPr lang="en-US" sz="2400" b="1" dirty="0" smtClean="0">
                <a:latin typeface="Times New Roman" pitchFamily="18" charset="0"/>
                <a:cs typeface="Times New Roman" pitchFamily="18" charset="0"/>
              </a:rPr>
              <a:t>a</a:t>
            </a:r>
            <a:r>
              <a:rPr lang="en-US" sz="2200" b="1"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No slip, no flow regime considerations: </a:t>
            </a:r>
            <a:r>
              <a:rPr lang="en-US" sz="2200" dirty="0" smtClean="0">
                <a:latin typeface="Times New Roman" pitchFamily="18" charset="0"/>
                <a:cs typeface="Times New Roman" pitchFamily="18" charset="0"/>
              </a:rPr>
              <a:t>the mixture density is calculated based on the no slip holdup. No distinction is made for different flow regimes.</a:t>
            </a:r>
          </a:p>
          <a:p>
            <a:pPr indent="-457200">
              <a:spcBef>
                <a:spcPct val="0"/>
              </a:spcBef>
              <a:buFont typeface="Wingdings 2" pitchFamily="18" charset="2"/>
              <a:buNone/>
              <a:defRPr/>
            </a:pPr>
            <a:r>
              <a:rPr lang="en-US" sz="2400" b="1" dirty="0" smtClean="0">
                <a:latin typeface="Times New Roman" pitchFamily="18" charset="0"/>
                <a:cs typeface="Times New Roman" pitchFamily="18" charset="0"/>
              </a:rPr>
              <a:t>b.</a:t>
            </a:r>
            <a:r>
              <a:rPr lang="en-US" sz="2400"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Slip considered, no flow regime consideration: </a:t>
            </a:r>
            <a:r>
              <a:rPr lang="en-US" sz="2200" dirty="0" smtClean="0">
                <a:latin typeface="Times New Roman" pitchFamily="18" charset="0"/>
                <a:cs typeface="Times New Roman" pitchFamily="18" charset="0"/>
              </a:rPr>
              <a:t>The same correlations for liquid holdup and friction factor are used for all flow regimes.</a:t>
            </a:r>
          </a:p>
          <a:p>
            <a:pPr indent="-457200">
              <a:spcBef>
                <a:spcPct val="0"/>
              </a:spcBef>
              <a:buFont typeface="Wingdings 2" pitchFamily="18" charset="2"/>
              <a:buNone/>
              <a:defRPr/>
            </a:pPr>
            <a:r>
              <a:rPr lang="en-US" sz="2400" b="1" dirty="0" smtClean="0">
                <a:latin typeface="Times New Roman" pitchFamily="18" charset="0"/>
                <a:cs typeface="Times New Roman" pitchFamily="18" charset="0"/>
              </a:rPr>
              <a:t>c</a:t>
            </a:r>
            <a:r>
              <a:rPr lang="en-US" sz="2200" b="1" dirty="0" smtClean="0">
                <a:latin typeface="Times New Roman" pitchFamily="18" charset="0"/>
                <a:cs typeface="Times New Roman" pitchFamily="18" charset="0"/>
              </a:rPr>
              <a:t>.</a:t>
            </a:r>
            <a:r>
              <a:rPr lang="en-US" sz="2200" dirty="0" smtClean="0">
                <a:latin typeface="Times New Roman" pitchFamily="18" charset="0"/>
                <a:cs typeface="Times New Roman" pitchFamily="18" charset="0"/>
              </a:rPr>
              <a:t> </a:t>
            </a:r>
            <a:r>
              <a:rPr lang="en-US" sz="2200" i="1" dirty="0" smtClean="0">
                <a:latin typeface="Times New Roman" pitchFamily="18" charset="0"/>
                <a:cs typeface="Times New Roman" pitchFamily="18" charset="0"/>
              </a:rPr>
              <a:t>Slip considered, flow regime considered: </a:t>
            </a:r>
            <a:r>
              <a:rPr lang="en-US" sz="2200" dirty="0" smtClean="0">
                <a:latin typeface="Times New Roman" pitchFamily="18" charset="0"/>
                <a:cs typeface="Times New Roman" pitchFamily="18" charset="0"/>
              </a:rPr>
              <a:t>Usually a different liquid holdup and friction factor prediction methods are required in each flow regimes.</a:t>
            </a:r>
          </a:p>
          <a:p>
            <a:pPr marL="457200" lvl="1" indent="0">
              <a:spcBef>
                <a:spcPct val="0"/>
              </a:spcBef>
              <a:buFontTx/>
              <a:buChar char="-"/>
              <a:defRPr/>
            </a:pPr>
            <a:endParaRPr lang="en-US"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33400"/>
            <a:ext cx="8229600" cy="971550"/>
          </a:xfrm>
        </p:spPr>
        <p:txBody>
          <a:bodyPr anchor="ctr"/>
          <a:lstStyle/>
          <a:p>
            <a:pPr algn="ctr" eaLnBrk="1" hangingPunct="1"/>
            <a:r>
              <a:rPr lang="en-US" sz="4400" b="1" smtClean="0">
                <a:latin typeface="Times New Roman" pitchFamily="18" charset="0"/>
                <a:cs typeface="Times New Roman" pitchFamily="18" charset="0"/>
              </a:rPr>
              <a:t>Two-Phase Flow </a:t>
            </a:r>
            <a:br>
              <a:rPr lang="en-US" sz="4400" b="1" smtClean="0">
                <a:latin typeface="Times New Roman" pitchFamily="18" charset="0"/>
                <a:cs typeface="Times New Roman" pitchFamily="18" charset="0"/>
              </a:rPr>
            </a:br>
            <a:r>
              <a:rPr lang="en-US" sz="2800" b="1" smtClean="0">
                <a:latin typeface="Times New Roman" pitchFamily="18" charset="0"/>
                <a:cs typeface="Times New Roman" pitchFamily="18" charset="0"/>
              </a:rPr>
              <a:t>Procedure for Outlet Pressure Calculation</a:t>
            </a:r>
          </a:p>
        </p:txBody>
      </p:sp>
      <p:sp>
        <p:nvSpPr>
          <p:cNvPr id="3" name="Content Placeholder 2"/>
          <p:cNvSpPr>
            <a:spLocks noGrp="1"/>
          </p:cNvSpPr>
          <p:nvPr>
            <p:ph idx="1"/>
          </p:nvPr>
        </p:nvSpPr>
        <p:spPr>
          <a:xfrm>
            <a:off x="685800" y="1828800"/>
            <a:ext cx="7848600" cy="4724400"/>
          </a:xfrm>
        </p:spPr>
        <p:txBody>
          <a:bodyPr/>
          <a:lstStyle/>
          <a:p>
            <a:pPr indent="0">
              <a:spcBef>
                <a:spcPct val="0"/>
              </a:spcBef>
              <a:buFont typeface="Wingdings 2" pitchFamily="18" charset="2"/>
              <a:buNone/>
            </a:pPr>
            <a:r>
              <a:rPr lang="en-US" sz="2000" b="1" smtClean="0">
                <a:latin typeface="Times New Roman" pitchFamily="18" charset="0"/>
                <a:cs typeface="Times New Roman" pitchFamily="18" charset="0"/>
              </a:rPr>
              <a:t>1.  </a:t>
            </a:r>
            <a:r>
              <a:rPr lang="en-US" sz="2000" smtClean="0">
                <a:latin typeface="Times New Roman" pitchFamily="18" charset="0"/>
                <a:cs typeface="Times New Roman" pitchFamily="18" charset="0"/>
              </a:rPr>
              <a:t>Starting with the known inlet pressure and flow rates. </a:t>
            </a:r>
          </a:p>
          <a:p>
            <a:pPr indent="0">
              <a:spcBef>
                <a:spcPct val="0"/>
              </a:spcBef>
              <a:buFont typeface="Wingdings 2" pitchFamily="18" charset="2"/>
              <a:buNone/>
            </a:pPr>
            <a:r>
              <a:rPr lang="en-US" sz="2000" b="1" smtClean="0">
                <a:latin typeface="Times New Roman" pitchFamily="18" charset="0"/>
                <a:cs typeface="Times New Roman" pitchFamily="18" charset="0"/>
              </a:rPr>
              <a:t>2.</a:t>
            </a:r>
            <a:r>
              <a:rPr lang="en-US" sz="2000" smtClean="0">
                <a:latin typeface="Times New Roman" pitchFamily="18" charset="0"/>
                <a:cs typeface="Times New Roman" pitchFamily="18" charset="0"/>
              </a:rPr>
              <a:t>  Select a length increment, </a:t>
            </a:r>
            <a:r>
              <a:rPr lang="el-GR" sz="2000" smtClean="0">
                <a:latin typeface="Times New Roman" pitchFamily="18" charset="0"/>
                <a:cs typeface="Times New Roman" pitchFamily="18" charset="0"/>
              </a:rPr>
              <a:t>Δ</a:t>
            </a:r>
            <a:r>
              <a:rPr lang="en-US" sz="2000" i="1" smtClean="0">
                <a:latin typeface="Times New Roman" pitchFamily="18" charset="0"/>
                <a:cs typeface="Times New Roman" pitchFamily="18" charset="0"/>
              </a:rPr>
              <a:t>L</a:t>
            </a:r>
            <a:r>
              <a:rPr lang="en-US" sz="2000" smtClean="0">
                <a:latin typeface="Times New Roman" pitchFamily="18" charset="0"/>
                <a:cs typeface="Times New Roman" pitchFamily="18" charset="0"/>
              </a:rPr>
              <a:t>, and estimate the pressure drop in this increment, </a:t>
            </a:r>
            <a:r>
              <a:rPr lang="el-GR" sz="2000" smtClean="0">
                <a:latin typeface="Times New Roman" pitchFamily="18" charset="0"/>
                <a:cs typeface="Times New Roman" pitchFamily="18" charset="0"/>
              </a:rPr>
              <a:t>Δ</a:t>
            </a:r>
            <a:r>
              <a:rPr lang="en-US" sz="2000" i="1" smtClean="0">
                <a:latin typeface="Times New Roman" pitchFamily="18" charset="0"/>
                <a:cs typeface="Times New Roman" pitchFamily="18" charset="0"/>
              </a:rPr>
              <a:t>P</a:t>
            </a:r>
            <a:r>
              <a:rPr lang="en-US" sz="2000" smtClean="0">
                <a:latin typeface="Times New Roman" pitchFamily="18" charset="0"/>
                <a:cs typeface="Times New Roman" pitchFamily="18" charset="0"/>
              </a:rPr>
              <a:t>.</a:t>
            </a:r>
          </a:p>
          <a:p>
            <a:pPr indent="0">
              <a:spcBef>
                <a:spcPct val="0"/>
              </a:spcBef>
              <a:buFont typeface="Wingdings 2" pitchFamily="18" charset="2"/>
              <a:buNone/>
            </a:pPr>
            <a:r>
              <a:rPr lang="en-US" sz="2000" b="1" smtClean="0">
                <a:latin typeface="Times New Roman" pitchFamily="18" charset="0"/>
                <a:cs typeface="Times New Roman" pitchFamily="18" charset="0"/>
              </a:rPr>
              <a:t>3.</a:t>
            </a:r>
            <a:r>
              <a:rPr lang="en-US" sz="2000" smtClean="0">
                <a:latin typeface="Times New Roman" pitchFamily="18" charset="0"/>
                <a:cs typeface="Times New Roman" pitchFamily="18" charset="0"/>
              </a:rPr>
              <a:t>  Calculate the average pressure and, for non-isothermal cases, the average temperature in the increment. </a:t>
            </a:r>
          </a:p>
          <a:p>
            <a:pPr indent="0">
              <a:spcBef>
                <a:spcPct val="0"/>
              </a:spcBef>
              <a:buFont typeface="Wingdings 2" pitchFamily="18" charset="2"/>
              <a:buNone/>
            </a:pPr>
            <a:r>
              <a:rPr lang="en-US" sz="2000" b="1" smtClean="0">
                <a:latin typeface="Times New Roman" pitchFamily="18" charset="0"/>
                <a:cs typeface="Times New Roman" pitchFamily="18" charset="0"/>
              </a:rPr>
              <a:t>4.</a:t>
            </a:r>
            <a:r>
              <a:rPr lang="en-US" sz="2000" smtClean="0">
                <a:latin typeface="Times New Roman" pitchFamily="18" charset="0"/>
                <a:cs typeface="Times New Roman" pitchFamily="18" charset="0"/>
              </a:rPr>
              <a:t>  Determine the gas and liquid properties (based on black-oil or compositional model) at average pressure and temperature conditions.</a:t>
            </a:r>
          </a:p>
          <a:p>
            <a:pPr indent="0">
              <a:spcBef>
                <a:spcPct val="0"/>
              </a:spcBef>
              <a:buFont typeface="Wingdings 2" pitchFamily="18" charset="2"/>
              <a:buNone/>
            </a:pPr>
            <a:r>
              <a:rPr lang="en-US" sz="2000" b="1" smtClean="0">
                <a:latin typeface="Times New Roman" pitchFamily="18" charset="0"/>
                <a:cs typeface="Times New Roman" pitchFamily="18" charset="0"/>
              </a:rPr>
              <a:t>5.</a:t>
            </a:r>
            <a:r>
              <a:rPr lang="en-US" sz="2000" smtClean="0">
                <a:latin typeface="Times New Roman" pitchFamily="18" charset="0"/>
                <a:cs typeface="Times New Roman" pitchFamily="18" charset="0"/>
              </a:rPr>
              <a:t>  Calculate the pressure gradient, d</a:t>
            </a:r>
            <a:r>
              <a:rPr lang="en-US" sz="2000" i="1" smtClean="0">
                <a:latin typeface="Times New Roman" pitchFamily="18" charset="0"/>
                <a:cs typeface="Times New Roman" pitchFamily="18" charset="0"/>
              </a:rPr>
              <a:t>P</a:t>
            </a:r>
            <a:r>
              <a:rPr lang="en-US" sz="2000" smtClean="0">
                <a:latin typeface="Times New Roman" pitchFamily="18" charset="0"/>
                <a:cs typeface="Times New Roman" pitchFamily="18" charset="0"/>
              </a:rPr>
              <a:t>/d</a:t>
            </a:r>
            <a:r>
              <a:rPr lang="en-US" sz="2000" i="1" smtClean="0">
                <a:latin typeface="Times New Roman" pitchFamily="18" charset="0"/>
                <a:cs typeface="Times New Roman" pitchFamily="18" charset="0"/>
              </a:rPr>
              <a:t>L</a:t>
            </a:r>
            <a:r>
              <a:rPr lang="en-US" sz="2000" smtClean="0">
                <a:latin typeface="Times New Roman" pitchFamily="18" charset="0"/>
                <a:cs typeface="Times New Roman" pitchFamily="18" charset="0"/>
              </a:rPr>
              <a:t>, in the increment at average conditions of pressure, temperature, and pipe inclination, using the appropriate pressure gradient correlation.</a:t>
            </a:r>
          </a:p>
          <a:p>
            <a:pPr indent="0">
              <a:spcBef>
                <a:spcPct val="0"/>
              </a:spcBef>
              <a:buFont typeface="Wingdings 2" pitchFamily="18" charset="2"/>
              <a:buNone/>
            </a:pPr>
            <a:r>
              <a:rPr lang="en-US" sz="2000" b="1" smtClean="0">
                <a:latin typeface="Times New Roman" pitchFamily="18" charset="0"/>
                <a:cs typeface="Times New Roman" pitchFamily="18" charset="0"/>
              </a:rPr>
              <a:t>6.</a:t>
            </a:r>
            <a:r>
              <a:rPr lang="en-US" sz="2000" smtClean="0">
                <a:latin typeface="Times New Roman" pitchFamily="18" charset="0"/>
                <a:cs typeface="Times New Roman" pitchFamily="18" charset="0"/>
              </a:rPr>
              <a:t>  Calculate the pressure drop in the selected length increment, </a:t>
            </a:r>
            <a:r>
              <a:rPr lang="el-GR" sz="2000" smtClean="0">
                <a:latin typeface="Times New Roman" pitchFamily="18" charset="0"/>
                <a:cs typeface="Times New Roman" pitchFamily="18" charset="0"/>
              </a:rPr>
              <a:t>Δ</a:t>
            </a:r>
            <a:r>
              <a:rPr lang="en-US" sz="2000" i="1" smtClean="0">
                <a:latin typeface="Times New Roman" pitchFamily="18" charset="0"/>
                <a:cs typeface="Times New Roman" pitchFamily="18" charset="0"/>
              </a:rPr>
              <a:t>P</a:t>
            </a:r>
            <a:r>
              <a:rPr lang="en-US" sz="2000" smtClean="0">
                <a:latin typeface="Times New Roman" pitchFamily="18" charset="0"/>
                <a:cs typeface="Times New Roman" pitchFamily="18" charset="0"/>
              </a:rPr>
              <a:t>=</a:t>
            </a:r>
            <a:r>
              <a:rPr lang="el-GR" sz="2000" smtClean="0">
                <a:latin typeface="Times New Roman" pitchFamily="18" charset="0"/>
                <a:cs typeface="Times New Roman" pitchFamily="18" charset="0"/>
              </a:rPr>
              <a:t>Δ</a:t>
            </a:r>
            <a:r>
              <a:rPr lang="en-US" sz="2000" i="1" smtClean="0">
                <a:latin typeface="Times New Roman" pitchFamily="18" charset="0"/>
                <a:cs typeface="Times New Roman" pitchFamily="18" charset="0"/>
              </a:rPr>
              <a:t>L</a:t>
            </a:r>
            <a:r>
              <a:rPr lang="en-US" sz="2000" smtClean="0">
                <a:latin typeface="Times New Roman" pitchFamily="18" charset="0"/>
                <a:cs typeface="Times New Roman" pitchFamily="18" charset="0"/>
              </a:rPr>
              <a:t>(-d</a:t>
            </a:r>
            <a:r>
              <a:rPr lang="en-US" sz="2000" i="1" smtClean="0">
                <a:latin typeface="Times New Roman" pitchFamily="18" charset="0"/>
                <a:cs typeface="Times New Roman" pitchFamily="18" charset="0"/>
              </a:rPr>
              <a:t>P</a:t>
            </a:r>
            <a:r>
              <a:rPr lang="en-US" sz="2000" smtClean="0">
                <a:latin typeface="Times New Roman" pitchFamily="18" charset="0"/>
                <a:cs typeface="Times New Roman" pitchFamily="18" charset="0"/>
              </a:rPr>
              <a:t>/d</a:t>
            </a:r>
            <a:r>
              <a:rPr lang="en-US" sz="2000" i="1" smtClean="0">
                <a:latin typeface="Times New Roman" pitchFamily="18" charset="0"/>
                <a:cs typeface="Times New Roman" pitchFamily="18" charset="0"/>
              </a:rPr>
              <a:t>L</a:t>
            </a:r>
            <a:r>
              <a:rPr lang="en-US" sz="2000" smtClean="0">
                <a:latin typeface="Times New Roman" pitchFamily="18" charset="0"/>
                <a:cs typeface="Times New Roman" pitchFamily="18" charset="0"/>
              </a:rPr>
              <a:t>).</a:t>
            </a:r>
          </a:p>
          <a:p>
            <a:pPr indent="0">
              <a:spcBef>
                <a:spcPct val="0"/>
              </a:spcBef>
              <a:buFont typeface="Wingdings 2" pitchFamily="18" charset="2"/>
              <a:buNone/>
            </a:pPr>
            <a:r>
              <a:rPr lang="en-US" sz="2000" b="1" smtClean="0">
                <a:latin typeface="Times New Roman" pitchFamily="18" charset="0"/>
                <a:cs typeface="Times New Roman" pitchFamily="18" charset="0"/>
              </a:rPr>
              <a:t>7.</a:t>
            </a:r>
            <a:r>
              <a:rPr lang="en-US" sz="2000" smtClean="0">
                <a:latin typeface="Times New Roman" pitchFamily="18" charset="0"/>
                <a:cs typeface="Times New Roman" pitchFamily="18" charset="0"/>
              </a:rPr>
              <a:t>   Compare the estimated and calculated values of </a:t>
            </a:r>
            <a:r>
              <a:rPr lang="el-GR" sz="2000" smtClean="0">
                <a:latin typeface="Times New Roman" pitchFamily="18" charset="0"/>
                <a:cs typeface="Times New Roman" pitchFamily="18" charset="0"/>
              </a:rPr>
              <a:t>Δ</a:t>
            </a:r>
            <a:r>
              <a:rPr lang="en-US" sz="2000" i="1" smtClean="0">
                <a:latin typeface="Times New Roman" pitchFamily="18" charset="0"/>
                <a:cs typeface="Times New Roman" pitchFamily="18" charset="0"/>
              </a:rPr>
              <a:t>P</a:t>
            </a:r>
            <a:r>
              <a:rPr lang="en-US" sz="2000" smtClean="0">
                <a:latin typeface="Times New Roman" pitchFamily="18" charset="0"/>
                <a:cs typeface="Times New Roman" pitchFamily="18" charset="0"/>
              </a:rPr>
              <a:t>. If they are not sufficiently close, estimate a new value and return to step 3. </a:t>
            </a:r>
          </a:p>
          <a:p>
            <a:pPr indent="0">
              <a:spcBef>
                <a:spcPct val="0"/>
              </a:spcBef>
              <a:buFont typeface="Wingdings 2" pitchFamily="18" charset="2"/>
              <a:buNone/>
            </a:pPr>
            <a:r>
              <a:rPr lang="en-US" sz="2000" b="1" smtClean="0">
                <a:latin typeface="Times New Roman" pitchFamily="18" charset="0"/>
                <a:cs typeface="Times New Roman" pitchFamily="18" charset="0"/>
              </a:rPr>
              <a:t>8.</a:t>
            </a:r>
            <a:r>
              <a:rPr lang="en-US" sz="2000" smtClean="0">
                <a:latin typeface="Times New Roman" pitchFamily="18" charset="0"/>
                <a:cs typeface="Times New Roman" pitchFamily="18" charset="0"/>
              </a:rPr>
              <a:t>  Repeat the steps 2 to 7 for the next pipe length increment.</a:t>
            </a:r>
          </a:p>
          <a:p>
            <a:pPr indent="0">
              <a:lnSpc>
                <a:spcPts val="1200"/>
              </a:lnSpc>
              <a:spcBef>
                <a:spcPct val="0"/>
              </a:spcBef>
              <a:buFont typeface="Wingdings 2" pitchFamily="18" charset="2"/>
              <a:buNone/>
            </a:pPr>
            <a:endParaRPr lang="en-US" sz="200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533400"/>
            <a:ext cx="8229600" cy="971550"/>
          </a:xfrm>
        </p:spPr>
        <p:txBody>
          <a:bodyPr anchor="ctr"/>
          <a:lstStyle/>
          <a:p>
            <a:pPr algn="ctr" eaLnBrk="1" hangingPunct="1"/>
            <a:r>
              <a:rPr lang="en-US" sz="4400" b="1" smtClean="0">
                <a:latin typeface="Times New Roman" pitchFamily="18" charset="0"/>
                <a:cs typeface="Times New Roman" pitchFamily="18" charset="0"/>
              </a:rPr>
              <a:t>Two-Phase Flow Correlations</a:t>
            </a:r>
            <a:br>
              <a:rPr lang="en-US" sz="4400" b="1" smtClean="0">
                <a:latin typeface="Times New Roman" pitchFamily="18" charset="0"/>
                <a:cs typeface="Times New Roman" pitchFamily="18" charset="0"/>
              </a:rPr>
            </a:br>
            <a:r>
              <a:rPr lang="en-US" sz="2800" b="1" smtClean="0">
                <a:latin typeface="Times New Roman" pitchFamily="18" charset="0"/>
                <a:cs typeface="Times New Roman" pitchFamily="18" charset="0"/>
              </a:rPr>
              <a:t>Vertical Upward Flow Pipeline</a:t>
            </a:r>
          </a:p>
        </p:txBody>
      </p:sp>
      <p:sp>
        <p:nvSpPr>
          <p:cNvPr id="3" name="Content Placeholder 2"/>
          <p:cNvSpPr>
            <a:spLocks noGrp="1"/>
          </p:cNvSpPr>
          <p:nvPr>
            <p:ph idx="1"/>
          </p:nvPr>
        </p:nvSpPr>
        <p:spPr>
          <a:xfrm>
            <a:off x="762000" y="1752600"/>
            <a:ext cx="7620000" cy="990600"/>
          </a:xfrm>
        </p:spPr>
        <p:txBody>
          <a:bodyPr/>
          <a:lstStyle/>
          <a:p>
            <a:pPr indent="-457200">
              <a:spcBef>
                <a:spcPct val="0"/>
              </a:spcBef>
              <a:buFont typeface="Wingdings 2" pitchFamily="18" charset="2"/>
              <a:buNone/>
            </a:pPr>
            <a:r>
              <a:rPr lang="en-US" sz="2400" smtClean="0">
                <a:latin typeface="Times New Roman" pitchFamily="18" charset="0"/>
                <a:cs typeface="Times New Roman" pitchFamily="18" charset="0"/>
              </a:rPr>
              <a:t>The vertical flow correlations discussed in this section  and the category in which they belong are listed below</a:t>
            </a:r>
            <a:r>
              <a:rPr lang="en-US" sz="2400" i="1" smtClean="0">
                <a:latin typeface="Times New Roman" pitchFamily="18" charset="0"/>
                <a:cs typeface="Times New Roman" pitchFamily="18" charset="0"/>
              </a:rPr>
              <a:t>:</a:t>
            </a:r>
          </a:p>
        </p:txBody>
      </p:sp>
      <p:graphicFrame>
        <p:nvGraphicFramePr>
          <p:cNvPr id="6" name="Table 5"/>
          <p:cNvGraphicFramePr>
            <a:graphicFrameLocks noGrp="1"/>
          </p:cNvGraphicFramePr>
          <p:nvPr/>
        </p:nvGraphicFramePr>
        <p:xfrm>
          <a:off x="1524000" y="2819400"/>
          <a:ext cx="6096000" cy="37084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Correlation</a:t>
                      </a:r>
                      <a:endParaRPr lang="en-US" dirty="0"/>
                    </a:p>
                  </a:txBody>
                  <a:tcPr/>
                </a:tc>
                <a:tc>
                  <a:txBody>
                    <a:bodyPr/>
                    <a:lstStyle/>
                    <a:p>
                      <a:pPr algn="ctr"/>
                      <a:r>
                        <a:rPr lang="en-US" dirty="0" smtClean="0"/>
                        <a:t>Category</a:t>
                      </a:r>
                      <a:endParaRPr lang="en-US" dirty="0"/>
                    </a:p>
                  </a:txBody>
                  <a:tcPr/>
                </a:tc>
              </a:tr>
              <a:tr h="370840">
                <a:tc>
                  <a:txBody>
                    <a:bodyPr/>
                    <a:lstStyle/>
                    <a:p>
                      <a:r>
                        <a:rPr lang="en-US" dirty="0" err="1" smtClean="0"/>
                        <a:t>Poettmann</a:t>
                      </a:r>
                      <a:r>
                        <a:rPr lang="en-US" baseline="0" dirty="0" smtClean="0"/>
                        <a:t> and Carpenter</a:t>
                      </a:r>
                      <a:endParaRPr lang="en-US" dirty="0"/>
                    </a:p>
                  </a:txBody>
                  <a:tcPr/>
                </a:tc>
                <a:tc>
                  <a:txBody>
                    <a:bodyPr/>
                    <a:lstStyle/>
                    <a:p>
                      <a:pPr algn="ctr"/>
                      <a:r>
                        <a:rPr lang="en-US" dirty="0" smtClean="0"/>
                        <a:t>a</a:t>
                      </a:r>
                      <a:endParaRPr lang="en-US" dirty="0"/>
                    </a:p>
                  </a:txBody>
                  <a:tcPr/>
                </a:tc>
              </a:tr>
              <a:tr h="370840">
                <a:tc>
                  <a:txBody>
                    <a:bodyPr/>
                    <a:lstStyle/>
                    <a:p>
                      <a:r>
                        <a:rPr lang="en-US" dirty="0" err="1" smtClean="0"/>
                        <a:t>Baxendell</a:t>
                      </a:r>
                      <a:r>
                        <a:rPr lang="en-US" dirty="0" smtClean="0"/>
                        <a:t> and Thomas</a:t>
                      </a:r>
                      <a:endParaRPr lang="en-US" dirty="0"/>
                    </a:p>
                  </a:txBody>
                  <a:tcPr/>
                </a:tc>
                <a:tc>
                  <a:txBody>
                    <a:bodyPr/>
                    <a:lstStyle/>
                    <a:p>
                      <a:pPr algn="ctr"/>
                      <a:r>
                        <a:rPr lang="en-US" dirty="0" smtClean="0"/>
                        <a:t>a</a:t>
                      </a:r>
                      <a:endParaRPr lang="en-US" dirty="0"/>
                    </a:p>
                  </a:txBody>
                  <a:tcPr/>
                </a:tc>
              </a:tr>
              <a:tr h="370840">
                <a:tc>
                  <a:txBody>
                    <a:bodyPr/>
                    <a:lstStyle/>
                    <a:p>
                      <a:r>
                        <a:rPr lang="en-US" dirty="0" err="1" smtClean="0"/>
                        <a:t>Fancher</a:t>
                      </a:r>
                      <a:r>
                        <a:rPr lang="en-US" dirty="0" smtClean="0"/>
                        <a:t> and Brown</a:t>
                      </a:r>
                      <a:endParaRPr lang="en-US" dirty="0"/>
                    </a:p>
                  </a:txBody>
                  <a:tcPr/>
                </a:tc>
                <a:tc>
                  <a:txBody>
                    <a:bodyPr/>
                    <a:lstStyle/>
                    <a:p>
                      <a:pPr algn="ctr"/>
                      <a:r>
                        <a:rPr lang="en-US" dirty="0" smtClean="0"/>
                        <a:t>a</a:t>
                      </a:r>
                      <a:endParaRPr lang="en-US" dirty="0"/>
                    </a:p>
                  </a:txBody>
                  <a:tcPr/>
                </a:tc>
              </a:tr>
              <a:tr h="370840">
                <a:tc>
                  <a:txBody>
                    <a:bodyPr/>
                    <a:lstStyle/>
                    <a:p>
                      <a:r>
                        <a:rPr lang="en-US" dirty="0" err="1" smtClean="0"/>
                        <a:t>Hagedorn</a:t>
                      </a:r>
                      <a:r>
                        <a:rPr lang="en-US" dirty="0" smtClean="0"/>
                        <a:t> and Brown</a:t>
                      </a:r>
                      <a:endParaRPr lang="en-US" dirty="0"/>
                    </a:p>
                  </a:txBody>
                  <a:tcPr/>
                </a:tc>
                <a:tc>
                  <a:txBody>
                    <a:bodyPr/>
                    <a:lstStyle/>
                    <a:p>
                      <a:pPr algn="ctr"/>
                      <a:r>
                        <a:rPr lang="en-US" dirty="0" smtClean="0"/>
                        <a:t>b</a:t>
                      </a:r>
                      <a:endParaRPr lang="en-US" dirty="0"/>
                    </a:p>
                  </a:txBody>
                  <a:tcPr/>
                </a:tc>
              </a:tr>
              <a:tr h="370840">
                <a:tc>
                  <a:txBody>
                    <a:bodyPr/>
                    <a:lstStyle/>
                    <a:p>
                      <a:r>
                        <a:rPr lang="en-US" dirty="0" smtClean="0"/>
                        <a:t>Duns and </a:t>
                      </a:r>
                      <a:r>
                        <a:rPr lang="en-US" dirty="0" err="1" smtClean="0"/>
                        <a:t>Ros</a:t>
                      </a:r>
                      <a:endParaRPr lang="en-US" dirty="0"/>
                    </a:p>
                  </a:txBody>
                  <a:tcPr/>
                </a:tc>
                <a:tc>
                  <a:txBody>
                    <a:bodyPr/>
                    <a:lstStyle/>
                    <a:p>
                      <a:pPr algn="ctr"/>
                      <a:r>
                        <a:rPr lang="en-US" dirty="0" smtClean="0"/>
                        <a:t>c</a:t>
                      </a:r>
                      <a:endParaRPr lang="en-US" dirty="0"/>
                    </a:p>
                  </a:txBody>
                  <a:tcPr/>
                </a:tc>
              </a:tr>
              <a:tr h="370840">
                <a:tc>
                  <a:txBody>
                    <a:bodyPr/>
                    <a:lstStyle/>
                    <a:p>
                      <a:r>
                        <a:rPr lang="en-US" dirty="0" err="1" smtClean="0"/>
                        <a:t>Orkiszewski</a:t>
                      </a:r>
                      <a:endParaRPr lang="en-US" dirty="0"/>
                    </a:p>
                  </a:txBody>
                  <a:tcPr/>
                </a:tc>
                <a:tc>
                  <a:txBody>
                    <a:bodyPr/>
                    <a:lstStyle/>
                    <a:p>
                      <a:pPr algn="ctr"/>
                      <a:r>
                        <a:rPr lang="en-US" dirty="0" smtClean="0"/>
                        <a:t>c</a:t>
                      </a:r>
                      <a:endParaRPr lang="en-US" dirty="0"/>
                    </a:p>
                  </a:txBody>
                  <a:tcPr/>
                </a:tc>
              </a:tr>
              <a:tr h="370840">
                <a:tc>
                  <a:txBody>
                    <a:bodyPr/>
                    <a:lstStyle/>
                    <a:p>
                      <a:r>
                        <a:rPr lang="en-US" dirty="0" smtClean="0"/>
                        <a:t>Aziz, </a:t>
                      </a:r>
                      <a:r>
                        <a:rPr lang="en-US" dirty="0" err="1" smtClean="0"/>
                        <a:t>Govier</a:t>
                      </a:r>
                      <a:r>
                        <a:rPr lang="en-US" dirty="0" smtClean="0"/>
                        <a:t> and </a:t>
                      </a:r>
                      <a:r>
                        <a:rPr lang="en-US" dirty="0" err="1" smtClean="0"/>
                        <a:t>Fogarasi</a:t>
                      </a:r>
                      <a:endParaRPr lang="en-US" dirty="0"/>
                    </a:p>
                  </a:txBody>
                  <a:tcPr/>
                </a:tc>
                <a:tc>
                  <a:txBody>
                    <a:bodyPr/>
                    <a:lstStyle/>
                    <a:p>
                      <a:pPr algn="ctr"/>
                      <a:r>
                        <a:rPr lang="en-US" dirty="0" smtClean="0"/>
                        <a:t>c</a:t>
                      </a:r>
                      <a:endParaRPr lang="en-US" dirty="0"/>
                    </a:p>
                  </a:txBody>
                  <a:tcPr/>
                </a:tc>
              </a:tr>
              <a:tr h="370840">
                <a:tc>
                  <a:txBody>
                    <a:bodyPr/>
                    <a:lstStyle/>
                    <a:p>
                      <a:r>
                        <a:rPr lang="en-US" dirty="0" err="1" smtClean="0"/>
                        <a:t>Chierici</a:t>
                      </a:r>
                      <a:r>
                        <a:rPr lang="en-US" dirty="0" smtClean="0"/>
                        <a:t>, </a:t>
                      </a:r>
                      <a:r>
                        <a:rPr lang="en-US" dirty="0" err="1" smtClean="0"/>
                        <a:t>Ciucci</a:t>
                      </a:r>
                      <a:r>
                        <a:rPr lang="en-US" dirty="0" smtClean="0"/>
                        <a:t> and </a:t>
                      </a:r>
                      <a:r>
                        <a:rPr lang="en-US" dirty="0" err="1" smtClean="0"/>
                        <a:t>Sclocehi</a:t>
                      </a:r>
                      <a:endParaRPr lang="en-US" dirty="0"/>
                    </a:p>
                  </a:txBody>
                  <a:tcPr/>
                </a:tc>
                <a:tc>
                  <a:txBody>
                    <a:bodyPr/>
                    <a:lstStyle/>
                    <a:p>
                      <a:pPr algn="ctr"/>
                      <a:r>
                        <a:rPr lang="en-US" dirty="0" smtClean="0"/>
                        <a:t>c</a:t>
                      </a:r>
                      <a:endParaRPr lang="en-US" dirty="0"/>
                    </a:p>
                  </a:txBody>
                  <a:tcPr/>
                </a:tc>
              </a:tr>
              <a:tr h="370840">
                <a:tc>
                  <a:txBody>
                    <a:bodyPr/>
                    <a:lstStyle/>
                    <a:p>
                      <a:r>
                        <a:rPr lang="en-US" dirty="0" err="1" smtClean="0"/>
                        <a:t>Beggs</a:t>
                      </a:r>
                      <a:r>
                        <a:rPr lang="en-US" dirty="0" smtClean="0"/>
                        <a:t> and Brill</a:t>
                      </a:r>
                      <a:endParaRPr lang="en-US" dirty="0"/>
                    </a:p>
                  </a:txBody>
                  <a:tcPr/>
                </a:tc>
                <a:tc>
                  <a:txBody>
                    <a:bodyPr/>
                    <a:lstStyle/>
                    <a:p>
                      <a:pPr algn="ctr"/>
                      <a:r>
                        <a:rPr lang="en-US" dirty="0" smtClean="0"/>
                        <a:t>c</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457200" y="533400"/>
            <a:ext cx="8229600" cy="971550"/>
          </a:xfrm>
        </p:spPr>
        <p:txBody>
          <a:bodyPr anchor="ctr"/>
          <a:lstStyle/>
          <a:p>
            <a:pPr algn="ctr" eaLnBrk="1" hangingPunct="1"/>
            <a:r>
              <a:rPr lang="en-US" sz="4400" b="1" smtClean="0">
                <a:latin typeface="Times New Roman" pitchFamily="18" charset="0"/>
                <a:cs typeface="Times New Roman" pitchFamily="18" charset="0"/>
              </a:rPr>
              <a:t>Two-Phase Flow Correlations</a:t>
            </a:r>
            <a:br>
              <a:rPr lang="en-US" sz="4400" b="1" smtClean="0">
                <a:latin typeface="Times New Roman" pitchFamily="18" charset="0"/>
                <a:cs typeface="Times New Roman" pitchFamily="18" charset="0"/>
              </a:rPr>
            </a:br>
            <a:r>
              <a:rPr lang="en-US" sz="2800" b="1" smtClean="0">
                <a:latin typeface="Times New Roman" pitchFamily="18" charset="0"/>
                <a:cs typeface="Times New Roman" pitchFamily="18" charset="0"/>
              </a:rPr>
              <a:t>Vertical-Upward Flow (Category a)</a:t>
            </a:r>
          </a:p>
        </p:txBody>
      </p:sp>
      <p:sp>
        <p:nvSpPr>
          <p:cNvPr id="3" name="Content Placeholder 2"/>
          <p:cNvSpPr>
            <a:spLocks noGrp="1"/>
          </p:cNvSpPr>
          <p:nvPr>
            <p:ph idx="1"/>
          </p:nvPr>
        </p:nvSpPr>
        <p:spPr>
          <a:xfrm>
            <a:off x="762000" y="1752600"/>
            <a:ext cx="7620000" cy="5105400"/>
          </a:xfrm>
        </p:spPr>
        <p:txBody>
          <a:bodyPr/>
          <a:lstStyle/>
          <a:p>
            <a:pPr marL="0" indent="0">
              <a:spcBef>
                <a:spcPct val="0"/>
              </a:spcBef>
              <a:buFont typeface="Wingdings 2" pitchFamily="18" charset="2"/>
              <a:buNone/>
            </a:pPr>
            <a:r>
              <a:rPr lang="en-US" sz="2400" smtClean="0">
                <a:latin typeface="Times New Roman" pitchFamily="18" charset="0"/>
                <a:cs typeface="Times New Roman" pitchFamily="18" charset="0"/>
              </a:rPr>
              <a:t>The basic equation for calculating a pressure gradient in the three correlations considered in this category is:</a:t>
            </a:r>
          </a:p>
          <a:p>
            <a:pPr marL="0" indent="0">
              <a:spcBef>
                <a:spcPct val="0"/>
              </a:spcBef>
              <a:buFont typeface="Wingdings 2" pitchFamily="18" charset="2"/>
              <a:buNone/>
            </a:pPr>
            <a:endParaRPr lang="en-US" sz="2400" smtClean="0">
              <a:latin typeface="Times New Roman" pitchFamily="18" charset="0"/>
              <a:cs typeface="Times New Roman" pitchFamily="18" charset="0"/>
            </a:endParaRPr>
          </a:p>
          <a:p>
            <a:pPr marL="0" indent="0">
              <a:spcBef>
                <a:spcPct val="0"/>
              </a:spcBef>
              <a:buFont typeface="Wingdings 2" pitchFamily="18" charset="2"/>
              <a:buNone/>
            </a:pPr>
            <a:r>
              <a:rPr lang="en-US" sz="2400" smtClean="0">
                <a:latin typeface="Times New Roman" pitchFamily="18" charset="0"/>
                <a:cs typeface="Times New Roman" pitchFamily="18" charset="0"/>
              </a:rPr>
              <a:t> </a:t>
            </a:r>
          </a:p>
          <a:p>
            <a:pPr marL="0" indent="0">
              <a:lnSpc>
                <a:spcPts val="2000"/>
              </a:lnSpc>
              <a:spcBef>
                <a:spcPct val="0"/>
              </a:spcBef>
              <a:buFont typeface="Wingdings 2" pitchFamily="18" charset="2"/>
              <a:buNone/>
            </a:pPr>
            <a:endParaRPr lang="en-US" sz="2400" smtClean="0">
              <a:latin typeface="Times New Roman" pitchFamily="18" charset="0"/>
              <a:cs typeface="Times New Roman" pitchFamily="18" charset="0"/>
            </a:endParaRPr>
          </a:p>
          <a:p>
            <a:pPr marL="0" indent="0">
              <a:lnSpc>
                <a:spcPts val="2000"/>
              </a:lnSpc>
              <a:spcBef>
                <a:spcPct val="0"/>
              </a:spcBef>
              <a:buFont typeface="Wingdings 2" pitchFamily="18" charset="2"/>
              <a:buNone/>
            </a:pPr>
            <a:endParaRPr lang="en-US" sz="2400" smtClean="0">
              <a:latin typeface="Times New Roman" pitchFamily="18" charset="0"/>
              <a:cs typeface="Times New Roman" pitchFamily="18" charset="0"/>
            </a:endParaRPr>
          </a:p>
          <a:p>
            <a:pPr marL="0" indent="0">
              <a:spcBef>
                <a:spcPct val="0"/>
              </a:spcBef>
              <a:buFont typeface="Wingdings 2" pitchFamily="18" charset="2"/>
              <a:buNone/>
            </a:pPr>
            <a:r>
              <a:rPr lang="en-US" sz="2400" smtClean="0">
                <a:latin typeface="Times New Roman" pitchFamily="18" charset="0"/>
                <a:cs typeface="Times New Roman" pitchFamily="18" charset="0"/>
              </a:rPr>
              <a:t>In each method the two-phase friction factor ( </a:t>
            </a:r>
            <a:r>
              <a:rPr lang="en-US" sz="2400" i="1" smtClean="0">
                <a:latin typeface="Times New Roman" pitchFamily="18" charset="0"/>
                <a:cs typeface="Times New Roman" pitchFamily="18" charset="0"/>
              </a:rPr>
              <a:t>f</a:t>
            </a:r>
            <a:r>
              <a:rPr lang="en-US" sz="2400" i="1" baseline="-25000" smtClean="0">
                <a:latin typeface="Times New Roman" pitchFamily="18" charset="0"/>
                <a:cs typeface="Times New Roman" pitchFamily="18" charset="0"/>
              </a:rPr>
              <a:t>tp </a:t>
            </a:r>
            <a:r>
              <a:rPr lang="en-US" sz="2400" smtClean="0">
                <a:latin typeface="Times New Roman" pitchFamily="18" charset="0"/>
                <a:cs typeface="Times New Roman" pitchFamily="18" charset="0"/>
              </a:rPr>
              <a:t>) was correlated empirically with the numerator of the Reynolds number ( </a:t>
            </a:r>
            <a:r>
              <a:rPr lang="el-GR" sz="2400" i="1" smtClean="0">
                <a:latin typeface="Times New Roman" pitchFamily="18" charset="0"/>
                <a:cs typeface="Times New Roman" pitchFamily="18" charset="0"/>
              </a:rPr>
              <a:t>ρ</a:t>
            </a:r>
            <a:r>
              <a:rPr lang="en-US" sz="2400" i="1" baseline="-25000" smtClean="0">
                <a:latin typeface="Times New Roman" pitchFamily="18" charset="0"/>
                <a:cs typeface="Times New Roman" pitchFamily="18" charset="0"/>
              </a:rPr>
              <a:t>n </a:t>
            </a:r>
            <a:r>
              <a:rPr lang="en-US" sz="2400" i="1" smtClean="0">
                <a:latin typeface="Times New Roman" pitchFamily="18" charset="0"/>
                <a:cs typeface="Times New Roman" pitchFamily="18" charset="0"/>
              </a:rPr>
              <a:t>v</a:t>
            </a:r>
            <a:r>
              <a:rPr lang="en-US" sz="2400" i="1" baseline="-25000" smtClean="0">
                <a:latin typeface="Times New Roman" pitchFamily="18" charset="0"/>
                <a:cs typeface="Times New Roman" pitchFamily="18" charset="0"/>
              </a:rPr>
              <a:t>m </a:t>
            </a:r>
            <a:r>
              <a:rPr lang="en-US" sz="2400" i="1" smtClean="0">
                <a:latin typeface="Times New Roman" pitchFamily="18" charset="0"/>
                <a:cs typeface="Times New Roman" pitchFamily="18" charset="0"/>
              </a:rPr>
              <a:t>d </a:t>
            </a:r>
            <a:r>
              <a:rPr lang="en-US" sz="2400" smtClean="0">
                <a:latin typeface="Times New Roman" pitchFamily="18" charset="0"/>
                <a:cs typeface="Times New Roman" pitchFamily="18" charset="0"/>
              </a:rPr>
              <a:t>):</a:t>
            </a:r>
          </a:p>
          <a:p>
            <a:pPr marL="0" indent="0">
              <a:lnSpc>
                <a:spcPts val="2000"/>
              </a:lnSpc>
              <a:spcBef>
                <a:spcPct val="0"/>
              </a:spcBef>
              <a:buFont typeface="Wingdings 2" pitchFamily="18" charset="2"/>
              <a:buNone/>
            </a:pPr>
            <a:endParaRPr lang="en-US" sz="2200" smtClean="0">
              <a:latin typeface="Times New Roman" pitchFamily="18" charset="0"/>
              <a:cs typeface="Times New Roman" pitchFamily="18" charset="0"/>
            </a:endParaRPr>
          </a:p>
          <a:p>
            <a:pPr marL="457200" lvl="1" indent="0">
              <a:spcBef>
                <a:spcPct val="0"/>
              </a:spcBef>
              <a:buFont typeface="Wingdings 2" pitchFamily="18" charset="2"/>
              <a:buNone/>
            </a:pPr>
            <a:r>
              <a:rPr lang="en-US" sz="2200" smtClean="0">
                <a:latin typeface="Times New Roman" pitchFamily="18" charset="0"/>
                <a:cs typeface="Times New Roman" pitchFamily="18" charset="0"/>
              </a:rPr>
              <a:t>1- Poettmann and Carpenter : </a:t>
            </a:r>
            <a:r>
              <a:rPr lang="en-US" sz="2200" smtClean="0">
                <a:latin typeface="Times New Roman" pitchFamily="18" charset="0"/>
                <a:cs typeface="Times New Roman" pitchFamily="18" charset="0"/>
                <a:hlinkClick r:id="rId3" action="ppaction://hlinksldjump"/>
              </a:rPr>
              <a:t>Figure 3-3</a:t>
            </a:r>
            <a:endParaRPr lang="en-US" sz="2200" smtClean="0">
              <a:latin typeface="Times New Roman" pitchFamily="18" charset="0"/>
              <a:cs typeface="Times New Roman" pitchFamily="18" charset="0"/>
            </a:endParaRPr>
          </a:p>
          <a:p>
            <a:pPr marL="457200" lvl="1" indent="0">
              <a:lnSpc>
                <a:spcPts val="2000"/>
              </a:lnSpc>
              <a:spcBef>
                <a:spcPct val="0"/>
              </a:spcBef>
              <a:buFont typeface="Wingdings 2" pitchFamily="18" charset="2"/>
              <a:buNone/>
            </a:pPr>
            <a:endParaRPr lang="en-US" sz="2200" smtClean="0">
              <a:latin typeface="Times New Roman" pitchFamily="18" charset="0"/>
              <a:cs typeface="Times New Roman" pitchFamily="18" charset="0"/>
            </a:endParaRPr>
          </a:p>
          <a:p>
            <a:pPr marL="457200" lvl="1" indent="0">
              <a:spcBef>
                <a:spcPct val="0"/>
              </a:spcBef>
              <a:buFont typeface="Wingdings 2" pitchFamily="18" charset="2"/>
              <a:buNone/>
            </a:pPr>
            <a:r>
              <a:rPr lang="en-US" sz="2200" smtClean="0">
                <a:latin typeface="Times New Roman" pitchFamily="18" charset="0"/>
                <a:cs typeface="Times New Roman" pitchFamily="18" charset="0"/>
              </a:rPr>
              <a:t>2- Baxendell and Thomas: </a:t>
            </a:r>
            <a:r>
              <a:rPr lang="en-US" sz="2200" smtClean="0">
                <a:latin typeface="Times New Roman" pitchFamily="18" charset="0"/>
                <a:cs typeface="Times New Roman" pitchFamily="18" charset="0"/>
                <a:hlinkClick r:id="rId4" action="ppaction://hlinksldjump"/>
              </a:rPr>
              <a:t>Figure 3-4</a:t>
            </a:r>
            <a:endParaRPr lang="en-US" sz="2200" smtClean="0">
              <a:latin typeface="Times New Roman" pitchFamily="18" charset="0"/>
              <a:cs typeface="Times New Roman" pitchFamily="18" charset="0"/>
            </a:endParaRPr>
          </a:p>
          <a:p>
            <a:pPr marL="457200" lvl="1" indent="0">
              <a:lnSpc>
                <a:spcPts val="2000"/>
              </a:lnSpc>
              <a:spcBef>
                <a:spcPct val="0"/>
              </a:spcBef>
              <a:buFont typeface="Wingdings 2" pitchFamily="18" charset="2"/>
              <a:buNone/>
            </a:pPr>
            <a:endParaRPr lang="en-US" sz="2200" smtClean="0">
              <a:latin typeface="Times New Roman" pitchFamily="18" charset="0"/>
              <a:cs typeface="Times New Roman" pitchFamily="18" charset="0"/>
            </a:endParaRPr>
          </a:p>
          <a:p>
            <a:pPr marL="457200" lvl="1" indent="0">
              <a:spcBef>
                <a:spcPct val="0"/>
              </a:spcBef>
              <a:buFont typeface="Wingdings 2" pitchFamily="18" charset="2"/>
              <a:buNone/>
            </a:pPr>
            <a:r>
              <a:rPr lang="en-US" sz="2200" smtClean="0">
                <a:latin typeface="Times New Roman" pitchFamily="18" charset="0"/>
                <a:cs typeface="Times New Roman" pitchFamily="18" charset="0"/>
              </a:rPr>
              <a:t>3- Fancher and Brown: </a:t>
            </a:r>
            <a:r>
              <a:rPr lang="en-US" sz="2200" smtClean="0">
                <a:latin typeface="Times New Roman" pitchFamily="18" charset="0"/>
                <a:cs typeface="Times New Roman" pitchFamily="18" charset="0"/>
                <a:hlinkClick r:id="rId5" action="ppaction://hlinksldjump"/>
              </a:rPr>
              <a:t>Figure 3-5</a:t>
            </a:r>
            <a:endParaRPr lang="en-US" sz="2200" smtClean="0">
              <a:latin typeface="Times New Roman" pitchFamily="18" charset="0"/>
              <a:cs typeface="Times New Roman" pitchFamily="18" charset="0"/>
            </a:endParaRPr>
          </a:p>
        </p:txBody>
      </p:sp>
      <p:graphicFrame>
        <p:nvGraphicFramePr>
          <p:cNvPr id="4" name="Object 2"/>
          <p:cNvGraphicFramePr>
            <a:graphicFrameLocks noChangeAspect="1"/>
          </p:cNvGraphicFramePr>
          <p:nvPr/>
        </p:nvGraphicFramePr>
        <p:xfrm>
          <a:off x="2792413" y="2667000"/>
          <a:ext cx="3336925" cy="914400"/>
        </p:xfrm>
        <a:graphic>
          <a:graphicData uri="http://schemas.openxmlformats.org/presentationml/2006/ole">
            <p:oleObj spid="_x0000_s6146" name="Equation" r:id="rId6" imgW="1714320" imgH="469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blinds(horizontal)">
                                      <p:cBhvr>
                                        <p:cTn id="3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Title 1"/>
          <p:cNvSpPr>
            <a:spLocks noGrp="1"/>
          </p:cNvSpPr>
          <p:nvPr>
            <p:ph type="title"/>
          </p:nvPr>
        </p:nvSpPr>
        <p:spPr>
          <a:xfrm>
            <a:off x="457200" y="533400"/>
            <a:ext cx="8229600" cy="971550"/>
          </a:xfrm>
        </p:spPr>
        <p:txBody>
          <a:bodyPr anchor="ctr"/>
          <a:lstStyle/>
          <a:p>
            <a:pPr algn="ctr" eaLnBrk="1" hangingPunct="1"/>
            <a:r>
              <a:rPr lang="en-US" sz="4400" b="1" smtClean="0">
                <a:latin typeface="Times New Roman" pitchFamily="18" charset="0"/>
                <a:cs typeface="Times New Roman" pitchFamily="18" charset="0"/>
              </a:rPr>
              <a:t>Two-Phase Flow Correlations</a:t>
            </a:r>
            <a:br>
              <a:rPr lang="en-US" sz="4400" b="1" smtClean="0">
                <a:latin typeface="Times New Roman" pitchFamily="18" charset="0"/>
                <a:cs typeface="Times New Roman" pitchFamily="18" charset="0"/>
              </a:rPr>
            </a:br>
            <a:r>
              <a:rPr lang="en-US" sz="2800" b="1" smtClean="0">
                <a:latin typeface="Times New Roman" pitchFamily="18" charset="0"/>
                <a:cs typeface="Times New Roman" pitchFamily="18" charset="0"/>
              </a:rPr>
              <a:t>Vertical-Upward Flow (Category b)</a:t>
            </a:r>
          </a:p>
        </p:txBody>
      </p:sp>
      <p:sp>
        <p:nvSpPr>
          <p:cNvPr id="3" name="Content Placeholder 2"/>
          <p:cNvSpPr>
            <a:spLocks noGrp="1"/>
          </p:cNvSpPr>
          <p:nvPr>
            <p:ph idx="1"/>
          </p:nvPr>
        </p:nvSpPr>
        <p:spPr>
          <a:xfrm>
            <a:off x="762000" y="1752600"/>
            <a:ext cx="7620000" cy="5105400"/>
          </a:xfrm>
        </p:spPr>
        <p:txBody>
          <a:bodyPr/>
          <a:lstStyle/>
          <a:p>
            <a:pPr marL="0" indent="0">
              <a:spcBef>
                <a:spcPct val="0"/>
              </a:spcBef>
              <a:buFont typeface="Wingdings 2" pitchFamily="18" charset="2"/>
              <a:buNone/>
            </a:pPr>
            <a:r>
              <a:rPr lang="en-US" sz="2400" smtClean="0">
                <a:latin typeface="Times New Roman" pitchFamily="18" charset="0"/>
                <a:cs typeface="Times New Roman" pitchFamily="18" charset="0"/>
              </a:rPr>
              <a:t>The only correlation discussed in this category (b) is that of Hagedorn and Brown. The liquid holdup predicted by this method is not a true value, it is only a correlating parameter for calculating the pressure gradient. The four dimensionless numbers used in Hagedorn and Brown method are:</a:t>
            </a:r>
          </a:p>
          <a:p>
            <a:pPr marL="0" indent="0">
              <a:lnSpc>
                <a:spcPts val="2000"/>
              </a:lnSpc>
              <a:spcBef>
                <a:spcPct val="0"/>
              </a:spcBef>
              <a:buFont typeface="Wingdings 2" pitchFamily="18" charset="2"/>
              <a:buNone/>
            </a:pPr>
            <a:endParaRPr lang="en-US" sz="2400" smtClean="0">
              <a:latin typeface="Times New Roman" pitchFamily="18" charset="0"/>
              <a:cs typeface="Times New Roman" pitchFamily="18" charset="0"/>
            </a:endParaRPr>
          </a:p>
          <a:p>
            <a:pPr marL="0" indent="0">
              <a:spcBef>
                <a:spcPct val="0"/>
              </a:spcBef>
              <a:buFont typeface="Wingdings 2" pitchFamily="18" charset="2"/>
              <a:buNone/>
            </a:pPr>
            <a:r>
              <a:rPr lang="en-US" sz="2200" smtClean="0">
                <a:latin typeface="Times New Roman" pitchFamily="18" charset="0"/>
                <a:cs typeface="Times New Roman" pitchFamily="18" charset="0"/>
              </a:rPr>
              <a:t>Liquid Velocity Number:</a:t>
            </a:r>
          </a:p>
          <a:p>
            <a:pPr marL="0" indent="0">
              <a:lnSpc>
                <a:spcPts val="3500"/>
              </a:lnSpc>
              <a:spcBef>
                <a:spcPct val="0"/>
              </a:spcBef>
              <a:buFont typeface="Wingdings 2" pitchFamily="18" charset="2"/>
              <a:buNone/>
            </a:pPr>
            <a:endParaRPr lang="en-US" sz="2200" smtClean="0">
              <a:latin typeface="Times New Roman" pitchFamily="18" charset="0"/>
              <a:cs typeface="Times New Roman" pitchFamily="18" charset="0"/>
            </a:endParaRPr>
          </a:p>
          <a:p>
            <a:pPr marL="0" indent="0">
              <a:spcBef>
                <a:spcPct val="0"/>
              </a:spcBef>
              <a:buFont typeface="Wingdings 2" pitchFamily="18" charset="2"/>
              <a:buNone/>
            </a:pPr>
            <a:r>
              <a:rPr lang="en-US" sz="2200" smtClean="0">
                <a:latin typeface="Times New Roman" pitchFamily="18" charset="0"/>
                <a:cs typeface="Times New Roman" pitchFamily="18" charset="0"/>
              </a:rPr>
              <a:t>Gas Velocity Number: </a:t>
            </a:r>
          </a:p>
          <a:p>
            <a:pPr marL="0" indent="0">
              <a:lnSpc>
                <a:spcPts val="3500"/>
              </a:lnSpc>
              <a:spcBef>
                <a:spcPct val="0"/>
              </a:spcBef>
              <a:buFont typeface="Wingdings 2" pitchFamily="18" charset="2"/>
              <a:buNone/>
            </a:pPr>
            <a:endParaRPr lang="en-US" sz="2200" smtClean="0">
              <a:latin typeface="Times New Roman" pitchFamily="18" charset="0"/>
              <a:cs typeface="Times New Roman" pitchFamily="18" charset="0"/>
            </a:endParaRPr>
          </a:p>
          <a:p>
            <a:pPr marL="0" indent="0">
              <a:spcBef>
                <a:spcPct val="0"/>
              </a:spcBef>
              <a:buFont typeface="Wingdings 2" pitchFamily="18" charset="2"/>
              <a:buNone/>
            </a:pPr>
            <a:r>
              <a:rPr lang="en-US" sz="2200" smtClean="0">
                <a:latin typeface="Times New Roman" pitchFamily="18" charset="0"/>
                <a:cs typeface="Times New Roman" pitchFamily="18" charset="0"/>
              </a:rPr>
              <a:t>Pipe Diameter Number:</a:t>
            </a:r>
          </a:p>
          <a:p>
            <a:pPr marL="0" indent="0">
              <a:lnSpc>
                <a:spcPts val="3500"/>
              </a:lnSpc>
              <a:spcBef>
                <a:spcPct val="0"/>
              </a:spcBef>
              <a:buFont typeface="Wingdings 2" pitchFamily="18" charset="2"/>
              <a:buNone/>
            </a:pPr>
            <a:endParaRPr lang="en-US" sz="2200" smtClean="0">
              <a:latin typeface="Times New Roman" pitchFamily="18" charset="0"/>
              <a:cs typeface="Times New Roman" pitchFamily="18" charset="0"/>
            </a:endParaRPr>
          </a:p>
          <a:p>
            <a:pPr marL="0" indent="0">
              <a:spcBef>
                <a:spcPct val="0"/>
              </a:spcBef>
              <a:buFont typeface="Wingdings 2" pitchFamily="18" charset="2"/>
              <a:buNone/>
            </a:pPr>
            <a:r>
              <a:rPr lang="en-US" sz="2200" smtClean="0">
                <a:latin typeface="Times New Roman" pitchFamily="18" charset="0"/>
                <a:cs typeface="Times New Roman" pitchFamily="18" charset="0"/>
              </a:rPr>
              <a:t>Liquid Viscosity Number:  </a:t>
            </a:r>
            <a:r>
              <a:rPr lang="en-US" sz="2400" smtClean="0">
                <a:latin typeface="Times New Roman" pitchFamily="18" charset="0"/>
                <a:cs typeface="Times New Roman" pitchFamily="18" charset="0"/>
              </a:rPr>
              <a:t> </a:t>
            </a:r>
          </a:p>
        </p:txBody>
      </p:sp>
      <p:graphicFrame>
        <p:nvGraphicFramePr>
          <p:cNvPr id="5" name="Object 5"/>
          <p:cNvGraphicFramePr>
            <a:graphicFrameLocks noChangeAspect="1"/>
          </p:cNvGraphicFramePr>
          <p:nvPr/>
        </p:nvGraphicFramePr>
        <p:xfrm>
          <a:off x="3810000" y="3733800"/>
          <a:ext cx="3352800" cy="709613"/>
        </p:xfrm>
        <a:graphic>
          <a:graphicData uri="http://schemas.openxmlformats.org/presentationml/2006/ole">
            <p:oleObj spid="_x0000_s7170" name="Equation" r:id="rId3" imgW="2400120" imgH="507960" progId="Equation.3">
              <p:embed/>
            </p:oleObj>
          </a:graphicData>
        </a:graphic>
      </p:graphicFrame>
      <p:graphicFrame>
        <p:nvGraphicFramePr>
          <p:cNvPr id="6" name="Object 5"/>
          <p:cNvGraphicFramePr>
            <a:graphicFrameLocks noChangeAspect="1"/>
          </p:cNvGraphicFramePr>
          <p:nvPr/>
        </p:nvGraphicFramePr>
        <p:xfrm>
          <a:off x="3819525" y="4495800"/>
          <a:ext cx="3419475" cy="727075"/>
        </p:xfrm>
        <a:graphic>
          <a:graphicData uri="http://schemas.openxmlformats.org/presentationml/2006/ole">
            <p:oleObj spid="_x0000_s7171" name="Equation" r:id="rId4" imgW="2387520" imgH="507960" progId="Equation.3">
              <p:embed/>
            </p:oleObj>
          </a:graphicData>
        </a:graphic>
      </p:graphicFrame>
      <p:graphicFrame>
        <p:nvGraphicFramePr>
          <p:cNvPr id="7" name="Object 5"/>
          <p:cNvGraphicFramePr>
            <a:graphicFrameLocks noChangeAspect="1"/>
          </p:cNvGraphicFramePr>
          <p:nvPr/>
        </p:nvGraphicFramePr>
        <p:xfrm>
          <a:off x="3792538" y="5257800"/>
          <a:ext cx="3244850" cy="720725"/>
        </p:xfrm>
        <a:graphic>
          <a:graphicData uri="http://schemas.openxmlformats.org/presentationml/2006/ole">
            <p:oleObj spid="_x0000_s7172" name="Equation" r:id="rId5" imgW="2286000" imgH="507960" progId="Equation.3">
              <p:embed/>
            </p:oleObj>
          </a:graphicData>
        </a:graphic>
      </p:graphicFrame>
      <p:graphicFrame>
        <p:nvGraphicFramePr>
          <p:cNvPr id="8" name="Object 5"/>
          <p:cNvGraphicFramePr>
            <a:graphicFrameLocks noChangeAspect="1"/>
          </p:cNvGraphicFramePr>
          <p:nvPr/>
        </p:nvGraphicFramePr>
        <p:xfrm>
          <a:off x="3810000" y="6062663"/>
          <a:ext cx="3886200" cy="719137"/>
        </p:xfrm>
        <a:graphic>
          <a:graphicData uri="http://schemas.openxmlformats.org/presentationml/2006/ole">
            <p:oleObj spid="_x0000_s7173" name="Equation" r:id="rId6" imgW="2743200" imgH="507960" progId="Equation.3">
              <p:embed/>
            </p:oleObj>
          </a:graphicData>
        </a:graphic>
      </p:graphicFrame>
      <p:sp>
        <p:nvSpPr>
          <p:cNvPr id="9" name="Oval 8"/>
          <p:cNvSpPr/>
          <p:nvPr/>
        </p:nvSpPr>
        <p:spPr>
          <a:xfrm>
            <a:off x="6096000" y="39624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6172200" y="47244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Arrow Connector 11"/>
          <p:cNvCxnSpPr>
            <a:stCxn id="9" idx="6"/>
          </p:cNvCxnSpPr>
          <p:nvPr/>
        </p:nvCxnSpPr>
        <p:spPr>
          <a:xfrm flipV="1">
            <a:off x="6477000" y="3733800"/>
            <a:ext cx="11430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7"/>
          </p:cNvCxnSpPr>
          <p:nvPr/>
        </p:nvCxnSpPr>
        <p:spPr>
          <a:xfrm rot="5400000" flipH="1" flipV="1">
            <a:off x="6617494" y="3690144"/>
            <a:ext cx="958850" cy="11985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7620000" y="3505200"/>
            <a:ext cx="736600" cy="369888"/>
          </a:xfrm>
          <a:prstGeom prst="rect">
            <a:avLst/>
          </a:prstGeom>
          <a:noFill/>
          <a:ln w="9525">
            <a:noFill/>
            <a:miter lim="800000"/>
            <a:headEnd/>
            <a:tailEnd/>
          </a:ln>
        </p:spPr>
        <p:txBody>
          <a:bodyPr wrap="none">
            <a:spAutoFit/>
          </a:bodyPr>
          <a:lstStyle/>
          <a:p>
            <a:r>
              <a:rPr lang="en-US"/>
              <a:t>ft/sec</a:t>
            </a:r>
          </a:p>
        </p:txBody>
      </p:sp>
      <p:sp>
        <p:nvSpPr>
          <p:cNvPr id="17" name="Oval 16"/>
          <p:cNvSpPr/>
          <p:nvPr/>
        </p:nvSpPr>
        <p:spPr>
          <a:xfrm>
            <a:off x="6096000" y="54864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 name="Straight Arrow Connector 18"/>
          <p:cNvCxnSpPr>
            <a:stCxn id="17" idx="1"/>
          </p:cNvCxnSpPr>
          <p:nvPr/>
        </p:nvCxnSpPr>
        <p:spPr>
          <a:xfrm rot="16200000" flipV="1">
            <a:off x="5943600" y="5334000"/>
            <a:ext cx="196850" cy="1968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5715000" y="5116513"/>
            <a:ext cx="312738" cy="369887"/>
          </a:xfrm>
          <a:prstGeom prst="rect">
            <a:avLst/>
          </a:prstGeom>
          <a:noFill/>
          <a:ln w="9525">
            <a:noFill/>
            <a:miter lim="800000"/>
            <a:headEnd/>
            <a:tailEnd/>
          </a:ln>
        </p:spPr>
        <p:txBody>
          <a:bodyPr wrap="none">
            <a:spAutoFit/>
          </a:bodyPr>
          <a:lstStyle/>
          <a:p>
            <a:r>
              <a:rPr lang="en-US"/>
              <a:t>ft</a:t>
            </a:r>
          </a:p>
        </p:txBody>
      </p:sp>
      <p:sp>
        <p:nvSpPr>
          <p:cNvPr id="21" name="Oval 20"/>
          <p:cNvSpPr/>
          <p:nvPr/>
        </p:nvSpPr>
        <p:spPr>
          <a:xfrm>
            <a:off x="6400800" y="63246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 name="Straight Arrow Connector 22"/>
          <p:cNvCxnSpPr>
            <a:stCxn id="21" idx="1"/>
          </p:cNvCxnSpPr>
          <p:nvPr/>
        </p:nvCxnSpPr>
        <p:spPr>
          <a:xfrm rot="16200000" flipV="1">
            <a:off x="6172200" y="6096000"/>
            <a:ext cx="196850" cy="3492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5791200" y="5867400"/>
            <a:ext cx="428625" cy="369888"/>
          </a:xfrm>
          <a:prstGeom prst="rect">
            <a:avLst/>
          </a:prstGeom>
          <a:noFill/>
          <a:ln w="9525">
            <a:noFill/>
            <a:miter lim="800000"/>
            <a:headEnd/>
            <a:tailEnd/>
          </a:ln>
        </p:spPr>
        <p:txBody>
          <a:bodyPr wrap="none">
            <a:spAutoFit/>
          </a:bodyPr>
          <a:lstStyle/>
          <a:p>
            <a:r>
              <a:rPr lang="en-US"/>
              <a:t>cp</a:t>
            </a:r>
          </a:p>
        </p:txBody>
      </p:sp>
      <p:sp>
        <p:nvSpPr>
          <p:cNvPr id="26" name="Oval 25"/>
          <p:cNvSpPr/>
          <p:nvPr/>
        </p:nvSpPr>
        <p:spPr>
          <a:xfrm>
            <a:off x="6477000" y="53340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8" name="Straight Arrow Connector 27"/>
          <p:cNvCxnSpPr>
            <a:stCxn id="26" idx="7"/>
          </p:cNvCxnSpPr>
          <p:nvPr/>
        </p:nvCxnSpPr>
        <p:spPr>
          <a:xfrm rot="5400000" flipH="1" flipV="1">
            <a:off x="6922293" y="4691857"/>
            <a:ext cx="512763" cy="8826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a:spLocks noChangeArrowheads="1"/>
          </p:cNvSpPr>
          <p:nvPr/>
        </p:nvSpPr>
        <p:spPr bwMode="auto">
          <a:xfrm>
            <a:off x="7620000" y="4659313"/>
            <a:ext cx="769938" cy="369887"/>
          </a:xfrm>
          <a:prstGeom prst="rect">
            <a:avLst/>
          </a:prstGeom>
          <a:noFill/>
          <a:ln w="9525">
            <a:noFill/>
            <a:miter lim="800000"/>
            <a:headEnd/>
            <a:tailEnd/>
          </a:ln>
        </p:spPr>
        <p:txBody>
          <a:bodyPr wrap="none">
            <a:spAutoFit/>
          </a:bodyPr>
          <a:lstStyle/>
          <a:p>
            <a:r>
              <a:rPr lang="en-US"/>
              <a:t>lb</a:t>
            </a:r>
            <a:r>
              <a:rPr lang="en-US" baseline="-25000"/>
              <a:t>m</a:t>
            </a:r>
            <a:r>
              <a:rPr lang="en-US"/>
              <a:t>/ft</a:t>
            </a:r>
            <a:r>
              <a:rPr lang="en-US" baseline="30000"/>
              <a:t>3</a:t>
            </a:r>
            <a:endParaRPr lang="en-US"/>
          </a:p>
        </p:txBody>
      </p:sp>
      <p:sp>
        <p:nvSpPr>
          <p:cNvPr id="31" name="Oval 30"/>
          <p:cNvSpPr/>
          <p:nvPr/>
        </p:nvSpPr>
        <p:spPr>
          <a:xfrm>
            <a:off x="7010400" y="64770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3" name="Straight Arrow Connector 32"/>
          <p:cNvCxnSpPr>
            <a:stCxn id="31" idx="7"/>
          </p:cNvCxnSpPr>
          <p:nvPr/>
        </p:nvCxnSpPr>
        <p:spPr>
          <a:xfrm rot="5400000" flipH="1" flipV="1">
            <a:off x="7346950" y="5867400"/>
            <a:ext cx="577850" cy="7302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a:spLocks noChangeArrowheads="1"/>
          </p:cNvSpPr>
          <p:nvPr/>
        </p:nvSpPr>
        <p:spPr bwMode="auto">
          <a:xfrm>
            <a:off x="7543800" y="5649913"/>
            <a:ext cx="1211263" cy="369887"/>
          </a:xfrm>
          <a:prstGeom prst="rect">
            <a:avLst/>
          </a:prstGeom>
          <a:noFill/>
          <a:ln w="9525">
            <a:noFill/>
            <a:miter lim="800000"/>
            <a:headEnd/>
            <a:tailEnd/>
          </a:ln>
        </p:spPr>
        <p:txBody>
          <a:bodyPr wrap="none">
            <a:spAutoFit/>
          </a:bodyPr>
          <a:lstStyle/>
          <a:p>
            <a:r>
              <a:rPr lang="en-US"/>
              <a:t>dynes/cm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linds(horizontal)">
                                      <p:cBhvr>
                                        <p:cTn id="52" dur="500"/>
                                        <p:tgtEl>
                                          <p:spTgt spid="9"/>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linds(horizontal)">
                                      <p:cBhvr>
                                        <p:cTn id="55" dur="500"/>
                                        <p:tgtEl>
                                          <p:spTgt spid="10"/>
                                        </p:tgtEl>
                                      </p:cBhvr>
                                    </p:animEffect>
                                  </p:childTnLst>
                                </p:cTn>
                              </p:par>
                            </p:childTnLst>
                          </p:cTn>
                        </p:par>
                        <p:par>
                          <p:cTn id="56" fill="hold">
                            <p:stCondLst>
                              <p:cond delay="500"/>
                            </p:stCondLst>
                            <p:childTnLst>
                              <p:par>
                                <p:cTn id="57" presetID="22" presetClass="entr" presetSubtype="4"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down)">
                                      <p:cBhvr>
                                        <p:cTn id="59" dur="500"/>
                                        <p:tgtEl>
                                          <p:spTgt spid="12"/>
                                        </p:tgtEl>
                                      </p:cBhvr>
                                    </p:animEffect>
                                  </p:childTnLst>
                                </p:cTn>
                              </p:par>
                            </p:childTnLst>
                          </p:cTn>
                        </p:par>
                        <p:par>
                          <p:cTn id="60" fill="hold">
                            <p:stCondLst>
                              <p:cond delay="1000"/>
                            </p:stCondLst>
                            <p:childTnLst>
                              <p:par>
                                <p:cTn id="61" presetID="22" presetClass="entr" presetSubtype="4"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down)">
                                      <p:cBhvr>
                                        <p:cTn id="63" dur="500"/>
                                        <p:tgtEl>
                                          <p:spTgt spid="14"/>
                                        </p:tgtEl>
                                      </p:cBhvr>
                                    </p:animEffect>
                                  </p:childTnLst>
                                </p:cTn>
                              </p:par>
                            </p:childTnLst>
                          </p:cTn>
                        </p:par>
                        <p:par>
                          <p:cTn id="64" fill="hold">
                            <p:stCondLst>
                              <p:cond delay="1500"/>
                            </p:stCondLst>
                            <p:childTnLst>
                              <p:par>
                                <p:cTn id="65" presetID="3" presetClass="entr" presetSubtype="1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linds(horizontal)">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linds(horizontal)">
                                      <p:cBhvr>
                                        <p:cTn id="72" dur="500"/>
                                        <p:tgtEl>
                                          <p:spTgt spid="26"/>
                                        </p:tgtEl>
                                      </p:cBhvr>
                                    </p:animEffect>
                                  </p:childTnLst>
                                </p:cTn>
                              </p:par>
                            </p:childTnLst>
                          </p:cTn>
                        </p:par>
                        <p:par>
                          <p:cTn id="73" fill="hold">
                            <p:stCondLst>
                              <p:cond delay="500"/>
                            </p:stCondLst>
                            <p:childTnLst>
                              <p:par>
                                <p:cTn id="74" presetID="22" presetClass="entr" presetSubtype="4" fill="hold" nodeType="after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down)">
                                      <p:cBhvr>
                                        <p:cTn id="76" dur="500"/>
                                        <p:tgtEl>
                                          <p:spTgt spid="28"/>
                                        </p:tgtEl>
                                      </p:cBhvr>
                                    </p:animEffect>
                                  </p:childTnLst>
                                </p:cTn>
                              </p:par>
                            </p:childTnLst>
                          </p:cTn>
                        </p:par>
                        <p:par>
                          <p:cTn id="77" fill="hold">
                            <p:stCondLst>
                              <p:cond delay="1000"/>
                            </p:stCondLst>
                            <p:childTnLst>
                              <p:par>
                                <p:cTn id="78" presetID="3" presetClass="entr" presetSubtype="10" fill="hold" grpId="0"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blinds(horizontal)">
                                      <p:cBhvr>
                                        <p:cTn id="80" dur="500"/>
                                        <p:tgtEl>
                                          <p:spTgt spid="29"/>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blinds(horizontal)">
                                      <p:cBhvr>
                                        <p:cTn id="85" dur="500"/>
                                        <p:tgtEl>
                                          <p:spTgt spid="17"/>
                                        </p:tgtEl>
                                      </p:cBhvr>
                                    </p:animEffect>
                                  </p:childTnLst>
                                </p:cTn>
                              </p:par>
                            </p:childTnLst>
                          </p:cTn>
                        </p:par>
                        <p:par>
                          <p:cTn id="86" fill="hold">
                            <p:stCondLst>
                              <p:cond delay="500"/>
                            </p:stCondLst>
                            <p:childTnLst>
                              <p:par>
                                <p:cTn id="87" presetID="22" presetClass="entr" presetSubtype="4" fill="hold"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down)">
                                      <p:cBhvr>
                                        <p:cTn id="89" dur="500"/>
                                        <p:tgtEl>
                                          <p:spTgt spid="19"/>
                                        </p:tgtEl>
                                      </p:cBhvr>
                                    </p:animEffect>
                                  </p:childTnLst>
                                </p:cTn>
                              </p:par>
                            </p:childTnLst>
                          </p:cTn>
                        </p:par>
                        <p:par>
                          <p:cTn id="90" fill="hold">
                            <p:stCondLst>
                              <p:cond delay="1000"/>
                            </p:stCondLst>
                            <p:childTnLst>
                              <p:par>
                                <p:cTn id="91" presetID="3" presetClass="entr" presetSubtype="1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blinds(horizontal)">
                                      <p:cBhvr>
                                        <p:cTn id="93" dur="500"/>
                                        <p:tgtEl>
                                          <p:spTgt spid="20"/>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blinds(horizontal)">
                                      <p:cBhvr>
                                        <p:cTn id="98" dur="500"/>
                                        <p:tgtEl>
                                          <p:spTgt spid="31"/>
                                        </p:tgtEl>
                                      </p:cBhvr>
                                    </p:animEffect>
                                  </p:childTnLst>
                                </p:cTn>
                              </p:par>
                            </p:childTnLst>
                          </p:cTn>
                        </p:par>
                        <p:par>
                          <p:cTn id="99" fill="hold">
                            <p:stCondLst>
                              <p:cond delay="500"/>
                            </p:stCondLst>
                            <p:childTnLst>
                              <p:par>
                                <p:cTn id="100" presetID="22" presetClass="entr" presetSubtype="4" fill="hold"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wipe(down)">
                                      <p:cBhvr>
                                        <p:cTn id="102" dur="500"/>
                                        <p:tgtEl>
                                          <p:spTgt spid="33"/>
                                        </p:tgtEl>
                                      </p:cBhvr>
                                    </p:animEffect>
                                  </p:childTnLst>
                                </p:cTn>
                              </p:par>
                            </p:childTnLst>
                          </p:cTn>
                        </p:par>
                        <p:par>
                          <p:cTn id="103" fill="hold">
                            <p:stCondLst>
                              <p:cond delay="1000"/>
                            </p:stCondLst>
                            <p:childTnLst>
                              <p:par>
                                <p:cTn id="104" presetID="3" presetClass="entr" presetSubtype="10" fill="hold" grpId="0"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blinds(horizontal)">
                                      <p:cBhvr>
                                        <p:cTn id="106" dur="500"/>
                                        <p:tgtEl>
                                          <p:spTgt spid="34"/>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blinds(horizontal)">
                                      <p:cBhvr>
                                        <p:cTn id="111" dur="500"/>
                                        <p:tgtEl>
                                          <p:spTgt spid="21"/>
                                        </p:tgtEl>
                                      </p:cBhvr>
                                    </p:animEffect>
                                  </p:childTnLst>
                                </p:cTn>
                              </p:par>
                            </p:childTnLst>
                          </p:cTn>
                        </p:par>
                        <p:par>
                          <p:cTn id="112" fill="hold">
                            <p:stCondLst>
                              <p:cond delay="500"/>
                            </p:stCondLst>
                            <p:childTnLst>
                              <p:par>
                                <p:cTn id="113" presetID="22" presetClass="entr" presetSubtype="4" fill="hold" nodeType="after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wipe(down)">
                                      <p:cBhvr>
                                        <p:cTn id="115" dur="500"/>
                                        <p:tgtEl>
                                          <p:spTgt spid="23"/>
                                        </p:tgtEl>
                                      </p:cBhvr>
                                    </p:animEffect>
                                  </p:childTnLst>
                                </p:cTn>
                              </p:par>
                            </p:childTnLst>
                          </p:cTn>
                        </p:par>
                        <p:par>
                          <p:cTn id="116" fill="hold">
                            <p:stCondLst>
                              <p:cond delay="1000"/>
                            </p:stCondLst>
                            <p:childTnLst>
                              <p:par>
                                <p:cTn id="117" presetID="3" presetClass="entr" presetSubtype="10" fill="hold" grpId="0" nodeType="after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blinds(horizontal)">
                                      <p:cBhvr>
                                        <p:cTn id="1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p:bldP spid="17" grpId="0" animBg="1"/>
      <p:bldP spid="20" grpId="0"/>
      <p:bldP spid="21" grpId="0" animBg="1"/>
      <p:bldP spid="24" grpId="0"/>
      <p:bldP spid="26" grpId="0" animBg="1"/>
      <p:bldP spid="29" grpId="0"/>
      <p:bldP spid="31" grpId="0" animBg="1"/>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a:xfrm>
            <a:off x="457200" y="533400"/>
            <a:ext cx="8229600" cy="971550"/>
          </a:xfrm>
        </p:spPr>
        <p:txBody>
          <a:bodyPr anchor="ctr"/>
          <a:lstStyle/>
          <a:p>
            <a:pPr algn="ctr" eaLnBrk="1" hangingPunct="1"/>
            <a:r>
              <a:rPr lang="en-US" sz="4400" b="1" smtClean="0">
                <a:latin typeface="Times New Roman" pitchFamily="18" charset="0"/>
                <a:cs typeface="Times New Roman" pitchFamily="18" charset="0"/>
              </a:rPr>
              <a:t>Two-Phase Flow Correlations</a:t>
            </a:r>
            <a:br>
              <a:rPr lang="en-US" sz="4400" b="1" smtClean="0">
                <a:latin typeface="Times New Roman" pitchFamily="18" charset="0"/>
                <a:cs typeface="Times New Roman" pitchFamily="18" charset="0"/>
              </a:rPr>
            </a:br>
            <a:r>
              <a:rPr lang="en-US" sz="2800" b="1" smtClean="0">
                <a:latin typeface="Times New Roman" pitchFamily="18" charset="0"/>
                <a:cs typeface="Times New Roman" pitchFamily="18" charset="0"/>
              </a:rPr>
              <a:t>Vertical-Upward Flow (Category b)</a:t>
            </a:r>
          </a:p>
        </p:txBody>
      </p:sp>
      <p:sp>
        <p:nvSpPr>
          <p:cNvPr id="3" name="Content Placeholder 2"/>
          <p:cNvSpPr>
            <a:spLocks noGrp="1"/>
          </p:cNvSpPr>
          <p:nvPr>
            <p:ph idx="1"/>
          </p:nvPr>
        </p:nvSpPr>
        <p:spPr>
          <a:xfrm>
            <a:off x="762000" y="1752600"/>
            <a:ext cx="7848600" cy="4572000"/>
          </a:xfrm>
        </p:spPr>
        <p:txBody>
          <a:bodyPr/>
          <a:lstStyle/>
          <a:p>
            <a:pPr marL="0" indent="0">
              <a:spcBef>
                <a:spcPct val="0"/>
              </a:spcBef>
              <a:buFont typeface="Wingdings 2" pitchFamily="18" charset="2"/>
              <a:buNone/>
            </a:pPr>
            <a:r>
              <a:rPr lang="en-US" sz="2400" u="sng" smtClean="0">
                <a:latin typeface="Times New Roman" pitchFamily="18" charset="0"/>
                <a:cs typeface="Times New Roman" pitchFamily="18" charset="0"/>
              </a:rPr>
              <a:t>The steps for calculating the Liquid holdup are:</a:t>
            </a:r>
          </a:p>
          <a:p>
            <a:pPr marL="0" indent="0">
              <a:lnSpc>
                <a:spcPts val="2000"/>
              </a:lnSpc>
              <a:spcBef>
                <a:spcPct val="0"/>
              </a:spcBef>
              <a:buFont typeface="Wingdings 2" pitchFamily="18" charset="2"/>
              <a:buNone/>
            </a:pPr>
            <a:endParaRPr lang="en-US" sz="2400" smtClean="0">
              <a:latin typeface="Times New Roman" pitchFamily="18" charset="0"/>
              <a:cs typeface="Times New Roman" pitchFamily="18" charset="0"/>
            </a:endParaRPr>
          </a:p>
          <a:p>
            <a:pPr marL="0" indent="0">
              <a:spcBef>
                <a:spcPct val="0"/>
              </a:spcBef>
              <a:buFont typeface="Wingdings 2" pitchFamily="18" charset="2"/>
              <a:buNone/>
            </a:pPr>
            <a:r>
              <a:rPr lang="en-US" sz="2400" smtClean="0">
                <a:latin typeface="Times New Roman" pitchFamily="18" charset="0"/>
                <a:cs typeface="Times New Roman" pitchFamily="18" charset="0"/>
              </a:rPr>
              <a:t>1- Calculate </a:t>
            </a:r>
            <a:r>
              <a:rPr lang="en-US" sz="2400" i="1" smtClean="0">
                <a:latin typeface="Times New Roman" pitchFamily="18" charset="0"/>
                <a:cs typeface="Times New Roman" pitchFamily="18" charset="0"/>
              </a:rPr>
              <a:t>CN</a:t>
            </a:r>
            <a:r>
              <a:rPr lang="en-US" sz="2400" i="1" baseline="-25000" smtClean="0">
                <a:latin typeface="Times New Roman" pitchFamily="18" charset="0"/>
                <a:cs typeface="Times New Roman" pitchFamily="18" charset="0"/>
              </a:rPr>
              <a:t>L</a:t>
            </a:r>
            <a:r>
              <a:rPr lang="en-US" sz="2400" smtClean="0">
                <a:latin typeface="Times New Roman" pitchFamily="18" charset="0"/>
                <a:cs typeface="Times New Roman" pitchFamily="18" charset="0"/>
              </a:rPr>
              <a:t> from </a:t>
            </a:r>
            <a:r>
              <a:rPr lang="en-US" sz="2400" smtClean="0">
                <a:latin typeface="Times New Roman" pitchFamily="18" charset="0"/>
                <a:cs typeface="Times New Roman" pitchFamily="18" charset="0"/>
                <a:hlinkClick r:id="rId3" action="ppaction://hlinksldjump"/>
              </a:rPr>
              <a:t>Figure 3-6.</a:t>
            </a:r>
            <a:endParaRPr lang="en-US" sz="2400" smtClean="0">
              <a:latin typeface="Times New Roman" pitchFamily="18" charset="0"/>
              <a:cs typeface="Times New Roman" pitchFamily="18" charset="0"/>
            </a:endParaRPr>
          </a:p>
          <a:p>
            <a:pPr marL="0" indent="0">
              <a:lnSpc>
                <a:spcPts val="1600"/>
              </a:lnSpc>
              <a:spcBef>
                <a:spcPct val="0"/>
              </a:spcBef>
              <a:buFont typeface="Wingdings 2" pitchFamily="18" charset="2"/>
              <a:buNone/>
            </a:pPr>
            <a:endParaRPr lang="en-US" sz="2400" smtClean="0">
              <a:latin typeface="Times New Roman" pitchFamily="18" charset="0"/>
              <a:cs typeface="Times New Roman" pitchFamily="18" charset="0"/>
            </a:endParaRPr>
          </a:p>
          <a:p>
            <a:pPr marL="0" indent="0">
              <a:spcBef>
                <a:spcPct val="0"/>
              </a:spcBef>
              <a:buFont typeface="Wingdings 2" pitchFamily="18" charset="2"/>
              <a:buNone/>
            </a:pPr>
            <a:r>
              <a:rPr lang="en-US" sz="2400" smtClean="0">
                <a:latin typeface="Times New Roman" pitchFamily="18" charset="0"/>
                <a:cs typeface="Times New Roman" pitchFamily="18" charset="0"/>
              </a:rPr>
              <a:t>2- Calculate the liquid holdup factor (</a:t>
            </a:r>
            <a:r>
              <a:rPr lang="en-US" sz="2400" i="1" smtClean="0">
                <a:latin typeface="Times New Roman" pitchFamily="18" charset="0"/>
                <a:cs typeface="Times New Roman" pitchFamily="18" charset="0"/>
              </a:rPr>
              <a:t>H</a:t>
            </a:r>
            <a:r>
              <a:rPr lang="en-US" sz="2400" i="1" baseline="-25000" smtClean="0">
                <a:latin typeface="Times New Roman" pitchFamily="18" charset="0"/>
                <a:cs typeface="Times New Roman" pitchFamily="18" charset="0"/>
              </a:rPr>
              <a:t>L</a:t>
            </a:r>
            <a:r>
              <a:rPr lang="en-US" sz="2400" i="1" smtClean="0">
                <a:latin typeface="Times New Roman" pitchFamily="18" charset="0"/>
                <a:cs typeface="Times New Roman" pitchFamily="18" charset="0"/>
              </a:rPr>
              <a:t>/</a:t>
            </a:r>
            <a:r>
              <a:rPr lang="el-GR" sz="2400" i="1" smtClean="0">
                <a:latin typeface="Times New Roman" pitchFamily="18" charset="0"/>
                <a:cs typeface="Times New Roman" pitchFamily="18" charset="0"/>
              </a:rPr>
              <a:t>ψ</a:t>
            </a:r>
            <a:r>
              <a:rPr lang="en-US" sz="2400" smtClean="0">
                <a:latin typeface="Times New Roman" pitchFamily="18" charset="0"/>
                <a:cs typeface="Times New Roman" pitchFamily="18" charset="0"/>
              </a:rPr>
              <a:t>) from </a:t>
            </a:r>
            <a:r>
              <a:rPr lang="en-US" sz="2400" smtClean="0">
                <a:latin typeface="Times New Roman" pitchFamily="18" charset="0"/>
                <a:cs typeface="Times New Roman" pitchFamily="18" charset="0"/>
                <a:hlinkClick r:id="rId4" action="ppaction://hlinksldjump"/>
              </a:rPr>
              <a:t>Figure 3-7</a:t>
            </a:r>
            <a:r>
              <a:rPr lang="en-US" sz="2400" smtClean="0">
                <a:latin typeface="Times New Roman" pitchFamily="18" charset="0"/>
                <a:cs typeface="Times New Roman" pitchFamily="18" charset="0"/>
              </a:rPr>
              <a:t>.</a:t>
            </a:r>
          </a:p>
          <a:p>
            <a:pPr marL="0" indent="0">
              <a:lnSpc>
                <a:spcPts val="1600"/>
              </a:lnSpc>
              <a:spcBef>
                <a:spcPct val="0"/>
              </a:spcBef>
              <a:buFont typeface="Wingdings 2" pitchFamily="18" charset="2"/>
              <a:buNone/>
            </a:pPr>
            <a:endParaRPr lang="en-US" sz="2400" smtClean="0">
              <a:latin typeface="Times New Roman" pitchFamily="18" charset="0"/>
              <a:cs typeface="Times New Roman" pitchFamily="18" charset="0"/>
            </a:endParaRPr>
          </a:p>
          <a:p>
            <a:pPr marL="0" indent="0">
              <a:spcBef>
                <a:spcPct val="0"/>
              </a:spcBef>
              <a:buFont typeface="Wingdings 2" pitchFamily="18" charset="2"/>
              <a:buNone/>
            </a:pPr>
            <a:r>
              <a:rPr lang="en-US" sz="2400" smtClean="0">
                <a:latin typeface="Times New Roman" pitchFamily="18" charset="0"/>
                <a:cs typeface="Times New Roman" pitchFamily="18" charset="0"/>
              </a:rPr>
              <a:t>3- Calculate the correction factor, </a:t>
            </a:r>
            <a:r>
              <a:rPr lang="el-GR" sz="2400" i="1" smtClean="0">
                <a:latin typeface="Times New Roman" pitchFamily="18" charset="0"/>
                <a:cs typeface="Times New Roman" pitchFamily="18" charset="0"/>
              </a:rPr>
              <a:t>ψ</a:t>
            </a:r>
            <a:r>
              <a:rPr lang="en-US" sz="2400" smtClean="0">
                <a:latin typeface="Times New Roman" pitchFamily="18" charset="0"/>
                <a:cs typeface="Times New Roman" pitchFamily="18" charset="0"/>
              </a:rPr>
              <a:t>, from </a:t>
            </a:r>
            <a:r>
              <a:rPr lang="en-US" sz="2400" smtClean="0">
                <a:latin typeface="Times New Roman" pitchFamily="18" charset="0"/>
                <a:cs typeface="Times New Roman" pitchFamily="18" charset="0"/>
                <a:hlinkClick r:id="rId5" action="ppaction://hlinksldjump"/>
              </a:rPr>
              <a:t>Figure 3-8</a:t>
            </a:r>
            <a:r>
              <a:rPr lang="en-US" sz="2400" smtClean="0">
                <a:latin typeface="Times New Roman" pitchFamily="18" charset="0"/>
                <a:cs typeface="Times New Roman" pitchFamily="18" charset="0"/>
              </a:rPr>
              <a:t>.</a:t>
            </a:r>
          </a:p>
          <a:p>
            <a:pPr marL="0" indent="0">
              <a:spcBef>
                <a:spcPct val="0"/>
              </a:spcBef>
              <a:buFont typeface="Wingdings 2" pitchFamily="18" charset="2"/>
              <a:buNone/>
            </a:pPr>
            <a:endParaRPr lang="en-US" sz="2400" smtClean="0">
              <a:latin typeface="Times New Roman" pitchFamily="18" charset="0"/>
              <a:cs typeface="Times New Roman" pitchFamily="18" charset="0"/>
            </a:endParaRPr>
          </a:p>
          <a:p>
            <a:pPr marL="0" indent="0">
              <a:spcBef>
                <a:spcPct val="0"/>
              </a:spcBef>
              <a:buFont typeface="Wingdings 2" pitchFamily="18" charset="2"/>
              <a:buNone/>
            </a:pPr>
            <a:r>
              <a:rPr lang="en-US" sz="2400" u="sng" smtClean="0">
                <a:latin typeface="Times New Roman" pitchFamily="18" charset="0"/>
                <a:cs typeface="Times New Roman" pitchFamily="18" charset="0"/>
              </a:rPr>
              <a:t>The steps for calculating the two-phase friction factor are:</a:t>
            </a:r>
          </a:p>
          <a:p>
            <a:pPr marL="0" indent="0">
              <a:lnSpc>
                <a:spcPts val="2000"/>
              </a:lnSpc>
              <a:spcBef>
                <a:spcPct val="0"/>
              </a:spcBef>
              <a:buFont typeface="Wingdings 2" pitchFamily="18" charset="2"/>
              <a:buNone/>
            </a:pPr>
            <a:endParaRPr lang="en-US" sz="2400" smtClean="0">
              <a:latin typeface="Times New Roman" pitchFamily="18" charset="0"/>
              <a:cs typeface="Times New Roman" pitchFamily="18" charset="0"/>
            </a:endParaRPr>
          </a:p>
          <a:p>
            <a:pPr marL="0" indent="0">
              <a:spcBef>
                <a:spcPct val="0"/>
              </a:spcBef>
              <a:buFont typeface="Wingdings 2" pitchFamily="18" charset="2"/>
              <a:buNone/>
            </a:pPr>
            <a:r>
              <a:rPr lang="en-US" sz="2400" smtClean="0">
                <a:latin typeface="Times New Roman" pitchFamily="18" charset="0"/>
                <a:cs typeface="Times New Roman" pitchFamily="18" charset="0"/>
              </a:rPr>
              <a:t>1- Calculate the two-phase Reynold number:</a:t>
            </a:r>
          </a:p>
          <a:p>
            <a:pPr marL="0" indent="0">
              <a:lnSpc>
                <a:spcPts val="1600"/>
              </a:lnSpc>
              <a:spcBef>
                <a:spcPct val="0"/>
              </a:spcBef>
              <a:buFont typeface="Wingdings 2" pitchFamily="18" charset="2"/>
              <a:buNone/>
            </a:pPr>
            <a:endParaRPr lang="en-US" sz="2400" smtClean="0">
              <a:latin typeface="Times New Roman" pitchFamily="18" charset="0"/>
              <a:cs typeface="Times New Roman" pitchFamily="18" charset="0"/>
            </a:endParaRPr>
          </a:p>
          <a:p>
            <a:pPr marL="0" indent="0">
              <a:spcBef>
                <a:spcPct val="0"/>
              </a:spcBef>
              <a:buFont typeface="Wingdings 2" pitchFamily="18" charset="2"/>
              <a:buNone/>
            </a:pPr>
            <a:r>
              <a:rPr lang="en-US" sz="2400" smtClean="0">
                <a:latin typeface="Times New Roman" pitchFamily="18" charset="0"/>
                <a:cs typeface="Times New Roman" pitchFamily="18" charset="0"/>
              </a:rPr>
              <a:t>2- Calculate the </a:t>
            </a:r>
            <a:r>
              <a:rPr lang="en-US" sz="2400" i="1" smtClean="0">
                <a:latin typeface="Times New Roman" pitchFamily="18" charset="0"/>
                <a:cs typeface="Times New Roman" pitchFamily="18" charset="0"/>
              </a:rPr>
              <a:t>f</a:t>
            </a:r>
            <a:r>
              <a:rPr lang="en-US" sz="2400" i="1" baseline="-25000" smtClean="0">
                <a:latin typeface="Times New Roman" pitchFamily="18" charset="0"/>
                <a:cs typeface="Times New Roman" pitchFamily="18" charset="0"/>
              </a:rPr>
              <a:t>tp</a:t>
            </a:r>
            <a:r>
              <a:rPr lang="en-US" sz="2400" smtClean="0">
                <a:latin typeface="Times New Roman" pitchFamily="18" charset="0"/>
                <a:cs typeface="Times New Roman" pitchFamily="18" charset="0"/>
              </a:rPr>
              <a:t> from Moody diagram (</a:t>
            </a:r>
            <a:r>
              <a:rPr lang="en-US" sz="2400" smtClean="0">
                <a:latin typeface="Times New Roman" pitchFamily="18" charset="0"/>
                <a:cs typeface="Times New Roman" pitchFamily="18" charset="0"/>
                <a:hlinkClick r:id="rId6" action="ppaction://hlinksldjump"/>
              </a:rPr>
              <a:t>Figure 3-9</a:t>
            </a:r>
            <a:r>
              <a:rPr lang="en-US" sz="2400" smtClean="0">
                <a:latin typeface="Times New Roman" pitchFamily="18" charset="0"/>
                <a:cs typeface="Times New Roman" pitchFamily="18" charset="0"/>
              </a:rPr>
              <a:t>).</a:t>
            </a:r>
          </a:p>
        </p:txBody>
      </p:sp>
      <p:graphicFrame>
        <p:nvGraphicFramePr>
          <p:cNvPr id="25" name="Object 6"/>
          <p:cNvGraphicFramePr>
            <a:graphicFrameLocks noChangeAspect="1"/>
          </p:cNvGraphicFramePr>
          <p:nvPr/>
        </p:nvGraphicFramePr>
        <p:xfrm>
          <a:off x="6400800" y="4800600"/>
          <a:ext cx="1443038" cy="742950"/>
        </p:xfrm>
        <a:graphic>
          <a:graphicData uri="http://schemas.openxmlformats.org/presentationml/2006/ole">
            <p:oleObj spid="_x0000_s8194" name="Equation" r:id="rId7" imgW="838080" imgH="43164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par>
                          <p:cTn id="33" fill="hold">
                            <p:stCondLst>
                              <p:cond delay="500"/>
                            </p:stCondLst>
                            <p:childTnLst>
                              <p:par>
                                <p:cTn id="34" presetID="3" presetClass="entr" presetSubtype="10"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linds(horizontal)">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blinds(horizontal)">
                                      <p:cBhvr>
                                        <p:cTn id="4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itle 1"/>
          <p:cNvSpPr>
            <a:spLocks noGrp="1"/>
          </p:cNvSpPr>
          <p:nvPr>
            <p:ph type="title"/>
          </p:nvPr>
        </p:nvSpPr>
        <p:spPr>
          <a:xfrm>
            <a:off x="457200" y="533400"/>
            <a:ext cx="8229600" cy="971550"/>
          </a:xfrm>
        </p:spPr>
        <p:txBody>
          <a:bodyPr anchor="ctr"/>
          <a:lstStyle/>
          <a:p>
            <a:pPr algn="ctr" eaLnBrk="1" hangingPunct="1"/>
            <a:r>
              <a:rPr lang="en-US" sz="4400" b="1" smtClean="0">
                <a:latin typeface="Times New Roman" pitchFamily="18" charset="0"/>
                <a:cs typeface="Times New Roman" pitchFamily="18" charset="0"/>
              </a:rPr>
              <a:t>Two-Phase Flow Correlations</a:t>
            </a:r>
            <a:br>
              <a:rPr lang="en-US" sz="4400" b="1" smtClean="0">
                <a:latin typeface="Times New Roman" pitchFamily="18" charset="0"/>
                <a:cs typeface="Times New Roman" pitchFamily="18" charset="0"/>
              </a:rPr>
            </a:br>
            <a:r>
              <a:rPr lang="en-US" sz="2800" b="1" smtClean="0">
                <a:latin typeface="Times New Roman" pitchFamily="18" charset="0"/>
                <a:cs typeface="Times New Roman" pitchFamily="18" charset="0"/>
              </a:rPr>
              <a:t>Vertical-Upward Flow (Category b)</a:t>
            </a:r>
          </a:p>
        </p:txBody>
      </p:sp>
      <p:sp>
        <p:nvSpPr>
          <p:cNvPr id="3" name="Content Placeholder 2"/>
          <p:cNvSpPr>
            <a:spLocks noGrp="1"/>
          </p:cNvSpPr>
          <p:nvPr>
            <p:ph idx="1"/>
          </p:nvPr>
        </p:nvSpPr>
        <p:spPr>
          <a:xfrm>
            <a:off x="762000" y="1905000"/>
            <a:ext cx="7848600" cy="4572000"/>
          </a:xfrm>
        </p:spPr>
        <p:txBody>
          <a:bodyPr/>
          <a:lstStyle/>
          <a:p>
            <a:pPr marL="0" indent="0">
              <a:spcBef>
                <a:spcPct val="0"/>
              </a:spcBef>
              <a:buFont typeface="Wingdings 2" pitchFamily="18" charset="2"/>
              <a:buNone/>
            </a:pPr>
            <a:r>
              <a:rPr lang="en-US" sz="2400" u="sng" smtClean="0">
                <a:latin typeface="Times New Roman" pitchFamily="18" charset="0"/>
                <a:cs typeface="Times New Roman" pitchFamily="18" charset="0"/>
              </a:rPr>
              <a:t>The pressure gradients in Hagedorn and Brown method can be calculated as follows:</a:t>
            </a:r>
          </a:p>
          <a:p>
            <a:pPr marL="0" indent="0">
              <a:lnSpc>
                <a:spcPts val="2000"/>
              </a:lnSpc>
              <a:spcBef>
                <a:spcPct val="0"/>
              </a:spcBef>
              <a:buFont typeface="Wingdings 2" pitchFamily="18" charset="2"/>
              <a:buNone/>
            </a:pPr>
            <a:endParaRPr lang="en-US" sz="2400" smtClean="0">
              <a:latin typeface="Times New Roman" pitchFamily="18" charset="0"/>
              <a:cs typeface="Times New Roman" pitchFamily="18" charset="0"/>
            </a:endParaRPr>
          </a:p>
          <a:p>
            <a:pPr marL="0" indent="0">
              <a:lnSpc>
                <a:spcPts val="2000"/>
              </a:lnSpc>
              <a:spcBef>
                <a:spcPct val="0"/>
              </a:spcBef>
              <a:buFont typeface="Wingdings 2" pitchFamily="18" charset="2"/>
              <a:buNone/>
            </a:pPr>
            <a:endParaRPr lang="en-US" sz="2400" smtClean="0">
              <a:latin typeface="Times New Roman" pitchFamily="18" charset="0"/>
              <a:cs typeface="Times New Roman" pitchFamily="18" charset="0"/>
            </a:endParaRPr>
          </a:p>
          <a:p>
            <a:pPr marL="0" indent="0">
              <a:lnSpc>
                <a:spcPts val="2000"/>
              </a:lnSpc>
              <a:spcBef>
                <a:spcPct val="0"/>
              </a:spcBef>
              <a:buFont typeface="Wingdings 2" pitchFamily="18" charset="2"/>
              <a:buNone/>
            </a:pPr>
            <a:endParaRPr lang="en-US" sz="2400" smtClean="0">
              <a:latin typeface="Times New Roman" pitchFamily="18" charset="0"/>
              <a:cs typeface="Times New Roman" pitchFamily="18" charset="0"/>
            </a:endParaRPr>
          </a:p>
          <a:p>
            <a:pPr marL="0" indent="0">
              <a:lnSpc>
                <a:spcPts val="2000"/>
              </a:lnSpc>
              <a:spcBef>
                <a:spcPct val="0"/>
              </a:spcBef>
              <a:buFont typeface="Wingdings 2" pitchFamily="18" charset="2"/>
              <a:buNone/>
            </a:pPr>
            <a:endParaRPr lang="en-US" sz="2400" smtClean="0">
              <a:latin typeface="Times New Roman" pitchFamily="18" charset="0"/>
              <a:cs typeface="Times New Roman" pitchFamily="18" charset="0"/>
            </a:endParaRPr>
          </a:p>
          <a:p>
            <a:pPr marL="0" indent="0">
              <a:lnSpc>
                <a:spcPts val="2000"/>
              </a:lnSpc>
              <a:spcBef>
                <a:spcPct val="0"/>
              </a:spcBef>
              <a:buFont typeface="Wingdings 2" pitchFamily="18" charset="2"/>
              <a:buNone/>
            </a:pPr>
            <a:endParaRPr lang="en-US" sz="2400" smtClean="0">
              <a:latin typeface="Times New Roman" pitchFamily="18" charset="0"/>
              <a:cs typeface="Times New Roman" pitchFamily="18" charset="0"/>
            </a:endParaRPr>
          </a:p>
          <a:p>
            <a:pPr marL="0" indent="0">
              <a:lnSpc>
                <a:spcPts val="2000"/>
              </a:lnSpc>
              <a:spcBef>
                <a:spcPct val="0"/>
              </a:spcBef>
              <a:buFont typeface="Wingdings 2" pitchFamily="18" charset="2"/>
              <a:buNone/>
            </a:pPr>
            <a:endParaRPr lang="en-US" sz="2400" smtClean="0">
              <a:latin typeface="Times New Roman" pitchFamily="18" charset="0"/>
              <a:cs typeface="Times New Roman" pitchFamily="18" charset="0"/>
            </a:endParaRPr>
          </a:p>
          <a:p>
            <a:pPr marL="0" indent="0">
              <a:lnSpc>
                <a:spcPts val="2000"/>
              </a:lnSpc>
              <a:spcBef>
                <a:spcPct val="0"/>
              </a:spcBef>
              <a:buFont typeface="Wingdings 2" pitchFamily="18" charset="2"/>
              <a:buNone/>
            </a:pPr>
            <a:endParaRPr lang="en-US" sz="2400" smtClean="0">
              <a:latin typeface="Times New Roman" pitchFamily="18" charset="0"/>
              <a:cs typeface="Times New Roman" pitchFamily="18" charset="0"/>
            </a:endParaRPr>
          </a:p>
          <a:p>
            <a:pPr marL="0" indent="0">
              <a:lnSpc>
                <a:spcPts val="2000"/>
              </a:lnSpc>
              <a:spcBef>
                <a:spcPct val="0"/>
              </a:spcBef>
              <a:buFont typeface="Wingdings 2" pitchFamily="18" charset="2"/>
              <a:buNone/>
            </a:pPr>
            <a:r>
              <a:rPr lang="en-US" sz="2400" smtClean="0">
                <a:latin typeface="Times New Roman" pitchFamily="18" charset="0"/>
                <a:cs typeface="Times New Roman" pitchFamily="18" charset="0"/>
              </a:rPr>
              <a:t>Where:</a:t>
            </a:r>
          </a:p>
          <a:p>
            <a:pPr marL="0" indent="0">
              <a:lnSpc>
                <a:spcPts val="2000"/>
              </a:lnSpc>
              <a:spcBef>
                <a:spcPct val="0"/>
              </a:spcBef>
              <a:buFont typeface="Wingdings 2" pitchFamily="18" charset="2"/>
              <a:buNone/>
            </a:pPr>
            <a:endParaRPr lang="en-US" sz="2400" smtClean="0">
              <a:latin typeface="Times New Roman" pitchFamily="18" charset="0"/>
              <a:cs typeface="Times New Roman" pitchFamily="18" charset="0"/>
            </a:endParaRPr>
          </a:p>
        </p:txBody>
      </p:sp>
      <p:graphicFrame>
        <p:nvGraphicFramePr>
          <p:cNvPr id="5" name="Object 3"/>
          <p:cNvGraphicFramePr>
            <a:graphicFrameLocks noChangeAspect="1"/>
          </p:cNvGraphicFramePr>
          <p:nvPr/>
        </p:nvGraphicFramePr>
        <p:xfrm>
          <a:off x="1600200" y="2895600"/>
          <a:ext cx="5307013" cy="1073150"/>
        </p:xfrm>
        <a:graphic>
          <a:graphicData uri="http://schemas.openxmlformats.org/presentationml/2006/ole">
            <p:oleObj spid="_x0000_s9218" name="Equation" r:id="rId3" imgW="2323800" imgH="469800" progId="Equation.3">
              <p:embed/>
            </p:oleObj>
          </a:graphicData>
        </a:graphic>
      </p:graphicFrame>
      <p:graphicFrame>
        <p:nvGraphicFramePr>
          <p:cNvPr id="6" name="Object 3"/>
          <p:cNvGraphicFramePr>
            <a:graphicFrameLocks noChangeAspect="1"/>
          </p:cNvGraphicFramePr>
          <p:nvPr/>
        </p:nvGraphicFramePr>
        <p:xfrm>
          <a:off x="3733800" y="4724400"/>
          <a:ext cx="1263650" cy="989013"/>
        </p:xfrm>
        <a:graphic>
          <a:graphicData uri="http://schemas.openxmlformats.org/presentationml/2006/ole">
            <p:oleObj spid="_x0000_s9219" name="Equation" r:id="rId4" imgW="583920" imgH="457200" progId="Equation.3">
              <p:embed/>
            </p:oleObj>
          </a:graphicData>
        </a:graphic>
      </p:graphicFrame>
      <p:graphicFrame>
        <p:nvGraphicFramePr>
          <p:cNvPr id="7" name="Object 3"/>
          <p:cNvGraphicFramePr>
            <a:graphicFrameLocks noChangeAspect="1"/>
          </p:cNvGraphicFramePr>
          <p:nvPr/>
        </p:nvGraphicFramePr>
        <p:xfrm>
          <a:off x="2065338" y="5795963"/>
          <a:ext cx="4449762" cy="522287"/>
        </p:xfrm>
        <a:graphic>
          <a:graphicData uri="http://schemas.openxmlformats.org/presentationml/2006/ole">
            <p:oleObj spid="_x0000_s9220" name="Equation" r:id="rId5" imgW="2057400" imgH="24120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600200" y="381000"/>
            <a:ext cx="5791200" cy="5970588"/>
          </a:xfrm>
          <a:prstGeom prst="rect">
            <a:avLst/>
          </a:prstGeom>
          <a:noFill/>
          <a:ln w="9525">
            <a:noFill/>
            <a:miter lim="800000"/>
            <a:headEnd/>
            <a:tailEnd/>
          </a:ln>
        </p:spPr>
      </p:pic>
      <p:sp>
        <p:nvSpPr>
          <p:cNvPr id="23555" name="Rectangle 4"/>
          <p:cNvSpPr>
            <a:spLocks noChangeArrowheads="1"/>
          </p:cNvSpPr>
          <p:nvPr/>
        </p:nvSpPr>
        <p:spPr bwMode="auto">
          <a:xfrm>
            <a:off x="1143000" y="6324600"/>
            <a:ext cx="6858000" cy="369888"/>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Figure 3-1. </a:t>
            </a:r>
            <a:r>
              <a:rPr lang="en-US">
                <a:latin typeface="Times New Roman" pitchFamily="18" charset="0"/>
                <a:cs typeface="Times New Roman" pitchFamily="18" charset="0"/>
              </a:rPr>
              <a:t>Horizontal two-phase flow regimes (Cindric et al., 1987).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457200" y="533400"/>
            <a:ext cx="8229600" cy="971550"/>
          </a:xfrm>
        </p:spPr>
        <p:txBody>
          <a:bodyPr anchor="ctr"/>
          <a:lstStyle/>
          <a:p>
            <a:pPr algn="ctr" eaLnBrk="1" hangingPunct="1"/>
            <a:r>
              <a:rPr lang="en-US" sz="4400" b="1" smtClean="0">
                <a:latin typeface="Times New Roman" pitchFamily="18" charset="0"/>
                <a:cs typeface="Times New Roman" pitchFamily="18" charset="0"/>
              </a:rPr>
              <a:t>Two-Phase Flow Properties</a:t>
            </a:r>
            <a:br>
              <a:rPr lang="en-US" sz="4400" b="1" smtClean="0">
                <a:latin typeface="Times New Roman" pitchFamily="18" charset="0"/>
                <a:cs typeface="Times New Roman" pitchFamily="18" charset="0"/>
              </a:rPr>
            </a:br>
            <a:r>
              <a:rPr lang="en-US" sz="2800" b="1" smtClean="0">
                <a:latin typeface="Times New Roman" pitchFamily="18" charset="0"/>
                <a:cs typeface="Times New Roman" pitchFamily="18" charset="0"/>
              </a:rPr>
              <a:t>Holdup</a:t>
            </a:r>
          </a:p>
        </p:txBody>
      </p:sp>
      <p:sp>
        <p:nvSpPr>
          <p:cNvPr id="3" name="Content Placeholder 2"/>
          <p:cNvSpPr>
            <a:spLocks noGrp="1"/>
          </p:cNvSpPr>
          <p:nvPr>
            <p:ph idx="1"/>
          </p:nvPr>
        </p:nvSpPr>
        <p:spPr>
          <a:xfrm>
            <a:off x="685800" y="1676400"/>
            <a:ext cx="7848600" cy="4724400"/>
          </a:xfrm>
        </p:spPr>
        <p:txBody>
          <a:bodyPr/>
          <a:lstStyle/>
          <a:p>
            <a:pPr marL="273050" lvl="1" indent="0">
              <a:spcBef>
                <a:spcPct val="0"/>
              </a:spcBef>
              <a:buFont typeface="Wingdings 2" pitchFamily="18" charset="2"/>
              <a:buNone/>
            </a:pPr>
            <a:r>
              <a:rPr lang="en-US" b="1" smtClean="0">
                <a:latin typeface="Times New Roman" pitchFamily="18" charset="0"/>
                <a:cs typeface="Times New Roman" pitchFamily="18" charset="0"/>
              </a:rPr>
              <a:t>1- Liquid and Gas Holdup (</a:t>
            </a:r>
            <a:r>
              <a:rPr lang="en-US" b="1" i="1" smtClean="0">
                <a:latin typeface="Times New Roman" pitchFamily="18" charset="0"/>
                <a:cs typeface="Times New Roman" pitchFamily="18" charset="0"/>
              </a:rPr>
              <a:t>H</a:t>
            </a:r>
            <a:r>
              <a:rPr lang="en-US" b="1" i="1" baseline="-25000" smtClean="0">
                <a:latin typeface="Times New Roman" pitchFamily="18" charset="0"/>
                <a:cs typeface="Times New Roman" pitchFamily="18" charset="0"/>
              </a:rPr>
              <a:t>L</a:t>
            </a:r>
            <a:r>
              <a:rPr lang="en-US" b="1" baseline="-25000" smtClean="0">
                <a:latin typeface="Times New Roman" pitchFamily="18" charset="0"/>
                <a:cs typeface="Times New Roman" pitchFamily="18" charset="0"/>
              </a:rPr>
              <a:t> </a:t>
            </a:r>
            <a:r>
              <a:rPr lang="en-US" b="1" smtClean="0">
                <a:latin typeface="Times New Roman" pitchFamily="18" charset="0"/>
                <a:cs typeface="Times New Roman" pitchFamily="18" charset="0"/>
              </a:rPr>
              <a:t>&amp; </a:t>
            </a:r>
            <a:r>
              <a:rPr lang="en-US" b="1" i="1" smtClean="0">
                <a:latin typeface="Times New Roman" pitchFamily="18" charset="0"/>
                <a:cs typeface="Times New Roman" pitchFamily="18" charset="0"/>
              </a:rPr>
              <a:t>H</a:t>
            </a:r>
            <a:r>
              <a:rPr lang="en-US" b="1" i="1" baseline="-25000" smtClean="0">
                <a:latin typeface="Times New Roman" pitchFamily="18" charset="0"/>
                <a:cs typeface="Times New Roman" pitchFamily="18" charset="0"/>
              </a:rPr>
              <a:t>g</a:t>
            </a:r>
            <a:r>
              <a:rPr lang="en-US" b="1" smtClean="0">
                <a:latin typeface="Times New Roman" pitchFamily="18" charset="0"/>
                <a:cs typeface="Times New Roman" pitchFamily="18" charset="0"/>
              </a:rPr>
              <a:t>):</a:t>
            </a:r>
            <a:r>
              <a:rPr lang="en-US" smtClean="0">
                <a:latin typeface="Times New Roman" pitchFamily="18" charset="0"/>
                <a:cs typeface="Times New Roman" pitchFamily="18" charset="0"/>
              </a:rPr>
              <a:t> </a:t>
            </a:r>
            <a:r>
              <a:rPr lang="en-US" b="1" i="1" smtClean="0">
                <a:latin typeface="Times New Roman" pitchFamily="18" charset="0"/>
                <a:cs typeface="Times New Roman" pitchFamily="18" charset="0"/>
              </a:rPr>
              <a:t>H</a:t>
            </a:r>
            <a:r>
              <a:rPr lang="en-US" b="1" i="1" baseline="-25000" smtClean="0">
                <a:latin typeface="Times New Roman" pitchFamily="18" charset="0"/>
                <a:cs typeface="Times New Roman" pitchFamily="18" charset="0"/>
              </a:rPr>
              <a:t>L</a:t>
            </a:r>
            <a:r>
              <a:rPr lang="en-US" smtClean="0">
                <a:latin typeface="Times New Roman" pitchFamily="18" charset="0"/>
                <a:cs typeface="Times New Roman" pitchFamily="18" charset="0"/>
              </a:rPr>
              <a:t> is defined as the ratio of the volume of a pipe segment occupied by liquid to the volume of the pipe segment. The remainder of the pipe segment is of course occupied by gas, which is referred to as </a:t>
            </a:r>
            <a:r>
              <a:rPr lang="en-US" b="1" i="1" smtClean="0">
                <a:latin typeface="Times New Roman" pitchFamily="18" charset="0"/>
                <a:cs typeface="Times New Roman" pitchFamily="18" charset="0"/>
              </a:rPr>
              <a:t>H</a:t>
            </a:r>
            <a:r>
              <a:rPr lang="en-US" b="1" i="1" baseline="-25000" smtClean="0">
                <a:latin typeface="Times New Roman" pitchFamily="18" charset="0"/>
                <a:cs typeface="Times New Roman" pitchFamily="18" charset="0"/>
              </a:rPr>
              <a:t>g</a:t>
            </a:r>
            <a:r>
              <a:rPr lang="en-US" smtClean="0">
                <a:latin typeface="Times New Roman" pitchFamily="18" charset="0"/>
                <a:cs typeface="Times New Roman" pitchFamily="18" charset="0"/>
              </a:rPr>
              <a:t>.  </a:t>
            </a:r>
            <a:r>
              <a:rPr lang="en-US" i="1" smtClean="0">
                <a:latin typeface="Times New Roman" pitchFamily="18" charset="0"/>
                <a:cs typeface="Times New Roman" pitchFamily="18" charset="0"/>
              </a:rPr>
              <a:t>H</a:t>
            </a:r>
            <a:r>
              <a:rPr lang="en-US" i="1" baseline="-25000" smtClean="0">
                <a:latin typeface="Times New Roman" pitchFamily="18" charset="0"/>
                <a:cs typeface="Times New Roman" pitchFamily="18" charset="0"/>
              </a:rPr>
              <a:t>g </a:t>
            </a:r>
            <a:r>
              <a:rPr lang="en-US" smtClean="0">
                <a:latin typeface="Times New Roman" pitchFamily="18" charset="0"/>
                <a:cs typeface="Times New Roman" pitchFamily="18" charset="0"/>
              </a:rPr>
              <a:t>= 1 – </a:t>
            </a:r>
            <a:r>
              <a:rPr lang="en-US" i="1" smtClean="0">
                <a:latin typeface="Times New Roman" pitchFamily="18" charset="0"/>
                <a:cs typeface="Times New Roman" pitchFamily="18" charset="0"/>
              </a:rPr>
              <a:t>H</a:t>
            </a:r>
            <a:r>
              <a:rPr lang="en-US" i="1" baseline="-25000" smtClean="0">
                <a:latin typeface="Times New Roman" pitchFamily="18" charset="0"/>
                <a:cs typeface="Times New Roman" pitchFamily="18" charset="0"/>
              </a:rPr>
              <a:t>L</a:t>
            </a:r>
          </a:p>
          <a:p>
            <a:pPr marL="273050" lvl="1" indent="0">
              <a:lnSpc>
                <a:spcPts val="2000"/>
              </a:lnSpc>
              <a:spcBef>
                <a:spcPct val="0"/>
              </a:spcBef>
              <a:buFont typeface="Wingdings 2" pitchFamily="18" charset="2"/>
              <a:buNone/>
            </a:pPr>
            <a:endParaRPr lang="en-US" i="1" smtClean="0">
              <a:latin typeface="Times New Roman" pitchFamily="18" charset="0"/>
              <a:cs typeface="Times New Roman" pitchFamily="18" charset="0"/>
            </a:endParaRPr>
          </a:p>
          <a:p>
            <a:pPr marL="273050" lvl="1" indent="0">
              <a:spcBef>
                <a:spcPct val="0"/>
              </a:spcBef>
              <a:buFont typeface="Wingdings 2" pitchFamily="18" charset="2"/>
              <a:buNone/>
            </a:pPr>
            <a:r>
              <a:rPr lang="en-US" b="1" smtClean="0">
                <a:latin typeface="Times New Roman" pitchFamily="18" charset="0"/>
                <a:cs typeface="Times New Roman" pitchFamily="18" charset="0"/>
              </a:rPr>
              <a:t>2- No-Slip Liquid and Gas Holdup (</a:t>
            </a:r>
            <a:r>
              <a:rPr lang="el-GR" b="1" i="1" smtClean="0">
                <a:latin typeface="Times New Roman" pitchFamily="18" charset="0"/>
                <a:cs typeface="Times New Roman" pitchFamily="18" charset="0"/>
              </a:rPr>
              <a:t>λ</a:t>
            </a:r>
            <a:r>
              <a:rPr lang="en-US" b="1" i="1" baseline="-25000" smtClean="0">
                <a:latin typeface="Times New Roman" pitchFamily="18" charset="0"/>
                <a:cs typeface="Times New Roman" pitchFamily="18" charset="0"/>
              </a:rPr>
              <a:t>L</a:t>
            </a:r>
            <a:r>
              <a:rPr lang="en-US" b="1" smtClean="0">
                <a:latin typeface="Times New Roman" pitchFamily="18" charset="0"/>
                <a:cs typeface="Times New Roman" pitchFamily="18" charset="0"/>
              </a:rPr>
              <a:t> &amp; </a:t>
            </a:r>
            <a:r>
              <a:rPr lang="el-GR" b="1" i="1" smtClean="0">
                <a:latin typeface="Times New Roman" pitchFamily="18" charset="0"/>
                <a:cs typeface="Times New Roman" pitchFamily="18" charset="0"/>
              </a:rPr>
              <a:t>λ</a:t>
            </a:r>
            <a:r>
              <a:rPr lang="en-US" b="1" i="1" baseline="-25000" smtClean="0">
                <a:latin typeface="Times New Roman" pitchFamily="18" charset="0"/>
                <a:cs typeface="Times New Roman" pitchFamily="18" charset="0"/>
              </a:rPr>
              <a:t>g</a:t>
            </a:r>
            <a:r>
              <a:rPr lang="en-US" b="1" smtClean="0">
                <a:latin typeface="Times New Roman" pitchFamily="18" charset="0"/>
                <a:cs typeface="Times New Roman" pitchFamily="18" charset="0"/>
              </a:rPr>
              <a:t>):</a:t>
            </a:r>
            <a:r>
              <a:rPr lang="en-US" smtClean="0">
                <a:latin typeface="Times New Roman" pitchFamily="18" charset="0"/>
                <a:cs typeface="Times New Roman" pitchFamily="18" charset="0"/>
              </a:rPr>
              <a:t> </a:t>
            </a:r>
            <a:r>
              <a:rPr lang="el-GR" i="1" smtClean="0">
                <a:latin typeface="Times New Roman" pitchFamily="18" charset="0"/>
                <a:cs typeface="Times New Roman" pitchFamily="18" charset="0"/>
              </a:rPr>
              <a:t>λ</a:t>
            </a:r>
            <a:r>
              <a:rPr lang="en-US" i="1" baseline="-25000" smtClean="0">
                <a:latin typeface="Times New Roman" pitchFamily="18" charset="0"/>
                <a:cs typeface="Times New Roman" pitchFamily="18" charset="0"/>
              </a:rPr>
              <a:t>L</a:t>
            </a:r>
            <a:r>
              <a:rPr lang="en-US" smtClean="0">
                <a:latin typeface="Times New Roman" pitchFamily="18" charset="0"/>
                <a:cs typeface="Times New Roman" pitchFamily="18" charset="0"/>
              </a:rPr>
              <a:t> is defined as the ratio of the volume of the liquid in a pipe segment divided by the volume of the pipe segment which would exist if the gas and liquid travelled at the same velocity (no-slippage). It can be calculated directly from the known gas and liquid volumetric flow rates from :</a:t>
            </a:r>
          </a:p>
        </p:txBody>
      </p:sp>
      <p:graphicFrame>
        <p:nvGraphicFramePr>
          <p:cNvPr id="4" name="Object 4"/>
          <p:cNvGraphicFramePr>
            <a:graphicFrameLocks noChangeAspect="1"/>
          </p:cNvGraphicFramePr>
          <p:nvPr/>
        </p:nvGraphicFramePr>
        <p:xfrm>
          <a:off x="2819400" y="5943600"/>
          <a:ext cx="3395663" cy="914400"/>
        </p:xfrm>
        <a:graphic>
          <a:graphicData uri="http://schemas.openxmlformats.org/presentationml/2006/ole">
            <p:oleObj spid="_x0000_s1026" name="Equation" r:id="rId3" imgW="1650960" imgH="4442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447800" y="381000"/>
            <a:ext cx="6400800" cy="5845175"/>
          </a:xfrm>
          <a:prstGeom prst="rect">
            <a:avLst/>
          </a:prstGeom>
          <a:noFill/>
          <a:ln w="9525">
            <a:noFill/>
            <a:miter lim="800000"/>
            <a:headEnd/>
            <a:tailEnd/>
          </a:ln>
        </p:spPr>
      </p:pic>
      <p:sp>
        <p:nvSpPr>
          <p:cNvPr id="24579" name="Rectangle 4"/>
          <p:cNvSpPr>
            <a:spLocks noChangeArrowheads="1"/>
          </p:cNvSpPr>
          <p:nvPr/>
        </p:nvSpPr>
        <p:spPr bwMode="auto">
          <a:xfrm>
            <a:off x="1371600" y="6248400"/>
            <a:ext cx="6781800" cy="369888"/>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Figure 3-2. </a:t>
            </a:r>
            <a:r>
              <a:rPr lang="en-US">
                <a:latin typeface="Times New Roman" pitchFamily="18" charset="0"/>
                <a:cs typeface="Times New Roman" pitchFamily="18" charset="0"/>
              </a:rPr>
              <a:t>Upward vertical two-phase flow regimes (Shoham, 1982).</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3122613" y="0"/>
            <a:ext cx="6021387" cy="6858000"/>
          </a:xfrm>
          <a:prstGeom prst="rect">
            <a:avLst/>
          </a:prstGeom>
          <a:noFill/>
          <a:ln w="9525">
            <a:noFill/>
            <a:miter lim="800000"/>
            <a:headEnd/>
            <a:tailEnd/>
          </a:ln>
        </p:spPr>
      </p:pic>
      <p:sp>
        <p:nvSpPr>
          <p:cNvPr id="25603" name="TextBox 4"/>
          <p:cNvSpPr txBox="1">
            <a:spLocks noChangeArrowheads="1"/>
          </p:cNvSpPr>
          <p:nvPr/>
        </p:nvSpPr>
        <p:spPr bwMode="auto">
          <a:xfrm>
            <a:off x="457200" y="2743200"/>
            <a:ext cx="2438400" cy="923925"/>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Figure 3-3</a:t>
            </a:r>
            <a:r>
              <a:rPr lang="en-US">
                <a:latin typeface="Times New Roman" pitchFamily="18" charset="0"/>
                <a:cs typeface="Times New Roman" pitchFamily="18" charset="0"/>
              </a:rPr>
              <a:t>. Poettmann and Carpenter friction factor correlation.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2"/>
          <a:srcRect/>
          <a:stretch>
            <a:fillRect/>
          </a:stretch>
        </p:blipFill>
        <p:spPr bwMode="auto">
          <a:xfrm>
            <a:off x="2655888" y="152400"/>
            <a:ext cx="6488112" cy="6553200"/>
          </a:xfrm>
          <a:prstGeom prst="rect">
            <a:avLst/>
          </a:prstGeom>
          <a:noFill/>
          <a:ln w="9525">
            <a:noFill/>
            <a:miter lim="800000"/>
            <a:headEnd/>
            <a:tailEnd/>
          </a:ln>
        </p:spPr>
      </p:pic>
      <p:sp>
        <p:nvSpPr>
          <p:cNvPr id="26627" name="TextBox 5"/>
          <p:cNvSpPr txBox="1">
            <a:spLocks noChangeArrowheads="1"/>
          </p:cNvSpPr>
          <p:nvPr/>
        </p:nvSpPr>
        <p:spPr bwMode="auto">
          <a:xfrm>
            <a:off x="304800" y="2743200"/>
            <a:ext cx="2438400" cy="923925"/>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Figure 3-4</a:t>
            </a:r>
            <a:r>
              <a:rPr lang="en-US">
                <a:latin typeface="Times New Roman" pitchFamily="18" charset="0"/>
                <a:cs typeface="Times New Roman" pitchFamily="18" charset="0"/>
              </a:rPr>
              <a:t>. Baxendell and Thomas friction factor correlation.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b="165"/>
          <a:stretch>
            <a:fillRect/>
          </a:stretch>
        </p:blipFill>
        <p:spPr bwMode="auto">
          <a:xfrm>
            <a:off x="2514600" y="0"/>
            <a:ext cx="6629400" cy="6858000"/>
          </a:xfrm>
          <a:prstGeom prst="rect">
            <a:avLst/>
          </a:prstGeom>
          <a:noFill/>
          <a:ln w="9525">
            <a:noFill/>
            <a:miter lim="800000"/>
            <a:headEnd/>
            <a:tailEnd/>
          </a:ln>
        </p:spPr>
      </p:pic>
      <p:sp>
        <p:nvSpPr>
          <p:cNvPr id="27651" name="TextBox 4"/>
          <p:cNvSpPr txBox="1">
            <a:spLocks noChangeArrowheads="1"/>
          </p:cNvSpPr>
          <p:nvPr/>
        </p:nvSpPr>
        <p:spPr bwMode="auto">
          <a:xfrm>
            <a:off x="228600" y="2743200"/>
            <a:ext cx="2362200" cy="923925"/>
          </a:xfrm>
          <a:prstGeom prst="rect">
            <a:avLst/>
          </a:prstGeom>
          <a:noFill/>
          <a:ln w="9525">
            <a:noFill/>
            <a:miter lim="800000"/>
            <a:headEnd/>
            <a:tailEnd/>
          </a:ln>
        </p:spPr>
        <p:txBody>
          <a:bodyPr>
            <a:spAutoFit/>
          </a:bodyPr>
          <a:lstStyle/>
          <a:p>
            <a:r>
              <a:rPr lang="en-US" b="1">
                <a:latin typeface="Times New Roman" pitchFamily="18" charset="0"/>
                <a:cs typeface="Times New Roman" pitchFamily="18" charset="0"/>
              </a:rPr>
              <a:t>Figure 3-5</a:t>
            </a:r>
            <a:r>
              <a:rPr lang="en-US">
                <a:latin typeface="Times New Roman" pitchFamily="18" charset="0"/>
                <a:cs typeface="Times New Roman" pitchFamily="18" charset="0"/>
              </a:rPr>
              <a:t>. Fancher and Brown friction factor correlation.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533400"/>
            <a:ext cx="9144000" cy="5691188"/>
          </a:xfrm>
          <a:prstGeom prst="rect">
            <a:avLst/>
          </a:prstGeom>
          <a:noFill/>
          <a:ln w="9525">
            <a:noFill/>
            <a:miter lim="800000"/>
            <a:headEnd/>
            <a:tailEnd/>
          </a:ln>
        </p:spPr>
      </p:pic>
      <p:sp>
        <p:nvSpPr>
          <p:cNvPr id="28675" name="TextBox 4"/>
          <p:cNvSpPr txBox="1">
            <a:spLocks noChangeArrowheads="1"/>
          </p:cNvSpPr>
          <p:nvPr/>
        </p:nvSpPr>
        <p:spPr bwMode="auto">
          <a:xfrm>
            <a:off x="2819400" y="6324600"/>
            <a:ext cx="3927475" cy="369888"/>
          </a:xfrm>
          <a:prstGeom prst="rect">
            <a:avLst/>
          </a:prstGeom>
          <a:noFill/>
          <a:ln w="9525">
            <a:noFill/>
            <a:miter lim="800000"/>
            <a:headEnd/>
            <a:tailEnd/>
          </a:ln>
        </p:spPr>
        <p:txBody>
          <a:bodyPr wrap="none">
            <a:spAutoFit/>
          </a:bodyPr>
          <a:lstStyle/>
          <a:p>
            <a:r>
              <a:rPr lang="en-US" b="1">
                <a:latin typeface="Times New Roman" pitchFamily="18" charset="0"/>
                <a:cs typeface="Times New Roman" pitchFamily="18" charset="0"/>
              </a:rPr>
              <a:t>Figure 3-6</a:t>
            </a:r>
            <a:r>
              <a:rPr lang="en-US">
                <a:latin typeface="Times New Roman" pitchFamily="18" charset="0"/>
                <a:cs typeface="Times New Roman" pitchFamily="18" charset="0"/>
              </a:rPr>
              <a:t>. Correlating parameter, CN</a:t>
            </a:r>
            <a:r>
              <a:rPr lang="en-US" baseline="-25000">
                <a:latin typeface="Times New Roman" pitchFamily="18" charset="0"/>
                <a:cs typeface="Times New Roman" pitchFamily="18" charset="0"/>
              </a:rPr>
              <a:t>L</a:t>
            </a:r>
            <a:r>
              <a:rPr lang="en-US">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6675" y="152400"/>
            <a:ext cx="9077325" cy="6205538"/>
          </a:xfrm>
          <a:prstGeom prst="rect">
            <a:avLst/>
          </a:prstGeom>
          <a:noFill/>
          <a:ln w="9525">
            <a:noFill/>
            <a:miter lim="800000"/>
            <a:headEnd/>
            <a:tailEnd/>
          </a:ln>
        </p:spPr>
      </p:pic>
      <p:sp>
        <p:nvSpPr>
          <p:cNvPr id="29699" name="TextBox 5"/>
          <p:cNvSpPr txBox="1">
            <a:spLocks noChangeArrowheads="1"/>
          </p:cNvSpPr>
          <p:nvPr/>
        </p:nvSpPr>
        <p:spPr bwMode="auto">
          <a:xfrm>
            <a:off x="1219200" y="6400800"/>
            <a:ext cx="7067550" cy="369888"/>
          </a:xfrm>
          <a:prstGeom prst="rect">
            <a:avLst/>
          </a:prstGeom>
          <a:noFill/>
          <a:ln w="9525">
            <a:noFill/>
            <a:miter lim="800000"/>
            <a:headEnd/>
            <a:tailEnd/>
          </a:ln>
        </p:spPr>
        <p:txBody>
          <a:bodyPr wrap="none">
            <a:spAutoFit/>
          </a:bodyPr>
          <a:lstStyle/>
          <a:p>
            <a:r>
              <a:rPr lang="en-US" b="1">
                <a:latin typeface="Times New Roman" pitchFamily="18" charset="0"/>
                <a:cs typeface="Times New Roman" pitchFamily="18" charset="0"/>
              </a:rPr>
              <a:t>Figure 3-7. </a:t>
            </a:r>
            <a:r>
              <a:rPr lang="en-US">
                <a:latin typeface="Times New Roman" pitchFamily="18" charset="0"/>
                <a:cs typeface="Times New Roman" pitchFamily="18" charset="0"/>
              </a:rPr>
              <a:t>Liquid holdup factor correlation, P</a:t>
            </a:r>
            <a:r>
              <a:rPr lang="en-US" baseline="-25000">
                <a:latin typeface="Times New Roman" pitchFamily="18" charset="0"/>
                <a:cs typeface="Times New Roman" pitchFamily="18" charset="0"/>
              </a:rPr>
              <a:t>a</a:t>
            </a:r>
            <a:r>
              <a:rPr lang="en-US">
                <a:latin typeface="Times New Roman" pitchFamily="18" charset="0"/>
                <a:cs typeface="Times New Roman" pitchFamily="18" charset="0"/>
              </a:rPr>
              <a:t>=base pressure (14.7 psia).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clrChange>
              <a:clrFrom>
                <a:srgbClr val="FFFFFF"/>
              </a:clrFrom>
              <a:clrTo>
                <a:srgbClr val="FFFFFF">
                  <a:alpha val="0"/>
                </a:srgbClr>
              </a:clrTo>
            </a:clrChange>
          </a:blip>
          <a:srcRect b="9250"/>
          <a:stretch>
            <a:fillRect/>
          </a:stretch>
        </p:blipFill>
        <p:spPr bwMode="auto">
          <a:xfrm>
            <a:off x="0" y="685800"/>
            <a:ext cx="9144000" cy="5486400"/>
          </a:xfrm>
          <a:prstGeom prst="rect">
            <a:avLst/>
          </a:prstGeom>
          <a:noFill/>
          <a:ln w="9525">
            <a:noFill/>
            <a:miter lim="800000"/>
            <a:headEnd/>
            <a:tailEnd/>
          </a:ln>
        </p:spPr>
      </p:pic>
      <p:sp>
        <p:nvSpPr>
          <p:cNvPr id="30723" name="TextBox 4"/>
          <p:cNvSpPr txBox="1">
            <a:spLocks noChangeArrowheads="1"/>
          </p:cNvSpPr>
          <p:nvPr/>
        </p:nvSpPr>
        <p:spPr bwMode="auto">
          <a:xfrm>
            <a:off x="2438400" y="6248400"/>
            <a:ext cx="5110163" cy="369888"/>
          </a:xfrm>
          <a:prstGeom prst="rect">
            <a:avLst/>
          </a:prstGeom>
          <a:noFill/>
          <a:ln w="9525">
            <a:noFill/>
            <a:miter lim="800000"/>
            <a:headEnd/>
            <a:tailEnd/>
          </a:ln>
        </p:spPr>
        <p:txBody>
          <a:bodyPr wrap="none">
            <a:spAutoFit/>
          </a:bodyPr>
          <a:lstStyle/>
          <a:p>
            <a:r>
              <a:rPr lang="en-US" b="1">
                <a:latin typeface="Times New Roman" pitchFamily="18" charset="0"/>
                <a:cs typeface="Times New Roman" pitchFamily="18" charset="0"/>
              </a:rPr>
              <a:t>Figure 3-8</a:t>
            </a:r>
            <a:r>
              <a:rPr lang="en-US">
                <a:latin typeface="Times New Roman" pitchFamily="18" charset="0"/>
                <a:cs typeface="Times New Roman" pitchFamily="18" charset="0"/>
              </a:rPr>
              <a:t>. Correlation of second correction factor, </a:t>
            </a:r>
            <a:r>
              <a:rPr lang="el-GR">
                <a:latin typeface="Times New Roman" pitchFamily="18" charset="0"/>
                <a:cs typeface="Times New Roman" pitchFamily="18" charset="0"/>
              </a:rPr>
              <a:t>ψ</a:t>
            </a:r>
            <a:endParaRPr lang="en-US">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33400" y="285750"/>
            <a:ext cx="8197850" cy="641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title"/>
          </p:nvPr>
        </p:nvSpPr>
        <p:spPr>
          <a:xfrm>
            <a:off x="457200" y="533400"/>
            <a:ext cx="8229600" cy="971550"/>
          </a:xfrm>
        </p:spPr>
        <p:txBody>
          <a:bodyPr anchor="ctr"/>
          <a:lstStyle/>
          <a:p>
            <a:pPr algn="ctr" eaLnBrk="1" hangingPunct="1"/>
            <a:r>
              <a:rPr lang="en-US" sz="4400" b="1" smtClean="0">
                <a:latin typeface="Times New Roman" pitchFamily="18" charset="0"/>
                <a:cs typeface="Times New Roman" pitchFamily="18" charset="0"/>
              </a:rPr>
              <a:t>Two-Phase Flow Properties</a:t>
            </a:r>
            <a:br>
              <a:rPr lang="en-US" sz="4400" b="1" smtClean="0">
                <a:latin typeface="Times New Roman" pitchFamily="18" charset="0"/>
                <a:cs typeface="Times New Roman" pitchFamily="18" charset="0"/>
              </a:rPr>
            </a:br>
            <a:r>
              <a:rPr lang="en-US" sz="2800" b="1" smtClean="0">
                <a:latin typeface="Times New Roman" pitchFamily="18" charset="0"/>
                <a:cs typeface="Times New Roman" pitchFamily="18" charset="0"/>
              </a:rPr>
              <a:t>Density</a:t>
            </a:r>
          </a:p>
        </p:txBody>
      </p:sp>
      <p:sp>
        <p:nvSpPr>
          <p:cNvPr id="3" name="Content Placeholder 2"/>
          <p:cNvSpPr>
            <a:spLocks noGrp="1"/>
          </p:cNvSpPr>
          <p:nvPr>
            <p:ph idx="1"/>
          </p:nvPr>
        </p:nvSpPr>
        <p:spPr>
          <a:xfrm>
            <a:off x="685800" y="1676400"/>
            <a:ext cx="7848600" cy="4724400"/>
          </a:xfrm>
        </p:spPr>
        <p:txBody>
          <a:bodyPr/>
          <a:lstStyle/>
          <a:p>
            <a:pPr marL="273050" lvl="1" indent="0">
              <a:spcBef>
                <a:spcPct val="0"/>
              </a:spcBef>
              <a:buFont typeface="Wingdings 2" pitchFamily="18" charset="2"/>
              <a:buNone/>
            </a:pPr>
            <a:r>
              <a:rPr lang="en-US" b="1" smtClean="0">
                <a:latin typeface="Times New Roman" pitchFamily="18" charset="0"/>
                <a:cs typeface="Times New Roman" pitchFamily="18" charset="0"/>
              </a:rPr>
              <a:t>1- Liquid Density (</a:t>
            </a:r>
            <a:r>
              <a:rPr lang="el-GR" b="1" i="1" smtClean="0">
                <a:latin typeface="Times New Roman" pitchFamily="18" charset="0"/>
                <a:cs typeface="Times New Roman" pitchFamily="18" charset="0"/>
              </a:rPr>
              <a:t>ρ</a:t>
            </a:r>
            <a:r>
              <a:rPr lang="en-US" b="1" i="1" baseline="-25000" smtClean="0">
                <a:latin typeface="Times New Roman" pitchFamily="18" charset="0"/>
                <a:cs typeface="Times New Roman" pitchFamily="18" charset="0"/>
              </a:rPr>
              <a:t>L</a:t>
            </a:r>
            <a:r>
              <a:rPr lang="en-US" b="1" smtClean="0">
                <a:latin typeface="Times New Roman" pitchFamily="18" charset="0"/>
                <a:cs typeface="Times New Roman" pitchFamily="18" charset="0"/>
              </a:rPr>
              <a:t>):</a:t>
            </a:r>
            <a:r>
              <a:rPr lang="en-US" smtClean="0">
                <a:latin typeface="Times New Roman" pitchFamily="18" charset="0"/>
                <a:cs typeface="Times New Roman" pitchFamily="18" charset="0"/>
              </a:rPr>
              <a:t> </a:t>
            </a:r>
            <a:r>
              <a:rPr lang="el-GR" b="1" i="1" smtClean="0">
                <a:latin typeface="Times New Roman" pitchFamily="18" charset="0"/>
                <a:cs typeface="Times New Roman" pitchFamily="18" charset="0"/>
              </a:rPr>
              <a:t>ρ</a:t>
            </a:r>
            <a:r>
              <a:rPr lang="en-US" b="1" i="1" baseline="-25000" smtClean="0">
                <a:latin typeface="Times New Roman" pitchFamily="18" charset="0"/>
                <a:cs typeface="Times New Roman" pitchFamily="18" charset="0"/>
              </a:rPr>
              <a:t>L</a:t>
            </a:r>
            <a:r>
              <a:rPr lang="en-US" smtClean="0">
                <a:latin typeface="Times New Roman" pitchFamily="18" charset="0"/>
                <a:cs typeface="Times New Roman" pitchFamily="18" charset="0"/>
              </a:rPr>
              <a:t> may be calculated from the oil and water densities with assumption of no slippage between the oil and water phases as follows:</a:t>
            </a:r>
          </a:p>
          <a:p>
            <a:pPr marL="273050" lvl="1" indent="0">
              <a:spcBef>
                <a:spcPct val="0"/>
              </a:spcBef>
              <a:buFont typeface="Wingdings 2" pitchFamily="18" charset="2"/>
              <a:buNone/>
            </a:pPr>
            <a:endParaRPr lang="en-US" smtClean="0">
              <a:latin typeface="Times New Roman" pitchFamily="18" charset="0"/>
              <a:cs typeface="Times New Roman" pitchFamily="18" charset="0"/>
            </a:endParaRPr>
          </a:p>
          <a:p>
            <a:pPr marL="273050" lvl="1" indent="0">
              <a:spcBef>
                <a:spcPct val="0"/>
              </a:spcBef>
              <a:buFont typeface="Wingdings 2" pitchFamily="18" charset="2"/>
              <a:buNone/>
            </a:pPr>
            <a:endParaRPr lang="en-US" smtClean="0">
              <a:latin typeface="Times New Roman" pitchFamily="18" charset="0"/>
              <a:cs typeface="Times New Roman" pitchFamily="18" charset="0"/>
            </a:endParaRPr>
          </a:p>
          <a:p>
            <a:pPr marL="273050" lvl="1" indent="0">
              <a:spcBef>
                <a:spcPct val="0"/>
              </a:spcBef>
              <a:buFont typeface="Wingdings 2" pitchFamily="18" charset="2"/>
              <a:buNone/>
            </a:pPr>
            <a:endParaRPr lang="en-US" i="1" baseline="-25000" smtClean="0">
              <a:latin typeface="Times New Roman" pitchFamily="18" charset="0"/>
              <a:cs typeface="Times New Roman" pitchFamily="18" charset="0"/>
            </a:endParaRPr>
          </a:p>
          <a:p>
            <a:pPr marL="273050" lvl="1" indent="0">
              <a:spcBef>
                <a:spcPct val="0"/>
              </a:spcBef>
              <a:buFont typeface="Wingdings 2" pitchFamily="18" charset="2"/>
              <a:buNone/>
            </a:pPr>
            <a:endParaRPr lang="en-US" i="1" baseline="-25000" smtClean="0">
              <a:latin typeface="Times New Roman" pitchFamily="18" charset="0"/>
              <a:cs typeface="Times New Roman" pitchFamily="18" charset="0"/>
            </a:endParaRPr>
          </a:p>
          <a:p>
            <a:pPr marL="273050" lvl="1" indent="0">
              <a:spcBef>
                <a:spcPct val="0"/>
              </a:spcBef>
              <a:buFont typeface="Wingdings 2" pitchFamily="18" charset="2"/>
              <a:buNone/>
            </a:pPr>
            <a:r>
              <a:rPr lang="en-US" b="1" smtClean="0">
                <a:latin typeface="Times New Roman" pitchFamily="18" charset="0"/>
                <a:cs typeface="Times New Roman" pitchFamily="18" charset="0"/>
              </a:rPr>
              <a:t>2- Two-Phase Density: </a:t>
            </a:r>
            <a:r>
              <a:rPr lang="en-US" smtClean="0">
                <a:latin typeface="Times New Roman" pitchFamily="18" charset="0"/>
                <a:cs typeface="Times New Roman" pitchFamily="18" charset="0"/>
              </a:rPr>
              <a:t>Calculation of the two-phase density requires knowledge of the liquid holdup. Three equations for two-phase density are used by various investigators in two-phase flow:</a:t>
            </a:r>
          </a:p>
        </p:txBody>
      </p:sp>
      <p:graphicFrame>
        <p:nvGraphicFramePr>
          <p:cNvPr id="4" name="Object 2"/>
          <p:cNvGraphicFramePr>
            <a:graphicFrameLocks noChangeAspect="1"/>
          </p:cNvGraphicFramePr>
          <p:nvPr/>
        </p:nvGraphicFramePr>
        <p:xfrm>
          <a:off x="2247900" y="5546725"/>
          <a:ext cx="4838700" cy="1311275"/>
        </p:xfrm>
        <a:graphic>
          <a:graphicData uri="http://schemas.openxmlformats.org/presentationml/2006/ole">
            <p:oleObj spid="_x0000_s2050" name="Equation" r:id="rId3" imgW="2577960" imgH="698400" progId="Equation.3">
              <p:embed/>
            </p:oleObj>
          </a:graphicData>
        </a:graphic>
      </p:graphicFrame>
      <p:graphicFrame>
        <p:nvGraphicFramePr>
          <p:cNvPr id="5" name="Object 3"/>
          <p:cNvGraphicFramePr>
            <a:graphicFrameLocks noChangeAspect="1"/>
          </p:cNvGraphicFramePr>
          <p:nvPr/>
        </p:nvGraphicFramePr>
        <p:xfrm>
          <a:off x="1219200" y="2819400"/>
          <a:ext cx="6858000" cy="914400"/>
        </p:xfrm>
        <a:graphic>
          <a:graphicData uri="http://schemas.openxmlformats.org/presentationml/2006/ole">
            <p:oleObj spid="_x0000_s2051" name="Equation" r:id="rId4" imgW="3619440" imgH="4824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itle 1"/>
          <p:cNvSpPr>
            <a:spLocks noGrp="1"/>
          </p:cNvSpPr>
          <p:nvPr>
            <p:ph type="title"/>
          </p:nvPr>
        </p:nvSpPr>
        <p:spPr>
          <a:xfrm>
            <a:off x="457200" y="533400"/>
            <a:ext cx="8229600" cy="971550"/>
          </a:xfrm>
        </p:spPr>
        <p:txBody>
          <a:bodyPr anchor="ctr"/>
          <a:lstStyle/>
          <a:p>
            <a:pPr algn="ctr" eaLnBrk="1" hangingPunct="1"/>
            <a:r>
              <a:rPr lang="en-US" sz="4400" b="1" smtClean="0">
                <a:latin typeface="Times New Roman" pitchFamily="18" charset="0"/>
                <a:cs typeface="Times New Roman" pitchFamily="18" charset="0"/>
              </a:rPr>
              <a:t>Two-Phase Flow Properties</a:t>
            </a:r>
            <a:br>
              <a:rPr lang="en-US" sz="4400" b="1" smtClean="0">
                <a:latin typeface="Times New Roman" pitchFamily="18" charset="0"/>
                <a:cs typeface="Times New Roman" pitchFamily="18" charset="0"/>
              </a:rPr>
            </a:br>
            <a:r>
              <a:rPr lang="en-US" sz="2800" b="1" smtClean="0">
                <a:latin typeface="Times New Roman" pitchFamily="18" charset="0"/>
                <a:cs typeface="Times New Roman" pitchFamily="18" charset="0"/>
              </a:rPr>
              <a:t>Velocity</a:t>
            </a:r>
          </a:p>
        </p:txBody>
      </p:sp>
      <p:sp>
        <p:nvSpPr>
          <p:cNvPr id="3" name="Content Placeholder 2"/>
          <p:cNvSpPr>
            <a:spLocks noGrp="1"/>
          </p:cNvSpPr>
          <p:nvPr>
            <p:ph idx="1"/>
          </p:nvPr>
        </p:nvSpPr>
        <p:spPr>
          <a:xfrm>
            <a:off x="685800" y="1676400"/>
            <a:ext cx="7848600" cy="4343400"/>
          </a:xfrm>
        </p:spPr>
        <p:txBody>
          <a:bodyPr/>
          <a:lstStyle/>
          <a:p>
            <a:pPr marL="273050" lvl="1" indent="0">
              <a:spcBef>
                <a:spcPct val="0"/>
              </a:spcBef>
              <a:buFont typeface="Wingdings 2" pitchFamily="18" charset="2"/>
              <a:buNone/>
            </a:pPr>
            <a:r>
              <a:rPr lang="en-US" b="1" smtClean="0">
                <a:latin typeface="Times New Roman" pitchFamily="18" charset="0"/>
                <a:cs typeface="Times New Roman" pitchFamily="18" charset="0"/>
              </a:rPr>
              <a:t>1- Superficial Gas and Liquid Velocities (</a:t>
            </a:r>
            <a:r>
              <a:rPr lang="en-US" b="1" i="1" smtClean="0">
                <a:latin typeface="Times New Roman" pitchFamily="18" charset="0"/>
                <a:cs typeface="Times New Roman" pitchFamily="18" charset="0"/>
              </a:rPr>
              <a:t>v</a:t>
            </a:r>
            <a:r>
              <a:rPr lang="en-US" b="1" i="1" baseline="-25000" smtClean="0">
                <a:latin typeface="Times New Roman" pitchFamily="18" charset="0"/>
                <a:cs typeface="Times New Roman" pitchFamily="18" charset="0"/>
              </a:rPr>
              <a:t>sg</a:t>
            </a:r>
            <a:r>
              <a:rPr lang="en-US" b="1" smtClean="0">
                <a:latin typeface="Times New Roman" pitchFamily="18" charset="0"/>
                <a:cs typeface="Times New Roman" pitchFamily="18" charset="0"/>
              </a:rPr>
              <a:t> &amp; </a:t>
            </a:r>
            <a:r>
              <a:rPr lang="en-US" b="1" i="1" smtClean="0">
                <a:latin typeface="Times New Roman" pitchFamily="18" charset="0"/>
                <a:cs typeface="Times New Roman" pitchFamily="18" charset="0"/>
              </a:rPr>
              <a:t>v</a:t>
            </a:r>
            <a:r>
              <a:rPr lang="en-US" b="1" i="1" baseline="-25000" smtClean="0">
                <a:latin typeface="Times New Roman" pitchFamily="18" charset="0"/>
                <a:cs typeface="Times New Roman" pitchFamily="18" charset="0"/>
              </a:rPr>
              <a:t>sL</a:t>
            </a:r>
            <a:r>
              <a:rPr lang="en-US" b="1" smtClean="0">
                <a:latin typeface="Times New Roman" pitchFamily="18" charset="0"/>
                <a:cs typeface="Times New Roman" pitchFamily="18" charset="0"/>
              </a:rPr>
              <a:t>): </a:t>
            </a:r>
            <a:endParaRPr lang="en-US" smtClean="0">
              <a:latin typeface="Times New Roman" pitchFamily="18" charset="0"/>
              <a:cs typeface="Times New Roman" pitchFamily="18" charset="0"/>
            </a:endParaRPr>
          </a:p>
          <a:p>
            <a:pPr marL="273050" lvl="1" indent="0">
              <a:spcBef>
                <a:spcPct val="0"/>
              </a:spcBef>
              <a:buFont typeface="Wingdings 2" pitchFamily="18" charset="2"/>
              <a:buNone/>
            </a:pPr>
            <a:endParaRPr lang="en-US" smtClean="0">
              <a:latin typeface="Times New Roman" pitchFamily="18" charset="0"/>
              <a:cs typeface="Times New Roman" pitchFamily="18" charset="0"/>
            </a:endParaRPr>
          </a:p>
          <a:p>
            <a:pPr marL="273050" lvl="1" indent="0">
              <a:spcBef>
                <a:spcPct val="0"/>
              </a:spcBef>
              <a:buFont typeface="Wingdings 2" pitchFamily="18" charset="2"/>
              <a:buNone/>
            </a:pPr>
            <a:endParaRPr lang="en-US" smtClean="0">
              <a:latin typeface="Times New Roman" pitchFamily="18" charset="0"/>
              <a:cs typeface="Times New Roman" pitchFamily="18" charset="0"/>
            </a:endParaRPr>
          </a:p>
          <a:p>
            <a:pPr marL="273050" lvl="1" indent="0">
              <a:spcBef>
                <a:spcPct val="0"/>
              </a:spcBef>
              <a:buFont typeface="Wingdings 2" pitchFamily="18" charset="2"/>
              <a:buNone/>
            </a:pPr>
            <a:endParaRPr lang="en-US" i="1" baseline="-25000" smtClean="0">
              <a:latin typeface="Times New Roman" pitchFamily="18" charset="0"/>
              <a:cs typeface="Times New Roman" pitchFamily="18" charset="0"/>
            </a:endParaRPr>
          </a:p>
          <a:p>
            <a:pPr marL="273050" lvl="1" indent="0">
              <a:spcBef>
                <a:spcPct val="0"/>
              </a:spcBef>
              <a:buFont typeface="Wingdings 2" pitchFamily="18" charset="2"/>
              <a:buNone/>
            </a:pPr>
            <a:endParaRPr lang="en-US" i="1" baseline="-25000" smtClean="0">
              <a:latin typeface="Times New Roman" pitchFamily="18" charset="0"/>
              <a:cs typeface="Times New Roman" pitchFamily="18" charset="0"/>
            </a:endParaRPr>
          </a:p>
          <a:p>
            <a:pPr marL="273050" lvl="1" indent="0">
              <a:spcBef>
                <a:spcPct val="0"/>
              </a:spcBef>
              <a:buFont typeface="Wingdings 2" pitchFamily="18" charset="2"/>
              <a:buNone/>
            </a:pPr>
            <a:r>
              <a:rPr lang="en-US" b="1" smtClean="0">
                <a:latin typeface="Times New Roman" pitchFamily="18" charset="0"/>
                <a:cs typeface="Times New Roman" pitchFamily="18" charset="0"/>
              </a:rPr>
              <a:t>2- Actual Gas and Liquid Velocities (</a:t>
            </a:r>
            <a:r>
              <a:rPr lang="en-US" b="1" i="1" smtClean="0">
                <a:latin typeface="Times New Roman" pitchFamily="18" charset="0"/>
                <a:cs typeface="Times New Roman" pitchFamily="18" charset="0"/>
              </a:rPr>
              <a:t>v</a:t>
            </a:r>
            <a:r>
              <a:rPr lang="en-US" b="1" i="1" baseline="-25000" smtClean="0">
                <a:latin typeface="Times New Roman" pitchFamily="18" charset="0"/>
                <a:cs typeface="Times New Roman" pitchFamily="18" charset="0"/>
              </a:rPr>
              <a:t>g</a:t>
            </a:r>
            <a:r>
              <a:rPr lang="en-US" b="1" smtClean="0">
                <a:latin typeface="Times New Roman" pitchFamily="18" charset="0"/>
                <a:cs typeface="Times New Roman" pitchFamily="18" charset="0"/>
              </a:rPr>
              <a:t> &amp; </a:t>
            </a:r>
            <a:r>
              <a:rPr lang="en-US" b="1" i="1" smtClean="0">
                <a:latin typeface="Times New Roman" pitchFamily="18" charset="0"/>
                <a:cs typeface="Times New Roman" pitchFamily="18" charset="0"/>
              </a:rPr>
              <a:t>v</a:t>
            </a:r>
            <a:r>
              <a:rPr lang="en-US" b="1" i="1" baseline="-25000" smtClean="0">
                <a:latin typeface="Times New Roman" pitchFamily="18" charset="0"/>
                <a:cs typeface="Times New Roman" pitchFamily="18" charset="0"/>
              </a:rPr>
              <a:t>L</a:t>
            </a:r>
            <a:r>
              <a:rPr lang="en-US" b="1" smtClean="0">
                <a:latin typeface="Times New Roman" pitchFamily="18" charset="0"/>
                <a:cs typeface="Times New Roman" pitchFamily="18" charset="0"/>
              </a:rPr>
              <a:t>):</a:t>
            </a:r>
          </a:p>
          <a:p>
            <a:pPr marL="273050" lvl="1" indent="0">
              <a:spcBef>
                <a:spcPct val="0"/>
              </a:spcBef>
              <a:buFont typeface="Wingdings 2" pitchFamily="18" charset="2"/>
              <a:buNone/>
            </a:pPr>
            <a:endParaRPr lang="en-US" b="1" smtClean="0">
              <a:latin typeface="Times New Roman" pitchFamily="18" charset="0"/>
              <a:cs typeface="Times New Roman" pitchFamily="18" charset="0"/>
            </a:endParaRPr>
          </a:p>
          <a:p>
            <a:pPr marL="273050" lvl="1" indent="0">
              <a:spcBef>
                <a:spcPct val="0"/>
              </a:spcBef>
              <a:buFont typeface="Wingdings 2" pitchFamily="18" charset="2"/>
              <a:buNone/>
            </a:pPr>
            <a:endParaRPr lang="en-US" b="1" smtClean="0">
              <a:latin typeface="Times New Roman" pitchFamily="18" charset="0"/>
              <a:cs typeface="Times New Roman" pitchFamily="18" charset="0"/>
            </a:endParaRPr>
          </a:p>
          <a:p>
            <a:pPr marL="273050" lvl="1" indent="0">
              <a:spcBef>
                <a:spcPct val="0"/>
              </a:spcBef>
              <a:buFont typeface="Wingdings 2" pitchFamily="18" charset="2"/>
              <a:buNone/>
            </a:pPr>
            <a:endParaRPr lang="en-US" b="1" smtClean="0">
              <a:latin typeface="Times New Roman" pitchFamily="18" charset="0"/>
              <a:cs typeface="Times New Roman" pitchFamily="18" charset="0"/>
            </a:endParaRPr>
          </a:p>
          <a:p>
            <a:pPr marL="273050" lvl="1" indent="0">
              <a:spcBef>
                <a:spcPct val="0"/>
              </a:spcBef>
              <a:buFont typeface="Wingdings 2" pitchFamily="18" charset="2"/>
              <a:buNone/>
            </a:pPr>
            <a:r>
              <a:rPr lang="en-US" b="1" smtClean="0">
                <a:latin typeface="Times New Roman" pitchFamily="18" charset="0"/>
                <a:cs typeface="Times New Roman" pitchFamily="18" charset="0"/>
              </a:rPr>
              <a:t>3- Two-Phase Velocity (</a:t>
            </a:r>
            <a:r>
              <a:rPr lang="en-US" b="1" i="1" smtClean="0">
                <a:latin typeface="Times New Roman" pitchFamily="18" charset="0"/>
                <a:cs typeface="Times New Roman" pitchFamily="18" charset="0"/>
              </a:rPr>
              <a:t>v</a:t>
            </a:r>
            <a:r>
              <a:rPr lang="en-US" b="1" i="1" baseline="-25000" smtClean="0">
                <a:latin typeface="Times New Roman" pitchFamily="18" charset="0"/>
                <a:cs typeface="Times New Roman" pitchFamily="18" charset="0"/>
              </a:rPr>
              <a:t>m</a:t>
            </a:r>
            <a:r>
              <a:rPr lang="en-US" b="1" smtClean="0">
                <a:latin typeface="Times New Roman" pitchFamily="18" charset="0"/>
                <a:cs typeface="Times New Roman" pitchFamily="18" charset="0"/>
              </a:rPr>
              <a:t>): </a:t>
            </a:r>
          </a:p>
          <a:p>
            <a:pPr marL="273050" lvl="1" indent="0">
              <a:spcBef>
                <a:spcPct val="0"/>
              </a:spcBef>
              <a:buFont typeface="Wingdings 2" pitchFamily="18" charset="2"/>
              <a:buNone/>
            </a:pPr>
            <a:endParaRPr lang="en-US" b="1" smtClean="0">
              <a:latin typeface="Times New Roman" pitchFamily="18" charset="0"/>
              <a:cs typeface="Times New Roman" pitchFamily="18" charset="0"/>
            </a:endParaRPr>
          </a:p>
          <a:p>
            <a:pPr marL="273050" lvl="1" indent="0">
              <a:spcBef>
                <a:spcPct val="0"/>
              </a:spcBef>
              <a:buFont typeface="Wingdings 2" pitchFamily="18" charset="2"/>
              <a:buNone/>
            </a:pPr>
            <a:r>
              <a:rPr lang="en-US" b="1" smtClean="0">
                <a:latin typeface="Times New Roman" pitchFamily="18" charset="0"/>
                <a:cs typeface="Times New Roman" pitchFamily="18" charset="0"/>
              </a:rPr>
              <a:t>4- Slip Velocity (</a:t>
            </a:r>
            <a:r>
              <a:rPr lang="en-US" b="1" i="1" smtClean="0">
                <a:latin typeface="Times New Roman" pitchFamily="18" charset="0"/>
                <a:cs typeface="Times New Roman" pitchFamily="18" charset="0"/>
              </a:rPr>
              <a:t>v</a:t>
            </a:r>
            <a:r>
              <a:rPr lang="en-US" b="1" i="1" baseline="-25000" smtClean="0">
                <a:latin typeface="Times New Roman" pitchFamily="18" charset="0"/>
                <a:cs typeface="Times New Roman" pitchFamily="18" charset="0"/>
              </a:rPr>
              <a:t>s</a:t>
            </a:r>
            <a:r>
              <a:rPr lang="en-US" b="1" smtClean="0">
                <a:latin typeface="Times New Roman" pitchFamily="18" charset="0"/>
                <a:cs typeface="Times New Roman" pitchFamily="18" charset="0"/>
              </a:rPr>
              <a:t>): </a:t>
            </a:r>
            <a:endParaRPr lang="en-US" smtClean="0">
              <a:latin typeface="Times New Roman" pitchFamily="18" charset="0"/>
              <a:cs typeface="Times New Roman" pitchFamily="18" charset="0"/>
            </a:endParaRPr>
          </a:p>
        </p:txBody>
      </p:sp>
      <p:graphicFrame>
        <p:nvGraphicFramePr>
          <p:cNvPr id="4" name="Object 2"/>
          <p:cNvGraphicFramePr>
            <a:graphicFrameLocks noChangeAspect="1"/>
          </p:cNvGraphicFramePr>
          <p:nvPr/>
        </p:nvGraphicFramePr>
        <p:xfrm>
          <a:off x="3041650" y="3733800"/>
          <a:ext cx="2216150" cy="882650"/>
        </p:xfrm>
        <a:graphic>
          <a:graphicData uri="http://schemas.openxmlformats.org/presentationml/2006/ole">
            <p:oleObj spid="_x0000_s3074" name="Equation" r:id="rId3" imgW="1180800" imgH="469800" progId="Equation.3">
              <p:embed/>
            </p:oleObj>
          </a:graphicData>
        </a:graphic>
      </p:graphicFrame>
      <p:graphicFrame>
        <p:nvGraphicFramePr>
          <p:cNvPr id="5" name="Object 3"/>
          <p:cNvGraphicFramePr>
            <a:graphicFrameLocks noChangeAspect="1"/>
          </p:cNvGraphicFramePr>
          <p:nvPr/>
        </p:nvGraphicFramePr>
        <p:xfrm>
          <a:off x="1087438" y="2209800"/>
          <a:ext cx="7121525" cy="793750"/>
        </p:xfrm>
        <a:graphic>
          <a:graphicData uri="http://schemas.openxmlformats.org/presentationml/2006/ole">
            <p:oleObj spid="_x0000_s3075" name="Equation" r:id="rId4" imgW="3759120" imgH="419040" progId="Equation.3">
              <p:embed/>
            </p:oleObj>
          </a:graphicData>
        </a:graphic>
      </p:graphicFrame>
      <p:graphicFrame>
        <p:nvGraphicFramePr>
          <p:cNvPr id="6" name="Object 2"/>
          <p:cNvGraphicFramePr>
            <a:graphicFrameLocks noChangeAspect="1"/>
          </p:cNvGraphicFramePr>
          <p:nvPr/>
        </p:nvGraphicFramePr>
        <p:xfrm>
          <a:off x="4800600" y="4803775"/>
          <a:ext cx="1525588" cy="454025"/>
        </p:xfrm>
        <a:graphic>
          <a:graphicData uri="http://schemas.openxmlformats.org/presentationml/2006/ole">
            <p:oleObj spid="_x0000_s3076" name="Equation" r:id="rId5" imgW="812520" imgH="241200" progId="Equation.3">
              <p:embed/>
            </p:oleObj>
          </a:graphicData>
        </a:graphic>
      </p:graphicFrame>
      <p:graphicFrame>
        <p:nvGraphicFramePr>
          <p:cNvPr id="7" name="Object 2"/>
          <p:cNvGraphicFramePr>
            <a:graphicFrameLocks noChangeAspect="1"/>
          </p:cNvGraphicFramePr>
          <p:nvPr/>
        </p:nvGraphicFramePr>
        <p:xfrm>
          <a:off x="3886200" y="5486400"/>
          <a:ext cx="1335088" cy="454025"/>
        </p:xfrm>
        <a:graphic>
          <a:graphicData uri="http://schemas.openxmlformats.org/presentationml/2006/ole">
            <p:oleObj spid="_x0000_s3077" name="Equation" r:id="rId6" imgW="711000" imgH="241200" progId="Equation.3">
              <p:embed/>
            </p:oleObj>
          </a:graphicData>
        </a:graphic>
      </p:graphicFrame>
      <p:graphicFrame>
        <p:nvGraphicFramePr>
          <p:cNvPr id="8" name="Object 2"/>
          <p:cNvGraphicFramePr>
            <a:graphicFrameLocks noChangeAspect="1"/>
          </p:cNvGraphicFramePr>
          <p:nvPr/>
        </p:nvGraphicFramePr>
        <p:xfrm>
          <a:off x="1905000" y="5969000"/>
          <a:ext cx="5697538" cy="860425"/>
        </p:xfrm>
        <a:graphic>
          <a:graphicData uri="http://schemas.openxmlformats.org/presentationml/2006/ole">
            <p:oleObj spid="_x0000_s3078" name="Equation" r:id="rId7" imgW="3035160" imgH="457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linds(horizontal)">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itle 1"/>
          <p:cNvSpPr>
            <a:spLocks noGrp="1"/>
          </p:cNvSpPr>
          <p:nvPr>
            <p:ph type="title"/>
          </p:nvPr>
        </p:nvSpPr>
        <p:spPr>
          <a:xfrm>
            <a:off x="457200" y="533400"/>
            <a:ext cx="8229600" cy="971550"/>
          </a:xfrm>
        </p:spPr>
        <p:txBody>
          <a:bodyPr anchor="ctr"/>
          <a:lstStyle/>
          <a:p>
            <a:pPr algn="ctr" eaLnBrk="1" hangingPunct="1"/>
            <a:r>
              <a:rPr lang="en-US" sz="4400" b="1" smtClean="0">
                <a:latin typeface="Times New Roman" pitchFamily="18" charset="0"/>
                <a:cs typeface="Times New Roman" pitchFamily="18" charset="0"/>
              </a:rPr>
              <a:t>Two-Phase Flow Properties</a:t>
            </a:r>
            <a:br>
              <a:rPr lang="en-US" sz="4400" b="1" smtClean="0">
                <a:latin typeface="Times New Roman" pitchFamily="18" charset="0"/>
                <a:cs typeface="Times New Roman" pitchFamily="18" charset="0"/>
              </a:rPr>
            </a:br>
            <a:r>
              <a:rPr lang="en-US" sz="2800" b="1" smtClean="0">
                <a:latin typeface="Times New Roman" pitchFamily="18" charset="0"/>
                <a:cs typeface="Times New Roman" pitchFamily="18" charset="0"/>
              </a:rPr>
              <a:t>Viscosity</a:t>
            </a:r>
          </a:p>
        </p:txBody>
      </p:sp>
      <p:sp>
        <p:nvSpPr>
          <p:cNvPr id="3" name="Content Placeholder 2"/>
          <p:cNvSpPr>
            <a:spLocks noGrp="1"/>
          </p:cNvSpPr>
          <p:nvPr>
            <p:ph idx="1"/>
          </p:nvPr>
        </p:nvSpPr>
        <p:spPr>
          <a:xfrm>
            <a:off x="685800" y="1676400"/>
            <a:ext cx="7848600" cy="4724400"/>
          </a:xfrm>
        </p:spPr>
        <p:txBody>
          <a:bodyPr/>
          <a:lstStyle/>
          <a:p>
            <a:pPr marL="273050" lvl="1" indent="0">
              <a:spcBef>
                <a:spcPct val="0"/>
              </a:spcBef>
              <a:buFont typeface="Wingdings 2" pitchFamily="18" charset="2"/>
              <a:buNone/>
            </a:pPr>
            <a:r>
              <a:rPr lang="en-US" b="1" smtClean="0">
                <a:latin typeface="Times New Roman" pitchFamily="18" charset="0"/>
                <a:cs typeface="Times New Roman" pitchFamily="18" charset="0"/>
              </a:rPr>
              <a:t>1- Liquid Viscosity (</a:t>
            </a:r>
            <a:r>
              <a:rPr lang="el-GR" b="1" i="1" smtClean="0">
                <a:latin typeface="Times New Roman" pitchFamily="18" charset="0"/>
                <a:cs typeface="Times New Roman" pitchFamily="18" charset="0"/>
              </a:rPr>
              <a:t>μ</a:t>
            </a:r>
            <a:r>
              <a:rPr lang="en-US" b="1" i="1" baseline="-25000" smtClean="0">
                <a:latin typeface="Times New Roman" pitchFamily="18" charset="0"/>
                <a:cs typeface="Times New Roman" pitchFamily="18" charset="0"/>
              </a:rPr>
              <a:t>L</a:t>
            </a:r>
            <a:r>
              <a:rPr lang="en-US" b="1" smtClean="0">
                <a:latin typeface="Times New Roman" pitchFamily="18" charset="0"/>
                <a:cs typeface="Times New Roman" pitchFamily="18" charset="0"/>
              </a:rPr>
              <a:t>):</a:t>
            </a:r>
            <a:r>
              <a:rPr lang="en-US" smtClean="0">
                <a:latin typeface="Times New Roman" pitchFamily="18" charset="0"/>
                <a:cs typeface="Times New Roman" pitchFamily="18" charset="0"/>
              </a:rPr>
              <a:t> </a:t>
            </a:r>
            <a:r>
              <a:rPr lang="el-GR" b="1" i="1" smtClean="0">
                <a:latin typeface="Times New Roman" pitchFamily="18" charset="0"/>
                <a:cs typeface="Times New Roman" pitchFamily="18" charset="0"/>
              </a:rPr>
              <a:t>μ</a:t>
            </a:r>
            <a:r>
              <a:rPr lang="en-US" b="1" i="1" baseline="-25000" smtClean="0">
                <a:latin typeface="Times New Roman" pitchFamily="18" charset="0"/>
                <a:cs typeface="Times New Roman" pitchFamily="18" charset="0"/>
              </a:rPr>
              <a:t>L</a:t>
            </a:r>
            <a:r>
              <a:rPr lang="en-US" smtClean="0">
                <a:latin typeface="Times New Roman" pitchFamily="18" charset="0"/>
                <a:cs typeface="Times New Roman" pitchFamily="18" charset="0"/>
              </a:rPr>
              <a:t> may be calculated from the oil and water viscosities with assumption of no slippage between the oil and water phases as follows:</a:t>
            </a:r>
          </a:p>
          <a:p>
            <a:pPr marL="273050" lvl="1" indent="0">
              <a:spcBef>
                <a:spcPct val="0"/>
              </a:spcBef>
              <a:buFont typeface="Wingdings 2" pitchFamily="18" charset="2"/>
              <a:buNone/>
            </a:pPr>
            <a:endParaRPr lang="en-US" smtClean="0">
              <a:latin typeface="Times New Roman" pitchFamily="18" charset="0"/>
              <a:cs typeface="Times New Roman" pitchFamily="18" charset="0"/>
            </a:endParaRPr>
          </a:p>
          <a:p>
            <a:pPr marL="273050" lvl="1" indent="0">
              <a:spcBef>
                <a:spcPct val="0"/>
              </a:spcBef>
              <a:buFont typeface="Wingdings 2" pitchFamily="18" charset="2"/>
              <a:buNone/>
            </a:pPr>
            <a:endParaRPr lang="en-US" i="1" baseline="-25000" smtClean="0">
              <a:latin typeface="Times New Roman" pitchFamily="18" charset="0"/>
              <a:cs typeface="Times New Roman" pitchFamily="18" charset="0"/>
            </a:endParaRPr>
          </a:p>
          <a:p>
            <a:pPr marL="273050" lvl="1" indent="0">
              <a:spcBef>
                <a:spcPct val="0"/>
              </a:spcBef>
              <a:buFont typeface="Wingdings 2" pitchFamily="18" charset="2"/>
              <a:buNone/>
            </a:pPr>
            <a:endParaRPr lang="en-US" i="1" baseline="-25000" smtClean="0">
              <a:latin typeface="Times New Roman" pitchFamily="18" charset="0"/>
              <a:cs typeface="Times New Roman" pitchFamily="18" charset="0"/>
            </a:endParaRPr>
          </a:p>
          <a:p>
            <a:pPr marL="273050" lvl="1" indent="0">
              <a:spcBef>
                <a:spcPct val="0"/>
              </a:spcBef>
              <a:buFont typeface="Wingdings 2" pitchFamily="18" charset="2"/>
              <a:buNone/>
            </a:pPr>
            <a:r>
              <a:rPr lang="en-US" b="1" smtClean="0">
                <a:latin typeface="Times New Roman" pitchFamily="18" charset="0"/>
                <a:cs typeface="Times New Roman" pitchFamily="18" charset="0"/>
              </a:rPr>
              <a:t>2- Two-Phase Viscosity: </a:t>
            </a:r>
            <a:r>
              <a:rPr lang="en-US" smtClean="0">
                <a:latin typeface="Times New Roman" pitchFamily="18" charset="0"/>
                <a:cs typeface="Times New Roman" pitchFamily="18" charset="0"/>
              </a:rPr>
              <a:t>Calculation of the two-phase viscosity requires knowledge of the liquid holdup. Two equations for two-phase viscosity are used by various investigators in two-phase flow:</a:t>
            </a:r>
          </a:p>
          <a:p>
            <a:pPr marL="273050" lvl="1" indent="0">
              <a:spcBef>
                <a:spcPct val="0"/>
              </a:spcBef>
              <a:buFont typeface="Wingdings 2" pitchFamily="18" charset="2"/>
              <a:buNone/>
            </a:pPr>
            <a:endParaRPr lang="en-US" smtClean="0">
              <a:latin typeface="Times New Roman" pitchFamily="18" charset="0"/>
              <a:cs typeface="Times New Roman" pitchFamily="18" charset="0"/>
            </a:endParaRPr>
          </a:p>
          <a:p>
            <a:pPr marL="273050" lvl="1" indent="0">
              <a:spcBef>
                <a:spcPct val="0"/>
              </a:spcBef>
              <a:buFont typeface="Wingdings 2" pitchFamily="18" charset="2"/>
              <a:buNone/>
            </a:pPr>
            <a:endParaRPr lang="en-US" smtClean="0">
              <a:latin typeface="Times New Roman" pitchFamily="18" charset="0"/>
              <a:cs typeface="Times New Roman" pitchFamily="18" charset="0"/>
            </a:endParaRPr>
          </a:p>
          <a:p>
            <a:pPr marL="273050" lvl="1" indent="0">
              <a:lnSpc>
                <a:spcPts val="1200"/>
              </a:lnSpc>
              <a:spcBef>
                <a:spcPct val="0"/>
              </a:spcBef>
              <a:buFont typeface="Wingdings 2" pitchFamily="18" charset="2"/>
              <a:buNone/>
            </a:pPr>
            <a:endParaRPr lang="en-US" smtClean="0">
              <a:latin typeface="Times New Roman" pitchFamily="18" charset="0"/>
              <a:cs typeface="Times New Roman" pitchFamily="18" charset="0"/>
            </a:endParaRPr>
          </a:p>
          <a:p>
            <a:pPr marL="273050" lvl="1" indent="0">
              <a:spcBef>
                <a:spcPct val="0"/>
              </a:spcBef>
              <a:buFont typeface="Wingdings 2" pitchFamily="18" charset="2"/>
              <a:buNone/>
            </a:pPr>
            <a:r>
              <a:rPr lang="en-US" b="1" smtClean="0">
                <a:latin typeface="Times New Roman" pitchFamily="18" charset="0"/>
                <a:cs typeface="Times New Roman" pitchFamily="18" charset="0"/>
              </a:rPr>
              <a:t>3- Liquid Surface Tension (</a:t>
            </a:r>
            <a:r>
              <a:rPr lang="el-GR" b="1" i="1" smtClean="0">
                <a:latin typeface="Times New Roman" pitchFamily="18" charset="0"/>
                <a:cs typeface="Times New Roman" pitchFamily="18" charset="0"/>
              </a:rPr>
              <a:t>σ</a:t>
            </a:r>
            <a:r>
              <a:rPr lang="en-US" b="1" i="1" baseline="-25000" smtClean="0">
                <a:latin typeface="Times New Roman" pitchFamily="18" charset="0"/>
                <a:cs typeface="Times New Roman" pitchFamily="18" charset="0"/>
              </a:rPr>
              <a:t>L</a:t>
            </a:r>
            <a:r>
              <a:rPr lang="en-US" b="1" smtClean="0">
                <a:latin typeface="Times New Roman" pitchFamily="18" charset="0"/>
                <a:cs typeface="Times New Roman" pitchFamily="18" charset="0"/>
              </a:rPr>
              <a:t>): </a:t>
            </a:r>
            <a:endParaRPr lang="en-US" smtClean="0">
              <a:latin typeface="Times New Roman" pitchFamily="18" charset="0"/>
              <a:cs typeface="Times New Roman" pitchFamily="18" charset="0"/>
            </a:endParaRPr>
          </a:p>
        </p:txBody>
      </p:sp>
      <p:graphicFrame>
        <p:nvGraphicFramePr>
          <p:cNvPr id="4" name="Object 2"/>
          <p:cNvGraphicFramePr>
            <a:graphicFrameLocks noChangeAspect="1"/>
          </p:cNvGraphicFramePr>
          <p:nvPr/>
        </p:nvGraphicFramePr>
        <p:xfrm>
          <a:off x="2667000" y="5291138"/>
          <a:ext cx="4005263" cy="500062"/>
        </p:xfrm>
        <a:graphic>
          <a:graphicData uri="http://schemas.openxmlformats.org/presentationml/2006/ole">
            <p:oleObj spid="_x0000_s4098" name="Equation" r:id="rId3" imgW="2133360" imgH="266400" progId="Equation.3">
              <p:embed/>
            </p:oleObj>
          </a:graphicData>
        </a:graphic>
      </p:graphicFrame>
      <p:graphicFrame>
        <p:nvGraphicFramePr>
          <p:cNvPr id="5" name="Object 3"/>
          <p:cNvGraphicFramePr>
            <a:graphicFrameLocks noChangeAspect="1"/>
          </p:cNvGraphicFramePr>
          <p:nvPr/>
        </p:nvGraphicFramePr>
        <p:xfrm>
          <a:off x="3429000" y="2995613"/>
          <a:ext cx="2406650" cy="433387"/>
        </p:xfrm>
        <a:graphic>
          <a:graphicData uri="http://schemas.openxmlformats.org/presentationml/2006/ole">
            <p:oleObj spid="_x0000_s4099" name="Equation" r:id="rId4" imgW="1269720" imgH="228600" progId="Equation.3">
              <p:embed/>
            </p:oleObj>
          </a:graphicData>
        </a:graphic>
      </p:graphicFrame>
      <p:graphicFrame>
        <p:nvGraphicFramePr>
          <p:cNvPr id="6" name="Object 3"/>
          <p:cNvGraphicFramePr>
            <a:graphicFrameLocks noChangeAspect="1"/>
          </p:cNvGraphicFramePr>
          <p:nvPr/>
        </p:nvGraphicFramePr>
        <p:xfrm>
          <a:off x="5334000" y="6043613"/>
          <a:ext cx="2406650" cy="433387"/>
        </p:xfrm>
        <a:graphic>
          <a:graphicData uri="http://schemas.openxmlformats.org/presentationml/2006/ole">
            <p:oleObj spid="_x0000_s4100" name="Equation" r:id="rId5" imgW="1269720" imgH="228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533400"/>
            <a:ext cx="8229600" cy="971550"/>
          </a:xfrm>
        </p:spPr>
        <p:txBody>
          <a:bodyPr anchor="ctr"/>
          <a:lstStyle/>
          <a:p>
            <a:pPr algn="ctr" eaLnBrk="1" hangingPunct="1"/>
            <a:r>
              <a:rPr lang="en-US" sz="4400" b="1" smtClean="0">
                <a:latin typeface="Times New Roman" pitchFamily="18" charset="0"/>
                <a:cs typeface="Times New Roman" pitchFamily="18" charset="0"/>
              </a:rPr>
              <a:t>Two-Phase Flow Regimes</a:t>
            </a:r>
            <a:br>
              <a:rPr lang="en-US" sz="4400" b="1" smtClean="0">
                <a:latin typeface="Times New Roman" pitchFamily="18" charset="0"/>
                <a:cs typeface="Times New Roman" pitchFamily="18" charset="0"/>
              </a:rPr>
            </a:br>
            <a:r>
              <a:rPr lang="en-US" sz="2800" b="1" smtClean="0">
                <a:latin typeface="Times New Roman" pitchFamily="18" charset="0"/>
                <a:cs typeface="Times New Roman" pitchFamily="18" charset="0"/>
              </a:rPr>
              <a:t>Horizontal Flow</a:t>
            </a:r>
          </a:p>
        </p:txBody>
      </p:sp>
      <p:sp>
        <p:nvSpPr>
          <p:cNvPr id="3" name="Content Placeholder 2"/>
          <p:cNvSpPr>
            <a:spLocks noGrp="1"/>
          </p:cNvSpPr>
          <p:nvPr>
            <p:ph idx="1"/>
          </p:nvPr>
        </p:nvSpPr>
        <p:spPr>
          <a:xfrm>
            <a:off x="685800" y="1828800"/>
            <a:ext cx="7848600" cy="4724400"/>
          </a:xfrm>
        </p:spPr>
        <p:txBody>
          <a:bodyPr/>
          <a:lstStyle/>
          <a:p>
            <a:pPr marL="0" indent="0">
              <a:spcBef>
                <a:spcPts val="0"/>
              </a:spcBef>
              <a:buFont typeface="Wingdings 2" pitchFamily="18" charset="2"/>
              <a:buNone/>
              <a:defRPr/>
            </a:pPr>
            <a:r>
              <a:rPr lang="en-US" sz="2400" dirty="0" smtClean="0">
                <a:latin typeface="Times New Roman" pitchFamily="18" charset="0"/>
                <a:cs typeface="Times New Roman" pitchFamily="18" charset="0"/>
              </a:rPr>
              <a:t>Two-phase flow regimes for horizontal flow are shown in </a:t>
            </a:r>
            <a:r>
              <a:rPr lang="en-US" sz="2400" dirty="0" smtClean="0">
                <a:latin typeface="Times New Roman" pitchFamily="18" charset="0"/>
                <a:cs typeface="Times New Roman" pitchFamily="18" charset="0"/>
                <a:hlinkClick r:id="rId2" action="ppaction://hlinksldjump"/>
              </a:rPr>
              <a:t>Figure 3-1</a:t>
            </a:r>
            <a:r>
              <a:rPr lang="en-US" sz="2400" dirty="0" smtClean="0">
                <a:latin typeface="Times New Roman" pitchFamily="18" charset="0"/>
                <a:cs typeface="Times New Roman" pitchFamily="18" charset="0"/>
              </a:rPr>
              <a:t>. These horizontal flow regimes are defined as follows.</a:t>
            </a:r>
          </a:p>
          <a:p>
            <a:pPr marL="273050" lvl="1" indent="0">
              <a:lnSpc>
                <a:spcPts val="1200"/>
              </a:lnSpc>
              <a:spcBef>
                <a:spcPct val="0"/>
              </a:spcBef>
              <a:buFont typeface="Wingdings 2" pitchFamily="18" charset="2"/>
              <a:buNone/>
              <a:defRPr/>
            </a:pPr>
            <a:endParaRPr lang="en-US" b="1" dirty="0" smtClean="0">
              <a:latin typeface="Times New Roman" pitchFamily="18" charset="0"/>
              <a:cs typeface="Times New Roman" pitchFamily="18" charset="0"/>
            </a:endParaRPr>
          </a:p>
          <a:p>
            <a:pPr marL="274320" indent="0">
              <a:spcBef>
                <a:spcPts val="0"/>
              </a:spcBef>
              <a:buFont typeface="Wingdings 2" pitchFamily="18" charset="2"/>
              <a:buNone/>
              <a:defRPr/>
            </a:pPr>
            <a:r>
              <a:rPr lang="en-US" sz="2000" b="1" dirty="0" smtClean="0">
                <a:latin typeface="Times New Roman" pitchFamily="18" charset="0"/>
                <a:cs typeface="Times New Roman" pitchFamily="18" charset="0"/>
              </a:rPr>
              <a:t>Stratified (Smooth and Wavy) Flow: </a:t>
            </a:r>
            <a:r>
              <a:rPr lang="en-US" sz="2000" dirty="0" smtClean="0">
                <a:latin typeface="Times New Roman" pitchFamily="18" charset="0"/>
                <a:cs typeface="Times New Roman" pitchFamily="18" charset="0"/>
              </a:rPr>
              <a:t>Stratified flow consists of two superposed layers of gas and liquid, formed by segregation under the influence of gravity. </a:t>
            </a:r>
          </a:p>
          <a:p>
            <a:pPr marL="274320" indent="0">
              <a:lnSpc>
                <a:spcPts val="1200"/>
              </a:lnSpc>
              <a:spcBef>
                <a:spcPts val="0"/>
              </a:spcBef>
              <a:buFont typeface="Wingdings 2" pitchFamily="18" charset="2"/>
              <a:buNone/>
              <a:defRPr/>
            </a:pPr>
            <a:endParaRPr lang="en-US" sz="2000" dirty="0" smtClean="0">
              <a:latin typeface="Times New Roman" pitchFamily="18" charset="0"/>
              <a:cs typeface="Times New Roman" pitchFamily="18" charset="0"/>
            </a:endParaRPr>
          </a:p>
          <a:p>
            <a:pPr indent="0">
              <a:spcBef>
                <a:spcPts val="0"/>
              </a:spcBef>
              <a:buFont typeface="Wingdings 2" pitchFamily="18" charset="2"/>
              <a:buNone/>
              <a:defRPr/>
            </a:pPr>
            <a:r>
              <a:rPr lang="en-US" sz="2000" b="1" dirty="0" smtClean="0">
                <a:latin typeface="Times New Roman" pitchFamily="18" charset="0"/>
                <a:cs typeface="Times New Roman" pitchFamily="18" charset="0"/>
              </a:rPr>
              <a:t>Intermittent (Slug and Elongated Bubble) Flow: </a:t>
            </a:r>
            <a:r>
              <a:rPr lang="en-US" sz="2000" dirty="0" smtClean="0">
                <a:latin typeface="Times New Roman" pitchFamily="18" charset="0"/>
                <a:cs typeface="Times New Roman" pitchFamily="18" charset="0"/>
              </a:rPr>
              <a:t>The intermittent flow regime is usually divided into two </a:t>
            </a:r>
            <a:r>
              <a:rPr lang="en-US" sz="2000" dirty="0" err="1" smtClean="0">
                <a:latin typeface="Times New Roman" pitchFamily="18" charset="0"/>
                <a:cs typeface="Times New Roman" pitchFamily="18" charset="0"/>
              </a:rPr>
              <a:t>subregimes</a:t>
            </a:r>
            <a:r>
              <a:rPr lang="en-US" sz="2000" dirty="0" smtClean="0">
                <a:latin typeface="Times New Roman" pitchFamily="18" charset="0"/>
                <a:cs typeface="Times New Roman" pitchFamily="18" charset="0"/>
              </a:rPr>
              <a:t>: plug or elongated bubble flow and slug flow. The elongated bubble flow regime can be considered as a limiting case of slug flow, where the liquid slug is free of </a:t>
            </a:r>
            <a:r>
              <a:rPr lang="fr-FR" sz="2000" dirty="0" err="1" smtClean="0">
                <a:latin typeface="Times New Roman" pitchFamily="18" charset="0"/>
                <a:cs typeface="Times New Roman" pitchFamily="18" charset="0"/>
              </a:rPr>
              <a:t>entrained</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gas</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bubbles</a:t>
            </a:r>
            <a:r>
              <a:rPr lang="fr-FR" sz="2000" i="1" dirty="0" smtClean="0">
                <a:latin typeface="Times New Roman" pitchFamily="18" charset="0"/>
                <a:cs typeface="Times New Roman" pitchFamily="18" charset="0"/>
              </a:rPr>
              <a:t>.</a:t>
            </a:r>
            <a:r>
              <a:rPr lang="fr-FR"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Gas–liquid intermittent flow exists in the whole range of pipe inclinations and over a wide range of gas and liquid flow rates.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533400"/>
            <a:ext cx="8229600" cy="971550"/>
          </a:xfrm>
        </p:spPr>
        <p:txBody>
          <a:bodyPr anchor="ctr"/>
          <a:lstStyle/>
          <a:p>
            <a:pPr algn="ctr" eaLnBrk="1" hangingPunct="1"/>
            <a:r>
              <a:rPr lang="en-US" sz="4400" b="1" smtClean="0">
                <a:latin typeface="Times New Roman" pitchFamily="18" charset="0"/>
                <a:cs typeface="Times New Roman" pitchFamily="18" charset="0"/>
              </a:rPr>
              <a:t>Two-Phase Flow Regimes</a:t>
            </a:r>
            <a:br>
              <a:rPr lang="en-US" sz="4400" b="1" smtClean="0">
                <a:latin typeface="Times New Roman" pitchFamily="18" charset="0"/>
                <a:cs typeface="Times New Roman" pitchFamily="18" charset="0"/>
              </a:rPr>
            </a:br>
            <a:r>
              <a:rPr lang="en-US" sz="2800" b="1" smtClean="0">
                <a:latin typeface="Times New Roman" pitchFamily="18" charset="0"/>
                <a:cs typeface="Times New Roman" pitchFamily="18" charset="0"/>
              </a:rPr>
              <a:t>Horizontal Flow</a:t>
            </a:r>
          </a:p>
        </p:txBody>
      </p:sp>
      <p:sp>
        <p:nvSpPr>
          <p:cNvPr id="3" name="Content Placeholder 2"/>
          <p:cNvSpPr>
            <a:spLocks noGrp="1"/>
          </p:cNvSpPr>
          <p:nvPr>
            <p:ph idx="1"/>
          </p:nvPr>
        </p:nvSpPr>
        <p:spPr>
          <a:xfrm>
            <a:off x="685800" y="1828800"/>
            <a:ext cx="8077200" cy="4724400"/>
          </a:xfrm>
        </p:spPr>
        <p:txBody>
          <a:bodyPr/>
          <a:lstStyle/>
          <a:p>
            <a:pPr indent="0">
              <a:spcBef>
                <a:spcPts val="0"/>
              </a:spcBef>
              <a:buFont typeface="Wingdings 2" pitchFamily="18" charset="2"/>
              <a:buNone/>
              <a:defRPr/>
            </a:pPr>
            <a:r>
              <a:rPr lang="en-US" sz="2000" b="1" dirty="0" smtClean="0">
                <a:latin typeface="Times New Roman" pitchFamily="18" charset="0"/>
                <a:cs typeface="Times New Roman" pitchFamily="18" charset="0"/>
              </a:rPr>
              <a:t>Annular-Mist Flow:</a:t>
            </a:r>
            <a:r>
              <a:rPr lang="en-US" sz="2000" dirty="0" smtClean="0">
                <a:latin typeface="Times New Roman" pitchFamily="18" charset="0"/>
                <a:cs typeface="Times New Roman" pitchFamily="18" charset="0"/>
              </a:rPr>
              <a:t> During annular flow, the liquid phase flows largely as an annular film on the wall with gas flowing as a central core. Some of the liquid is entrained as droplets in this gas core (mist flow).</a:t>
            </a:r>
          </a:p>
          <a:p>
            <a:pPr indent="0">
              <a:spcBef>
                <a:spcPts val="0"/>
              </a:spcBef>
              <a:buFont typeface="Wingdings 2" pitchFamily="18" charset="2"/>
              <a:buNone/>
              <a:defRPr/>
            </a:pPr>
            <a:endParaRPr lang="en-US" sz="2000" b="1" dirty="0" smtClean="0">
              <a:latin typeface="Times New Roman" pitchFamily="18" charset="0"/>
              <a:cs typeface="Times New Roman" pitchFamily="18" charset="0"/>
            </a:endParaRPr>
          </a:p>
          <a:p>
            <a:pPr indent="0">
              <a:spcBef>
                <a:spcPts val="0"/>
              </a:spcBef>
              <a:buFont typeface="Wingdings 2" pitchFamily="18" charset="2"/>
              <a:buNone/>
              <a:defRPr/>
            </a:pPr>
            <a:r>
              <a:rPr lang="en-US" sz="2000" b="1" dirty="0" smtClean="0">
                <a:latin typeface="Times New Roman" pitchFamily="18" charset="0"/>
                <a:cs typeface="Times New Roman" pitchFamily="18" charset="0"/>
              </a:rPr>
              <a:t>Dispersed Bubble Flow: </a:t>
            </a:r>
            <a:r>
              <a:rPr lang="en-US" sz="2000" dirty="0" smtClean="0">
                <a:latin typeface="Times New Roman" pitchFamily="18" charset="0"/>
                <a:cs typeface="Times New Roman" pitchFamily="18" charset="0"/>
              </a:rPr>
              <a:t>At high liquid rates and low gas rates, the gas is dispersed as bubbles in a continuous liquid phase. The bubble density is higher toward the top of the pipeline, but there are bubbles throughout the cross section. Dispersed flow occurs only at high flow rates and high pressures. This type of flow, which entails high-pressure loss, is rarely encountered in flow lines.</a:t>
            </a:r>
          </a:p>
          <a:p>
            <a:pPr indent="0">
              <a:spcBef>
                <a:spcPts val="0"/>
              </a:spcBef>
              <a:buFont typeface="Wingdings 2" pitchFamily="18" charset="2"/>
              <a:buNone/>
              <a:defRPr/>
            </a:pPr>
            <a:endParaRPr lang="en-US" sz="2000" dirty="0" smtClean="0">
              <a:latin typeface="Times New Roman" pitchFamily="18" charset="0"/>
              <a:cs typeface="Times New Roman" pitchFamily="18" charset="0"/>
            </a:endParaRPr>
          </a:p>
          <a:p>
            <a:pPr marL="0" indent="0">
              <a:spcBef>
                <a:spcPts val="0"/>
              </a:spcBef>
              <a:buFont typeface="Wingdings 2" pitchFamily="18" charset="2"/>
              <a:buNone/>
              <a:defRPr/>
            </a:pPr>
            <a:r>
              <a:rPr lang="en-US" sz="2400" dirty="0" smtClean="0">
                <a:latin typeface="Times New Roman" pitchFamily="18" charset="0"/>
                <a:cs typeface="Times New Roman" pitchFamily="18" charset="0"/>
              </a:rPr>
              <a:t>Note that raw gas pipelines usually have stratified flow patterns. In other words, raw gas lines are “sized” to be operated in stratified flow during normal operation.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533400"/>
            <a:ext cx="8229600" cy="971550"/>
          </a:xfrm>
        </p:spPr>
        <p:txBody>
          <a:bodyPr anchor="ctr"/>
          <a:lstStyle/>
          <a:p>
            <a:pPr algn="ctr" eaLnBrk="1" hangingPunct="1"/>
            <a:r>
              <a:rPr lang="en-US" sz="4400" b="1" smtClean="0">
                <a:latin typeface="Times New Roman" pitchFamily="18" charset="0"/>
                <a:cs typeface="Times New Roman" pitchFamily="18" charset="0"/>
              </a:rPr>
              <a:t>Two-Phase Flow Regimes</a:t>
            </a:r>
            <a:br>
              <a:rPr lang="en-US" sz="4400" b="1" smtClean="0">
                <a:latin typeface="Times New Roman" pitchFamily="18" charset="0"/>
                <a:cs typeface="Times New Roman" pitchFamily="18" charset="0"/>
              </a:rPr>
            </a:br>
            <a:r>
              <a:rPr lang="en-US" sz="2800" b="1" smtClean="0">
                <a:latin typeface="Times New Roman" pitchFamily="18" charset="0"/>
                <a:cs typeface="Times New Roman" pitchFamily="18" charset="0"/>
              </a:rPr>
              <a:t>Vertical-Upward Flow</a:t>
            </a:r>
          </a:p>
        </p:txBody>
      </p:sp>
      <p:sp>
        <p:nvSpPr>
          <p:cNvPr id="3" name="Content Placeholder 2"/>
          <p:cNvSpPr>
            <a:spLocks noGrp="1"/>
          </p:cNvSpPr>
          <p:nvPr>
            <p:ph idx="1"/>
          </p:nvPr>
        </p:nvSpPr>
        <p:spPr>
          <a:xfrm>
            <a:off x="685800" y="1828800"/>
            <a:ext cx="7848600" cy="4724400"/>
          </a:xfrm>
        </p:spPr>
        <p:txBody>
          <a:bodyPr/>
          <a:lstStyle/>
          <a:p>
            <a:pPr marL="0" indent="0">
              <a:spcBef>
                <a:spcPts val="0"/>
              </a:spcBef>
              <a:buFont typeface="Wingdings 2" pitchFamily="18" charset="2"/>
              <a:buNone/>
              <a:defRPr/>
            </a:pPr>
            <a:r>
              <a:rPr lang="en-US" sz="2400" dirty="0" smtClean="0">
                <a:latin typeface="Times New Roman" pitchFamily="18" charset="0"/>
                <a:cs typeface="Times New Roman" pitchFamily="18" charset="0"/>
              </a:rPr>
              <a:t>Flow regimes frequently encountered in upward vertical two-phase flow are shown in </a:t>
            </a:r>
            <a:r>
              <a:rPr lang="en-US" sz="2400" dirty="0" smtClean="0">
                <a:latin typeface="Times New Roman" pitchFamily="18" charset="0"/>
                <a:cs typeface="Times New Roman" pitchFamily="18" charset="0"/>
                <a:hlinkClick r:id="rId2" action="ppaction://hlinksldjump"/>
              </a:rPr>
              <a:t>Figure 3-2</a:t>
            </a:r>
            <a:r>
              <a:rPr lang="en-US" sz="2400" dirty="0" smtClean="0">
                <a:latin typeface="Times New Roman" pitchFamily="18" charset="0"/>
                <a:cs typeface="Times New Roman" pitchFamily="18" charset="0"/>
              </a:rPr>
              <a:t>.These regimes are defined as follows.</a:t>
            </a:r>
          </a:p>
          <a:p>
            <a:pPr marL="0" indent="0">
              <a:spcBef>
                <a:spcPts val="0"/>
              </a:spcBef>
              <a:buFont typeface="Wingdings 2" pitchFamily="18" charset="2"/>
              <a:buNone/>
              <a:defRPr/>
            </a:pPr>
            <a:endParaRPr lang="en-US" b="1" dirty="0" smtClean="0">
              <a:latin typeface="Times New Roman" pitchFamily="18" charset="0"/>
              <a:cs typeface="Times New Roman" pitchFamily="18" charset="0"/>
            </a:endParaRPr>
          </a:p>
          <a:p>
            <a:pPr indent="0">
              <a:spcBef>
                <a:spcPts val="0"/>
              </a:spcBef>
              <a:buFont typeface="Wingdings 2" pitchFamily="18" charset="2"/>
              <a:buNone/>
              <a:defRPr/>
            </a:pPr>
            <a:r>
              <a:rPr lang="en-US" sz="2000" b="1" dirty="0" smtClean="0">
                <a:latin typeface="Times New Roman" pitchFamily="18" charset="0"/>
                <a:cs typeface="Times New Roman" pitchFamily="18" charset="0"/>
              </a:rPr>
              <a:t>Bubble Flow: </a:t>
            </a:r>
            <a:r>
              <a:rPr lang="en-US" sz="2000" dirty="0" smtClean="0">
                <a:latin typeface="Times New Roman" pitchFamily="18" charset="0"/>
                <a:cs typeface="Times New Roman" pitchFamily="18" charset="0"/>
              </a:rPr>
              <a:t>The gas phase is distributed in the liquid phase as variable-size, deformable bubbles moving upward with zigzag motion. The wall of the pipe is always contacted by the liquid phase.</a:t>
            </a:r>
          </a:p>
          <a:p>
            <a:pPr indent="0">
              <a:spcBef>
                <a:spcPts val="0"/>
              </a:spcBef>
              <a:buFont typeface="Wingdings 2" pitchFamily="18" charset="2"/>
              <a:buNone/>
              <a:defRPr/>
            </a:pPr>
            <a:endParaRPr lang="en-US" sz="2000" dirty="0" smtClean="0">
              <a:latin typeface="Times New Roman" pitchFamily="18" charset="0"/>
              <a:cs typeface="Times New Roman" pitchFamily="18" charset="0"/>
            </a:endParaRPr>
          </a:p>
          <a:p>
            <a:pPr indent="0">
              <a:spcBef>
                <a:spcPts val="0"/>
              </a:spcBef>
              <a:buFont typeface="Wingdings 2" pitchFamily="18" charset="2"/>
              <a:buNone/>
              <a:defRPr/>
            </a:pPr>
            <a:r>
              <a:rPr lang="en-US" sz="2000" b="1" dirty="0" smtClean="0">
                <a:latin typeface="Times New Roman" pitchFamily="18" charset="0"/>
                <a:cs typeface="Times New Roman" pitchFamily="18" charset="0"/>
              </a:rPr>
              <a:t>Slug Flow: </a:t>
            </a:r>
            <a:r>
              <a:rPr lang="en-US" sz="2000" dirty="0" smtClean="0">
                <a:latin typeface="Times New Roman" pitchFamily="18" charset="0"/>
                <a:cs typeface="Times New Roman" pitchFamily="18" charset="0"/>
              </a:rPr>
              <a:t>Most of the gas is in the form of large bullet-shaped bubbles that have a diameter almost reaching the pipe diameter. These bubbles are referred to as “Taylor bubbles,” move uniformly upward, and are separated by slugs of continuous liquid that bridge the pipe and contain small gas bubbles. The gas bubble velocity is greater than that of the liquid.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533400"/>
            <a:ext cx="8229600" cy="971550"/>
          </a:xfrm>
        </p:spPr>
        <p:txBody>
          <a:bodyPr anchor="ctr"/>
          <a:lstStyle/>
          <a:p>
            <a:pPr algn="ctr" eaLnBrk="1" hangingPunct="1"/>
            <a:r>
              <a:rPr lang="en-US" sz="4400" b="1" smtClean="0">
                <a:latin typeface="Times New Roman" pitchFamily="18" charset="0"/>
                <a:cs typeface="Times New Roman" pitchFamily="18" charset="0"/>
              </a:rPr>
              <a:t>Two-Phase Flow Regimes</a:t>
            </a:r>
            <a:br>
              <a:rPr lang="en-US" sz="4400" b="1" smtClean="0">
                <a:latin typeface="Times New Roman" pitchFamily="18" charset="0"/>
                <a:cs typeface="Times New Roman" pitchFamily="18" charset="0"/>
              </a:rPr>
            </a:br>
            <a:r>
              <a:rPr lang="en-US" sz="2800" b="1" smtClean="0">
                <a:latin typeface="Times New Roman" pitchFamily="18" charset="0"/>
                <a:cs typeface="Times New Roman" pitchFamily="18" charset="0"/>
              </a:rPr>
              <a:t>Vertical-Upward Flow</a:t>
            </a:r>
          </a:p>
        </p:txBody>
      </p:sp>
      <p:sp>
        <p:nvSpPr>
          <p:cNvPr id="3" name="Content Placeholder 2"/>
          <p:cNvSpPr>
            <a:spLocks noGrp="1"/>
          </p:cNvSpPr>
          <p:nvPr>
            <p:ph idx="1"/>
          </p:nvPr>
        </p:nvSpPr>
        <p:spPr>
          <a:xfrm>
            <a:off x="685800" y="1981200"/>
            <a:ext cx="7848600" cy="4343400"/>
          </a:xfrm>
        </p:spPr>
        <p:txBody>
          <a:bodyPr/>
          <a:lstStyle/>
          <a:p>
            <a:pPr indent="0">
              <a:spcBef>
                <a:spcPts val="0"/>
              </a:spcBef>
              <a:buFont typeface="Wingdings 2" pitchFamily="18" charset="2"/>
              <a:buNone/>
              <a:defRPr/>
            </a:pPr>
            <a:r>
              <a:rPr lang="en-US" sz="2000" b="1" dirty="0" smtClean="0">
                <a:latin typeface="Times New Roman" pitchFamily="18" charset="0"/>
                <a:cs typeface="Times New Roman" pitchFamily="18" charset="0"/>
              </a:rPr>
              <a:t>Churn Flow: </a:t>
            </a:r>
            <a:r>
              <a:rPr lang="en-US" sz="2000" dirty="0" smtClean="0">
                <a:latin typeface="Times New Roman" pitchFamily="18" charset="0"/>
                <a:cs typeface="Times New Roman" pitchFamily="18" charset="0"/>
              </a:rPr>
              <a:t>If a change from a continuous liquid phase to a continuous gas phase occurs, the continuity of the liquid in the slug between successive Taylor bubbles is destroyed repeatedly by a high local gas concentration in the slug. This oscillatory flow of the liquid is typical of churn flow. It may not occur in small-diameter pipes. The gas bubbles may join and liquid may be entrained in the bubbles.</a:t>
            </a:r>
          </a:p>
          <a:p>
            <a:pPr indent="0">
              <a:spcBef>
                <a:spcPts val="0"/>
              </a:spcBef>
              <a:buFont typeface="Wingdings 2" pitchFamily="18" charset="2"/>
              <a:buNone/>
              <a:defRPr/>
            </a:pPr>
            <a:endParaRPr lang="en-US" sz="2000" dirty="0" smtClean="0">
              <a:latin typeface="Times New Roman" pitchFamily="18" charset="0"/>
              <a:cs typeface="Times New Roman" pitchFamily="18" charset="0"/>
            </a:endParaRPr>
          </a:p>
          <a:p>
            <a:pPr indent="0">
              <a:spcBef>
                <a:spcPts val="0"/>
              </a:spcBef>
              <a:buFont typeface="Wingdings 2" pitchFamily="18" charset="2"/>
              <a:buNone/>
              <a:defRPr/>
            </a:pPr>
            <a:r>
              <a:rPr lang="en-US" sz="2000" b="1" dirty="0" smtClean="0">
                <a:latin typeface="Times New Roman" pitchFamily="18" charset="0"/>
                <a:cs typeface="Times New Roman" pitchFamily="18" charset="0"/>
              </a:rPr>
              <a:t>Annular-Mist Flow: </a:t>
            </a:r>
            <a:r>
              <a:rPr lang="en-US" sz="2000" dirty="0" smtClean="0">
                <a:latin typeface="Times New Roman" pitchFamily="18" charset="0"/>
                <a:cs typeface="Times New Roman" pitchFamily="18" charset="0"/>
              </a:rPr>
              <a:t>Annular flow is characterized by the continuity of the gas phase in the pipe core. The liquid phase moves upward partly as a wavy film and partly in the form of drops entrained in the gas core.</a:t>
            </a:r>
          </a:p>
          <a:p>
            <a:pPr indent="0">
              <a:spcBef>
                <a:spcPts val="0"/>
              </a:spcBef>
              <a:buFont typeface="Wingdings 2" pitchFamily="18" charset="2"/>
              <a:buNone/>
              <a:defRPr/>
            </a:pPr>
            <a:endParaRPr lang="en-US" sz="2000" dirty="0" smtClean="0">
              <a:latin typeface="Times New Roman" pitchFamily="18" charset="0"/>
              <a:cs typeface="Times New Roman" pitchFamily="18" charset="0"/>
            </a:endParaRPr>
          </a:p>
          <a:p>
            <a:pPr marL="0" indent="0">
              <a:spcBef>
                <a:spcPts val="0"/>
              </a:spcBef>
              <a:buFont typeface="Wingdings 2" pitchFamily="18" charset="2"/>
              <a:buNone/>
              <a:defRPr/>
            </a:pPr>
            <a:r>
              <a:rPr lang="en-US" sz="2400" dirty="0" smtClean="0">
                <a:latin typeface="Times New Roman" pitchFamily="18" charset="0"/>
                <a:cs typeface="Times New Roman" pitchFamily="18" charset="0"/>
              </a:rPr>
              <a:t>Reliable models for downward multiphase flow are currently unavailable and the design codes are deficient in this area.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F0000"/>
      </a:hlink>
      <a:folHlink>
        <a:srgbClr val="FF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F0000"/>
    </a:hlink>
    <a:folHlink>
      <a:srgbClr val="FF0000"/>
    </a:folHlink>
  </a:clrScheme>
</a:themeOverride>
</file>

<file path=ppt/theme/themeOverride2.xml><?xml version="1.0" encoding="utf-8"?>
<a:themeOverride xmlns:a="http://schemas.openxmlformats.org/drawingml/2006/main">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F0000"/>
    </a:hlink>
    <a:folHlink>
      <a:srgbClr val="FF0000"/>
    </a:folHlink>
  </a:clrScheme>
</a:themeOverride>
</file>

<file path=docProps/app.xml><?xml version="1.0" encoding="utf-8"?>
<Properties xmlns="http://schemas.openxmlformats.org/officeDocument/2006/extended-properties" xmlns:vt="http://schemas.openxmlformats.org/officeDocument/2006/docPropsVTypes">
  <Template/>
  <TotalTime>9454</TotalTime>
  <Words>1731</Words>
  <Application>Microsoft Office PowerPoint</Application>
  <PresentationFormat>On-screen Show (4:3)</PresentationFormat>
  <Paragraphs>169</Paragraphs>
  <Slides>27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Calibri</vt:lpstr>
      <vt:lpstr>Constantia</vt:lpstr>
      <vt:lpstr>Wingdings 2</vt:lpstr>
      <vt:lpstr>Times New Roman</vt:lpstr>
      <vt:lpstr>Flow</vt:lpstr>
      <vt:lpstr>Microsoft Equation 3.0</vt:lpstr>
      <vt:lpstr>Two Phase Pipeline Part I </vt:lpstr>
      <vt:lpstr>Two-Phase Flow Properties Holdup</vt:lpstr>
      <vt:lpstr>Two-Phase Flow Properties Density</vt:lpstr>
      <vt:lpstr>Two-Phase Flow Properties Velocity</vt:lpstr>
      <vt:lpstr>Two-Phase Flow Properties Viscosity</vt:lpstr>
      <vt:lpstr>Two-Phase Flow Regimes Horizontal Flow</vt:lpstr>
      <vt:lpstr>Two-Phase Flow Regimes Horizontal Flow</vt:lpstr>
      <vt:lpstr>Two-Phase Flow Regimes Vertical-Upward Flow</vt:lpstr>
      <vt:lpstr>Two-Phase Flow Regimes Vertical-Upward Flow</vt:lpstr>
      <vt:lpstr>Two-Phase Flow Regimes Inclined Flow</vt:lpstr>
      <vt:lpstr>Two-Phase Flow Correlations General Equation</vt:lpstr>
      <vt:lpstr>Two-Phase Flow Correlations General Equation</vt:lpstr>
      <vt:lpstr>Two-Phase Flow  Procedure for Outlet Pressure Calculation</vt:lpstr>
      <vt:lpstr>Two-Phase Flow Correlations Vertical Upward Flow Pipeline</vt:lpstr>
      <vt:lpstr>Two-Phase Flow Correlations Vertical-Upward Flow (Category a)</vt:lpstr>
      <vt:lpstr>Two-Phase Flow Correlations Vertical-Upward Flow (Category b)</vt:lpstr>
      <vt:lpstr>Two-Phase Flow Correlations Vertical-Upward Flow (Category b)</vt:lpstr>
      <vt:lpstr>Two-Phase Flow Correlations Vertical-Upward Flow (Category b)</vt:lpstr>
      <vt:lpstr>Slide 19</vt:lpstr>
      <vt:lpstr>Slide 20</vt:lpstr>
      <vt:lpstr>Slide 21</vt:lpstr>
      <vt:lpstr>Slide 22</vt:lpstr>
      <vt:lpstr>Slide 23</vt:lpstr>
      <vt:lpstr>Slide 24</vt:lpstr>
      <vt:lpstr>Slide 25</vt:lpstr>
      <vt:lpstr>Slide 26</vt:lpstr>
      <vt:lpstr>Slide 27</vt:lpstr>
    </vt:vector>
  </TitlesOfParts>
  <Company>Office07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Thermodynamic Property Methods</dc:title>
  <dc:creator>fanaei</dc:creator>
  <cp:lastModifiedBy>fanaei</cp:lastModifiedBy>
  <cp:revision>465</cp:revision>
  <dcterms:created xsi:type="dcterms:W3CDTF">2009-02-16T13:11:44Z</dcterms:created>
  <dcterms:modified xsi:type="dcterms:W3CDTF">2012-04-14T05:40:46Z</dcterms:modified>
</cp:coreProperties>
</file>