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329" r:id="rId3"/>
    <p:sldId id="333" r:id="rId4"/>
    <p:sldId id="334" r:id="rId5"/>
    <p:sldId id="337" r:id="rId6"/>
    <p:sldId id="339" r:id="rId7"/>
    <p:sldId id="341" r:id="rId8"/>
    <p:sldId id="343" r:id="rId9"/>
    <p:sldId id="342" r:id="rId10"/>
    <p:sldId id="344" r:id="rId11"/>
    <p:sldId id="346" r:id="rId12"/>
    <p:sldId id="347" r:id="rId13"/>
    <p:sldId id="349" r:id="rId14"/>
    <p:sldId id="350" r:id="rId15"/>
    <p:sldId id="351" r:id="rId16"/>
    <p:sldId id="352" r:id="rId17"/>
    <p:sldId id="353" r:id="rId18"/>
    <p:sldId id="355" r:id="rId19"/>
    <p:sldId id="356" r:id="rId20"/>
    <p:sldId id="357" r:id="rId21"/>
    <p:sldId id="358" r:id="rId22"/>
    <p:sldId id="359" r:id="rId23"/>
    <p:sldId id="330" r:id="rId24"/>
    <p:sldId id="331" r:id="rId25"/>
    <p:sldId id="335" r:id="rId26"/>
    <p:sldId id="336" r:id="rId27"/>
    <p:sldId id="338" r:id="rId28"/>
    <p:sldId id="340" r:id="rId29"/>
    <p:sldId id="3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2"/>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09" autoAdjust="0"/>
  </p:normalViewPr>
  <p:slideViewPr>
    <p:cSldViewPr>
      <p:cViewPr>
        <p:scale>
          <a:sx n="68" d="100"/>
          <a:sy n="68" d="100"/>
        </p:scale>
        <p:origin x="-6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446018A-D0D5-4B00-8887-9CAADDDB7E19}" type="datetimeFigureOut">
              <a:rPr lang="en-US"/>
              <a:pPr>
                <a:defRPr/>
              </a:pPr>
              <a:t>4/14/2012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370B9CC-D2EF-4503-98F4-85992A46D70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5323EC-B5FA-4940-9712-E49F39B06E98}" type="slidenum">
              <a:rPr lang="en-US" smtClean="0"/>
              <a:pPr/>
              <a:t>6</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09CC5E-97A0-4095-9AD2-F02561730E6B}" type="slidenum">
              <a:rPr lang="en-US" smtClean="0"/>
              <a:pPr/>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20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21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DC9524-5726-4D03-BE15-BD0D0C5AF8F5}" type="slidenum">
              <a:rPr lang="en-US" smtClean="0"/>
              <a:pPr/>
              <a:t>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70B7B9-6777-48F5-A675-95903C91AFDE}"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26AC4B-1E62-459B-99C4-B3084A7E78C0}"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1EC56A-E495-4CB0-85F1-F01F77AFD3DC}" type="slidenum">
              <a:rPr lang="en-US" smtClean="0"/>
              <a:pPr/>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D9CC42-B9DB-4C2E-8EB7-73C5A358F191}" type="slidenum">
              <a:rPr lang="en-US" smtClean="0"/>
              <a:pPr/>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6B4B88-F2DF-4F30-A932-282F7CC3C7E9}" type="slidenum">
              <a:rPr lang="en-US" smtClean="0"/>
              <a:pPr/>
              <a:t>13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2AD07F-97D8-4689-B706-A171ABA74BF5}" type="slidenum">
              <a:rPr lang="en-US" smtClean="0"/>
              <a:pPr/>
              <a:t>14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32BB50-EF98-4833-AF89-2FC7B26558F4}"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2016392-18CD-46D6-A7E0-A3F8E32991E9}" type="datetimeFigureOut">
              <a:rPr lang="en-US"/>
              <a:pPr>
                <a:defRPr/>
              </a:pPr>
              <a:t>4/14/2012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B9AE7926-EA19-4AF2-AE19-9F90EBD0CB3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7D39ED-A0FC-4E97-901A-AC2F888E0DA0}" type="datetimeFigureOut">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279C919-D6DD-4D80-A2DE-9DAB14B87C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F3E0366-5546-478F-8E1E-8118C52B9F19}" type="datetimeFigureOut">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CB28DB-98DD-4FA1-9C70-C2A17507EC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873B777-5958-4C20-B2BB-66C2E7FA2802}" type="datetimeFigureOut">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7C42F10-B1F1-407B-AC27-D6BBEEDFEA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9FDBCB-373E-4B82-8A9B-8D12CC459875}" type="datetimeFigureOut">
              <a:rPr lang="en-US"/>
              <a:pPr>
                <a:defRPr/>
              </a:pPr>
              <a:t>4/14/2012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B876B0-1223-4768-BEB4-17F9EDE303A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7D04C9F-E8A1-44EB-B0F0-F08449E70914}" type="datetimeFigureOut">
              <a:rPr lang="en-US"/>
              <a:pPr>
                <a:defRPr/>
              </a:pPr>
              <a:t>4/14/2012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A713F8D-0A2D-4A41-ABAA-460F83FEDB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29401C2-8E39-4991-96DD-97F763AB68A5}" type="datetimeFigureOut">
              <a:rPr lang="en-US"/>
              <a:pPr>
                <a:defRPr/>
              </a:pPr>
              <a:t>4/14/2012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99028F22-8BB9-49AD-9F1E-C50800C749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0F53BAF-1425-4F5A-AB6E-B88B18D5B6EA}" type="datetimeFigureOut">
              <a:rPr lang="en-US"/>
              <a:pPr>
                <a:defRPr/>
              </a:pPr>
              <a:t>4/14/2012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D9F0F61-7B31-4D32-AF89-3FDA61C6BC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3FA953E-F1AD-4247-9903-016F7C29AAE4}" type="datetimeFigureOut">
              <a:rPr lang="en-US"/>
              <a:pPr>
                <a:defRPr/>
              </a:pPr>
              <a:t>4/14/2012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8F4D892-03BF-4D9A-8581-0F8D9E6E5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BF63AF5-3232-4897-BF21-A813C848EC7F}" type="datetimeFigureOut">
              <a:rPr lang="en-US"/>
              <a:pPr>
                <a:defRPr/>
              </a:pPr>
              <a:t>4/14/2012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0F61FDF-52AE-4920-A4DF-41BAE4E424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0459DF4-5357-4C98-88FA-7560EEDD0CC3}" type="datetimeFigureOut">
              <a:rPr lang="en-US"/>
              <a:pPr>
                <a:defRPr/>
              </a:pPr>
              <a:t>4/14/2012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737279D-5AE6-464E-840D-B83E1FA39C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36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536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3A257D7-1FF6-4EB4-8CC9-9DF6C82D1E5C}" type="datetimeFigureOut">
              <a:rPr lang="en-US"/>
              <a:pPr>
                <a:defRPr/>
              </a:pPr>
              <a:t>4/14/2012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9AB2445-9DED-4C89-BE08-F63C6A287C2A}" type="slidenum">
              <a:rPr lang="en-US"/>
              <a:pPr>
                <a:defRPr/>
              </a:pPr>
              <a:t>‹#›</a:t>
            </a:fld>
            <a:endParaRPr lang="en-US"/>
          </a:p>
        </p:txBody>
      </p:sp>
      <p:grpSp>
        <p:nvGrpSpPr>
          <p:cNvPr id="1536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91" r:id="rId1"/>
    <p:sldLayoutId id="2147483983" r:id="rId2"/>
    <p:sldLayoutId id="2147483992" r:id="rId3"/>
    <p:sldLayoutId id="2147483984" r:id="rId4"/>
    <p:sldLayoutId id="2147483985" r:id="rId5"/>
    <p:sldLayoutId id="2147483986" r:id="rId6"/>
    <p:sldLayoutId id="2147483987" r:id="rId7"/>
    <p:sldLayoutId id="2147483988" r:id="rId8"/>
    <p:sldLayoutId id="2147483993" r:id="rId9"/>
    <p:sldLayoutId id="2147483989" r:id="rId10"/>
    <p:sldLayoutId id="214748399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36.bin"/><Relationship Id="rId4" Type="http://schemas.openxmlformats.org/officeDocument/2006/relationships/slide" Target="slide2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49.bin"/></Relationships>
</file>

<file path=ppt/slides/_rels/slide2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slide" Target="slide26.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slide" Target="slide28.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3505200"/>
          </a:xfrm>
        </p:spPr>
        <p:txBody>
          <a:bodyPr anchor="t">
            <a:noAutofit/>
          </a:bodyPr>
          <a:lstStyle/>
          <a:p>
            <a:pPr algn="ctr" eaLnBrk="1" fontAlgn="auto" hangingPunct="1">
              <a:spcAft>
                <a:spcPts val="0"/>
              </a:spcAft>
              <a:defRPr/>
            </a:pPr>
            <a:r>
              <a:rPr lang="en-US" dirty="0" smtClean="0"/>
              <a:t>Two Phase Pipeline</a:t>
            </a:r>
            <a:br>
              <a:rPr lang="en-US" dirty="0" smtClean="0"/>
            </a:br>
            <a:r>
              <a:rPr lang="en-US" dirty="0" smtClean="0"/>
              <a:t>Part II</a:t>
            </a:r>
            <a:br>
              <a:rPr lang="en-US" dirty="0" smtClean="0"/>
            </a:br>
            <a:endParaRPr lang="en-US" dirty="0"/>
          </a:p>
        </p:txBody>
      </p:sp>
      <p:sp>
        <p:nvSpPr>
          <p:cNvPr id="3" name="Subtitle 2"/>
          <p:cNvSpPr>
            <a:spLocks noGrp="1"/>
          </p:cNvSpPr>
          <p:nvPr>
            <p:ph type="subTitle" idx="1"/>
          </p:nvPr>
        </p:nvSpPr>
        <p:spPr>
          <a:xfrm>
            <a:off x="457200" y="5562600"/>
            <a:ext cx="8305800" cy="990600"/>
          </a:xfrm>
        </p:spPr>
        <p:txBody>
          <a:bodyPr/>
          <a:lstStyle/>
          <a:p>
            <a:pPr marR="0" algn="l" eaLnBrk="1" hangingPunct="1"/>
            <a:r>
              <a:rPr lang="en-US" sz="2400" smtClean="0">
                <a:latin typeface="Calibri" pitchFamily="34" charset="0"/>
              </a:rPr>
              <a:t>Ref.: Brill &amp; Beggs, Two Phase Flow in Pipes, 6</a:t>
            </a:r>
            <a:r>
              <a:rPr lang="en-US" sz="2400" baseline="30000" smtClean="0">
                <a:latin typeface="Calibri" pitchFamily="34" charset="0"/>
              </a:rPr>
              <a:t>th</a:t>
            </a:r>
            <a:r>
              <a:rPr lang="en-US" sz="2400" smtClean="0">
                <a:latin typeface="Calibri" pitchFamily="34" charset="0"/>
              </a:rPr>
              <a:t> Edition, 1991. Chapter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762000" y="1752600"/>
            <a:ext cx="7620000" cy="5105400"/>
          </a:xfrm>
        </p:spPr>
        <p:txBody>
          <a:bodyPr/>
          <a:lstStyle/>
          <a:p>
            <a:pPr marL="0" indent="0">
              <a:spcBef>
                <a:spcPct val="0"/>
              </a:spcBef>
              <a:buFont typeface="Wingdings 2" pitchFamily="18" charset="2"/>
              <a:buNone/>
              <a:defRPr/>
            </a:pPr>
            <a:r>
              <a:rPr lang="en-US" sz="2400" dirty="0" err="1" smtClean="0">
                <a:latin typeface="Times New Roman" pitchFamily="18" charset="0"/>
                <a:cs typeface="Times New Roman" pitchFamily="18" charset="0"/>
              </a:rPr>
              <a:t>Orkiszewski</a:t>
            </a:r>
            <a:r>
              <a:rPr lang="en-US" sz="2400" dirty="0" smtClean="0">
                <a:latin typeface="Times New Roman" pitchFamily="18" charset="0"/>
                <a:cs typeface="Times New Roman" pitchFamily="18" charset="0"/>
              </a:rPr>
              <a:t>, after testing several correlations, selected the Griffith and Wallis method for bubble flow and the Duns and </a:t>
            </a:r>
            <a:r>
              <a:rPr lang="en-US" sz="2400" dirty="0" err="1" smtClean="0">
                <a:latin typeface="Times New Roman" pitchFamily="18" charset="0"/>
                <a:cs typeface="Times New Roman" pitchFamily="18" charset="0"/>
              </a:rPr>
              <a:t>Ros</a:t>
            </a:r>
            <a:r>
              <a:rPr lang="en-US" sz="2400" dirty="0" smtClean="0">
                <a:latin typeface="Times New Roman" pitchFamily="18" charset="0"/>
                <a:cs typeface="Times New Roman" pitchFamily="18" charset="0"/>
              </a:rPr>
              <a:t> method for annular-mist flow. For slug flow, he proposed a new correlation.</a:t>
            </a:r>
          </a:p>
          <a:p>
            <a:pPr marL="457200" indent="0">
              <a:lnSpc>
                <a:spcPts val="1600"/>
              </a:lnSpc>
              <a:spcBef>
                <a:spcPct val="0"/>
              </a:spcBef>
              <a:buFont typeface="Wingdings 2" pitchFamily="18" charset="2"/>
              <a:buNone/>
              <a:defRPr/>
            </a:pPr>
            <a:endParaRPr lang="en-US" sz="2000" dirty="0" smtClean="0">
              <a:latin typeface="Times New Roman" pitchFamily="18" charset="0"/>
              <a:cs typeface="Times New Roman" pitchFamily="18" charset="0"/>
            </a:endParaRPr>
          </a:p>
          <a:p>
            <a:pPr indent="-457200">
              <a:spcBef>
                <a:spcPct val="0"/>
              </a:spcBef>
              <a:buFont typeface="Wingdings 2" pitchFamily="18" charset="2"/>
              <a:buNone/>
              <a:defRPr/>
            </a:pPr>
            <a:r>
              <a:rPr lang="en-US" sz="20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Bubble Flow</a:t>
            </a:r>
          </a:p>
          <a:p>
            <a:pPr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Limits: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sg</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m</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&lt;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B</a:t>
            </a:r>
          </a:p>
          <a:p>
            <a:pPr indent="0">
              <a:spcBef>
                <a:spcPct val="0"/>
              </a:spcBef>
              <a:buFont typeface="Wingdings 2" pitchFamily="18" charset="2"/>
              <a:buNone/>
              <a:defRPr/>
            </a:pPr>
            <a:endParaRPr lang="en-US" sz="2200" i="1" u="sng" dirty="0" smtClean="0">
              <a:latin typeface="Times New Roman" pitchFamily="18" charset="0"/>
              <a:cs typeface="Times New Roman" pitchFamily="18" charset="0"/>
            </a:endParaRPr>
          </a:p>
          <a:p>
            <a:pPr indent="0">
              <a:lnSpc>
                <a:spcPts val="1200"/>
              </a:lnSpc>
              <a:spcBef>
                <a:spcPct val="0"/>
              </a:spcBef>
              <a:buFont typeface="Wingdings 2" pitchFamily="18" charset="2"/>
              <a:buNone/>
              <a:defRPr/>
            </a:pPr>
            <a:r>
              <a:rPr lang="en-US" sz="2200" u="sng"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endParaRPr lang="en-US" sz="2200" baseline="-25000" dirty="0" smtClean="0">
              <a:latin typeface="Times New Roman" pitchFamily="18" charset="0"/>
              <a:cs typeface="Times New Roman" pitchFamily="18" charset="0"/>
            </a:endParaRPr>
          </a:p>
          <a:p>
            <a:pPr marL="273050" lvl="1"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Liquid Holdup:</a:t>
            </a:r>
          </a:p>
          <a:p>
            <a:pPr marL="273050" lvl="1" indent="0">
              <a:lnSpc>
                <a:spcPct val="150000"/>
              </a:lnSpc>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273050" lvl="1" indent="0">
              <a:lnSpc>
                <a:spcPct val="150000"/>
              </a:lnSpc>
              <a:spcBef>
                <a:spcPct val="0"/>
              </a:spcBef>
              <a:buFont typeface="Wingdings 2" pitchFamily="18" charset="2"/>
              <a:buNone/>
              <a:defRPr/>
            </a:pPr>
            <a:r>
              <a:rPr lang="en-US" sz="2200" dirty="0" smtClean="0">
                <a:latin typeface="Times New Roman" pitchFamily="18" charset="0"/>
                <a:cs typeface="Times New Roman" pitchFamily="18" charset="0"/>
              </a:rPr>
              <a:t>             Where the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 have a constant value of 0.8 ft/sec.</a:t>
            </a:r>
          </a:p>
          <a:p>
            <a:pPr marL="273050" lvl="1" indent="0">
              <a:lnSpc>
                <a:spcPct val="150000"/>
              </a:lnSpc>
              <a:spcBef>
                <a:spcPct val="0"/>
              </a:spcBef>
              <a:buFont typeface="Wingdings 2" pitchFamily="18" charset="2"/>
              <a:buNone/>
              <a:defRPr/>
            </a:pPr>
            <a:endParaRPr lang="en-US" sz="2200" dirty="0" smtClean="0">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1981200" y="4343400"/>
          <a:ext cx="5299075" cy="436563"/>
        </p:xfrm>
        <a:graphic>
          <a:graphicData uri="http://schemas.openxmlformats.org/presentationml/2006/ole">
            <p:oleObj spid="_x0000_s8194" name="Equation" r:id="rId4" imgW="2946240" imgH="241200" progId="Equation.3">
              <p:embed/>
            </p:oleObj>
          </a:graphicData>
        </a:graphic>
      </p:graphicFrame>
      <p:graphicFrame>
        <p:nvGraphicFramePr>
          <p:cNvPr id="9" name="Object 6"/>
          <p:cNvGraphicFramePr>
            <a:graphicFrameLocks noChangeAspect="1"/>
          </p:cNvGraphicFramePr>
          <p:nvPr/>
        </p:nvGraphicFramePr>
        <p:xfrm>
          <a:off x="1981200" y="5181600"/>
          <a:ext cx="5389563" cy="914400"/>
        </p:xfrm>
        <a:graphic>
          <a:graphicData uri="http://schemas.openxmlformats.org/presentationml/2006/ole">
            <p:oleObj spid="_x0000_s8195" name="Equation" r:id="rId5" imgW="2844720" imgH="482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762000" y="1676400"/>
            <a:ext cx="7848600" cy="4953000"/>
          </a:xfrm>
        </p:spPr>
        <p:txBody>
          <a:bodyPr/>
          <a:lstStyle/>
          <a:p>
            <a:pPr marL="273050" lvl="1"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Pressure gradient due to friction:</a:t>
            </a:r>
          </a:p>
          <a:p>
            <a:pPr marL="273050" lvl="1" indent="0">
              <a:lnSpc>
                <a:spcPct val="150000"/>
              </a:lnSpc>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273050" lvl="1" indent="0">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200" dirty="0" smtClean="0">
                <a:latin typeface="Times New Roman" pitchFamily="18" charset="0"/>
                <a:cs typeface="Times New Roman" pitchFamily="18" charset="0"/>
              </a:rPr>
              <a:t>Where</a:t>
            </a:r>
            <a:r>
              <a:rPr lang="en-US" sz="2200" i="1" dirty="0" smtClean="0">
                <a:latin typeface="Times New Roman" pitchFamily="18" charset="0"/>
                <a:cs typeface="Times New Roman" pitchFamily="18" charset="0"/>
              </a:rPr>
              <a:t> f</a:t>
            </a:r>
            <a:r>
              <a:rPr lang="en-US" sz="2200" i="1" baseline="-25000" dirty="0" smtClean="0">
                <a:latin typeface="Times New Roman" pitchFamily="18" charset="0"/>
                <a:cs typeface="Times New Roman" pitchFamily="18" charset="0"/>
              </a:rPr>
              <a:t>tp</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is obtained from Moody diagram with liquid Reynolds number:</a:t>
            </a:r>
          </a:p>
          <a:p>
            <a:pPr marL="640080" lvl="1" indent="0">
              <a:lnSpc>
                <a:spcPts val="1200"/>
              </a:lnSpc>
              <a:spcBef>
                <a:spcPct val="0"/>
              </a:spcBef>
              <a:buFont typeface="Wingdings 2" pitchFamily="18" charset="2"/>
              <a:buNone/>
              <a:defRPr/>
            </a:pP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 </a:t>
            </a:r>
          </a:p>
          <a:p>
            <a:pPr marL="457200" lvl="1" indent="-274320">
              <a:spcBef>
                <a:spcPct val="0"/>
              </a:spcBef>
              <a:buFont typeface="Wingdings 2" pitchFamily="18" charset="2"/>
              <a:buNone/>
              <a:defRPr/>
            </a:pPr>
            <a:r>
              <a:rPr lang="en-US" sz="2200" b="1" dirty="0" smtClean="0">
                <a:latin typeface="Times New Roman" pitchFamily="18" charset="0"/>
                <a:cs typeface="Times New Roman" pitchFamily="18" charset="0"/>
              </a:rPr>
              <a:t>4- </a:t>
            </a:r>
            <a:r>
              <a:rPr lang="en-US" sz="2200" i="1" dirty="0" smtClean="0">
                <a:latin typeface="Times New Roman" pitchFamily="18" charset="0"/>
                <a:cs typeface="Times New Roman" pitchFamily="18" charset="0"/>
              </a:rPr>
              <a:t>Pressure gradient due to acceleration: </a:t>
            </a:r>
            <a:r>
              <a:rPr lang="en-US" sz="2200" dirty="0" smtClean="0">
                <a:latin typeface="Times New Roman" pitchFamily="18" charset="0"/>
                <a:cs typeface="Times New Roman" pitchFamily="18" charset="0"/>
              </a:rPr>
              <a:t>is negligible in bubble flow regimes.</a:t>
            </a:r>
          </a:p>
          <a:p>
            <a:pPr marL="457200" lvl="1" indent="-274320">
              <a:spcBef>
                <a:spcPct val="0"/>
              </a:spcBef>
              <a:buFont typeface="Wingdings 2" pitchFamily="18" charset="2"/>
              <a:buNone/>
              <a:defRPr/>
            </a:pPr>
            <a:endParaRPr lang="en-US" sz="2200" b="1" dirty="0" smtClean="0">
              <a:latin typeface="Times New Roman" pitchFamily="18" charset="0"/>
              <a:cs typeface="Times New Roman" pitchFamily="18" charset="0"/>
            </a:endParaRPr>
          </a:p>
          <a:p>
            <a:pPr indent="-457200">
              <a:spcBef>
                <a:spcPct val="0"/>
              </a:spcBef>
              <a:buFont typeface="Wingdings 2" pitchFamily="18" charset="2"/>
              <a:buNone/>
              <a:defRPr/>
            </a:pPr>
            <a:r>
              <a:rPr lang="en-US" sz="20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Slug Flow</a:t>
            </a:r>
          </a:p>
          <a:p>
            <a:pPr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Limits: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sg</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m</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&gt;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 and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i="1" dirty="0" smtClean="0">
                <a:latin typeface="Times New Roman" pitchFamily="18" charset="0"/>
                <a:cs typeface="Times New Roman" pitchFamily="18" charset="0"/>
              </a:rPr>
              <a:t> &lt; L</a:t>
            </a:r>
            <a:r>
              <a:rPr lang="en-US" sz="2200" i="1" baseline="-25000" dirty="0" smtClean="0">
                <a:latin typeface="Times New Roman" pitchFamily="18" charset="0"/>
                <a:cs typeface="Times New Roman" pitchFamily="18" charset="0"/>
              </a:rPr>
              <a:t>s</a:t>
            </a:r>
          </a:p>
          <a:p>
            <a:pPr marL="640080" indent="0">
              <a:lnSpc>
                <a:spcPct val="150000"/>
              </a:lnSpc>
              <a:spcBef>
                <a:spcPct val="0"/>
              </a:spcBef>
              <a:buFont typeface="Wingdings 2" pitchFamily="18" charset="2"/>
              <a:buNone/>
              <a:defRPr/>
            </a:pPr>
            <a:r>
              <a:rPr lang="en-US" sz="2200" dirty="0" smtClean="0">
                <a:latin typeface="Times New Roman" pitchFamily="18" charset="0"/>
                <a:cs typeface="Times New Roman" pitchFamily="18" charset="0"/>
              </a:rPr>
              <a:t>Where</a:t>
            </a:r>
            <a:r>
              <a:rPr lang="en-US" sz="2200" i="1" dirty="0" smtClean="0">
                <a:latin typeface="Times New Roman" pitchFamily="18" charset="0"/>
                <a:cs typeface="Times New Roman" pitchFamily="18" charset="0"/>
              </a:rPr>
              <a:t> L</a:t>
            </a:r>
            <a:r>
              <a:rPr lang="en-US" sz="2200" i="1" baseline="-25000" dirty="0" smtClean="0">
                <a:latin typeface="Times New Roman" pitchFamily="18" charset="0"/>
                <a:cs typeface="Times New Roman" pitchFamily="18" charset="0"/>
              </a:rPr>
              <a:t>s</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and</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are the same as Duns and </a:t>
            </a:r>
            <a:r>
              <a:rPr lang="en-US" sz="2200" dirty="0" err="1" smtClean="0">
                <a:latin typeface="Times New Roman" pitchFamily="18" charset="0"/>
                <a:cs typeface="Times New Roman" pitchFamily="18" charset="0"/>
              </a:rPr>
              <a:t>Ros</a:t>
            </a:r>
            <a:r>
              <a:rPr lang="en-US" sz="2200" dirty="0" smtClean="0">
                <a:latin typeface="Times New Roman" pitchFamily="18" charset="0"/>
                <a:cs typeface="Times New Roman" pitchFamily="18" charset="0"/>
              </a:rPr>
              <a:t> method.</a:t>
            </a: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p:txBody>
      </p:sp>
      <p:graphicFrame>
        <p:nvGraphicFramePr>
          <p:cNvPr id="6" name="Object 2"/>
          <p:cNvGraphicFramePr>
            <a:graphicFrameLocks noChangeAspect="1"/>
          </p:cNvGraphicFramePr>
          <p:nvPr/>
        </p:nvGraphicFramePr>
        <p:xfrm>
          <a:off x="3030538" y="2198688"/>
          <a:ext cx="2741612" cy="873125"/>
        </p:xfrm>
        <a:graphic>
          <a:graphicData uri="http://schemas.openxmlformats.org/presentationml/2006/ole">
            <p:oleObj spid="_x0000_s9218" name="Equation" r:id="rId4" imgW="1523880" imgH="482400" progId="Equation.3">
              <p:embed/>
            </p:oleObj>
          </a:graphicData>
        </a:graphic>
      </p:graphicFrame>
      <p:graphicFrame>
        <p:nvGraphicFramePr>
          <p:cNvPr id="7" name="Object 4"/>
          <p:cNvGraphicFramePr>
            <a:graphicFrameLocks noChangeAspect="1"/>
          </p:cNvGraphicFramePr>
          <p:nvPr/>
        </p:nvGraphicFramePr>
        <p:xfrm>
          <a:off x="3581400" y="3505200"/>
          <a:ext cx="1511300" cy="704850"/>
        </p:xfrm>
        <a:graphic>
          <a:graphicData uri="http://schemas.openxmlformats.org/presentationml/2006/ole">
            <p:oleObj spid="_x0000_s9219" name="Equation" r:id="rId5" imgW="92700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blinds(horizontal)">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762000" y="1600200"/>
            <a:ext cx="7848600" cy="5181600"/>
          </a:xfrm>
        </p:spPr>
        <p:txBody>
          <a:bodyPr/>
          <a:lstStyle/>
          <a:p>
            <a:pPr marL="273050" lvl="1"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Two-phase density:</a:t>
            </a:r>
          </a:p>
          <a:p>
            <a:pPr marL="273050" lvl="1" indent="0">
              <a:lnSpc>
                <a:spcPct val="150000"/>
              </a:lnSpc>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457200" lvl="1" indent="0">
              <a:spcBef>
                <a:spcPct val="0"/>
              </a:spcBef>
              <a:buFont typeface="Wingdings 2" pitchFamily="18" charset="2"/>
              <a:buNone/>
              <a:defRPr/>
            </a:pPr>
            <a:r>
              <a:rPr lang="en-US" sz="2200" dirty="0" smtClean="0">
                <a:latin typeface="Times New Roman" pitchFamily="18" charset="0"/>
                <a:cs typeface="Times New Roman" pitchFamily="18" charset="0"/>
              </a:rPr>
              <a:t>The following procedure must be used for calculating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a:t>
            </a:r>
          </a:p>
          <a:p>
            <a:pPr marL="457200" lvl="1" indent="0">
              <a:lnSpc>
                <a:spcPts val="1200"/>
              </a:lnSpc>
              <a:spcBef>
                <a:spcPct val="0"/>
              </a:spcBef>
              <a:buFont typeface="Wingdings 2" pitchFamily="18" charset="2"/>
              <a:buNone/>
              <a:defRPr/>
            </a:pPr>
            <a:endParaRPr lang="en-US" sz="2200"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000" dirty="0" smtClean="0">
                <a:latin typeface="Times New Roman" pitchFamily="18" charset="0"/>
                <a:cs typeface="Times New Roman" pitchFamily="18" charset="0"/>
              </a:rPr>
              <a:t>1- Estimate a value for </a:t>
            </a:r>
            <a:r>
              <a:rPr lang="en-US" sz="2000" i="1" dirty="0" smtClean="0">
                <a:latin typeface="Times New Roman" pitchFamily="18" charset="0"/>
                <a:cs typeface="Times New Roman" pitchFamily="18" charset="0"/>
              </a:rPr>
              <a:t>v</a:t>
            </a:r>
            <a:r>
              <a:rPr lang="en-US" sz="2000" i="1" baseline="-25000"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A good guess is </a:t>
            </a:r>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b</a:t>
            </a:r>
            <a:r>
              <a:rPr lang="en-US" sz="2000" i="1" baseline="-25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0.5 (</a:t>
            </a:r>
            <a:r>
              <a:rPr lang="en-US" sz="2000" i="1" dirty="0" smtClean="0">
                <a:latin typeface="Times New Roman" pitchFamily="18" charset="0"/>
                <a:cs typeface="Times New Roman" pitchFamily="18" charset="0"/>
              </a:rPr>
              <a:t>g d</a:t>
            </a:r>
            <a:r>
              <a:rPr lang="en-US" sz="2000" dirty="0" smtClean="0">
                <a:latin typeface="Times New Roman" pitchFamily="18" charset="0"/>
                <a:cs typeface="Times New Roman" pitchFamily="18" charset="0"/>
              </a:rPr>
              <a:t>)</a:t>
            </a:r>
            <a:r>
              <a:rPr lang="en-US" sz="2000" baseline="30000" dirty="0" smtClean="0">
                <a:latin typeface="Times New Roman" pitchFamily="18" charset="0"/>
                <a:cs typeface="Times New Roman" pitchFamily="18" charset="0"/>
              </a:rPr>
              <a:t>0.5</a:t>
            </a:r>
          </a:p>
          <a:p>
            <a:pPr marL="640080" lvl="1" indent="0">
              <a:lnSpc>
                <a:spcPts val="800"/>
              </a:lnSpc>
              <a:spcBef>
                <a:spcPct val="0"/>
              </a:spcBef>
              <a:buFont typeface="Wingdings 2" pitchFamily="18" charset="2"/>
              <a:buNone/>
              <a:defRPr/>
            </a:pPr>
            <a:endParaRPr lang="en-US" sz="2000"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000" dirty="0" smtClean="0">
                <a:latin typeface="Times New Roman" pitchFamily="18" charset="0"/>
                <a:cs typeface="Times New Roman" pitchFamily="18" charset="0"/>
              </a:rPr>
              <a:t>2- Based on the value of </a:t>
            </a:r>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 calculate the</a:t>
            </a:r>
          </a:p>
          <a:p>
            <a:pPr marL="640080" lvl="1" indent="0">
              <a:lnSpc>
                <a:spcPts val="800"/>
              </a:lnSpc>
              <a:spcBef>
                <a:spcPct val="0"/>
              </a:spcBef>
              <a:buFont typeface="Wingdings 2" pitchFamily="18" charset="2"/>
              <a:buNone/>
              <a:defRPr/>
            </a:pPr>
            <a:endParaRPr lang="en-US" sz="2000"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000" dirty="0" smtClean="0">
                <a:latin typeface="Times New Roman" pitchFamily="18" charset="0"/>
                <a:cs typeface="Times New Roman" pitchFamily="18" charset="0"/>
              </a:rPr>
              <a:t>3- Calculate the new value of </a:t>
            </a:r>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from the equations shown in the next page, based on </a:t>
            </a:r>
            <a:r>
              <a:rPr lang="en-US" sz="2000" i="1" dirty="0" err="1" smtClean="0">
                <a:latin typeface="Times New Roman" pitchFamily="18" charset="0"/>
                <a:cs typeface="Times New Roman" pitchFamily="18" charset="0"/>
              </a:rPr>
              <a:t>N</a:t>
            </a:r>
            <a:r>
              <a:rPr lang="en-US" sz="2000" baseline="-25000" dirty="0" err="1" smtClean="0">
                <a:latin typeface="Times New Roman" pitchFamily="18" charset="0"/>
                <a:cs typeface="Times New Roman" pitchFamily="18" charset="0"/>
              </a:rPr>
              <a:t>Re</a:t>
            </a:r>
            <a:r>
              <a:rPr lang="en-US" sz="2000" i="1" baseline="-25000" dirty="0" err="1"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and </a:t>
            </a:r>
            <a:r>
              <a:rPr lang="en-US" sz="2000" i="1" dirty="0" err="1" smtClean="0">
                <a:latin typeface="Times New Roman" pitchFamily="18" charset="0"/>
                <a:cs typeface="Times New Roman" pitchFamily="18" charset="0"/>
              </a:rPr>
              <a:t>N</a:t>
            </a:r>
            <a:r>
              <a:rPr lang="en-US" sz="2000" baseline="-25000" dirty="0" err="1" smtClean="0">
                <a:latin typeface="Times New Roman" pitchFamily="18" charset="0"/>
                <a:cs typeface="Times New Roman" pitchFamily="18" charset="0"/>
              </a:rPr>
              <a:t>Re</a:t>
            </a:r>
            <a:r>
              <a:rPr lang="en-US" sz="2000" i="1" baseline="-25000" dirty="0" err="1"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 where</a:t>
            </a:r>
          </a:p>
          <a:p>
            <a:pPr marL="640080" lvl="1" indent="0">
              <a:lnSpc>
                <a:spcPts val="800"/>
              </a:lnSpc>
              <a:spcBef>
                <a:spcPct val="0"/>
              </a:spcBef>
              <a:buFont typeface="Wingdings 2" pitchFamily="18" charset="2"/>
              <a:buNone/>
              <a:defRPr/>
            </a:pPr>
            <a:endParaRPr lang="en-US" sz="2000"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000" dirty="0" smtClean="0">
                <a:latin typeface="Times New Roman" pitchFamily="18" charset="0"/>
                <a:cs typeface="Times New Roman" pitchFamily="18" charset="0"/>
              </a:rPr>
              <a:t>4- Compare the values of </a:t>
            </a:r>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obtained in steps one and three. If they are not sufficiently close, use the values calculated in step three as the next guess and go to step two.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 </a:t>
            </a: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p:txBody>
      </p:sp>
      <p:graphicFrame>
        <p:nvGraphicFramePr>
          <p:cNvPr id="6" name="Object 2"/>
          <p:cNvGraphicFramePr>
            <a:graphicFrameLocks noChangeAspect="1"/>
          </p:cNvGraphicFramePr>
          <p:nvPr/>
        </p:nvGraphicFramePr>
        <p:xfrm>
          <a:off x="4070350" y="1828800"/>
          <a:ext cx="3473450" cy="828675"/>
        </p:xfrm>
        <a:graphic>
          <a:graphicData uri="http://schemas.openxmlformats.org/presentationml/2006/ole">
            <p:oleObj spid="_x0000_s10242" name="Equation" r:id="rId4" imgW="1930320" imgH="457200" progId="Equation.3">
              <p:embed/>
            </p:oleObj>
          </a:graphicData>
        </a:graphic>
      </p:graphicFrame>
      <p:graphicFrame>
        <p:nvGraphicFramePr>
          <p:cNvPr id="8" name="Object 2"/>
          <p:cNvGraphicFramePr>
            <a:graphicFrameLocks noChangeAspect="1"/>
          </p:cNvGraphicFramePr>
          <p:nvPr/>
        </p:nvGraphicFramePr>
        <p:xfrm>
          <a:off x="5791200" y="3657600"/>
          <a:ext cx="1522413" cy="685800"/>
        </p:xfrm>
        <a:graphic>
          <a:graphicData uri="http://schemas.openxmlformats.org/presentationml/2006/ole">
            <p:oleObj spid="_x0000_s10243" name="Equation" r:id="rId5" imgW="965160" imgH="431640" progId="Equation.3">
              <p:embed/>
            </p:oleObj>
          </a:graphicData>
        </a:graphic>
      </p:graphicFrame>
      <p:graphicFrame>
        <p:nvGraphicFramePr>
          <p:cNvPr id="9" name="Object 2"/>
          <p:cNvGraphicFramePr>
            <a:graphicFrameLocks noChangeAspect="1"/>
          </p:cNvGraphicFramePr>
          <p:nvPr/>
        </p:nvGraphicFramePr>
        <p:xfrm>
          <a:off x="5715000" y="4724400"/>
          <a:ext cx="1531938" cy="673100"/>
        </p:xfrm>
        <a:graphic>
          <a:graphicData uri="http://schemas.openxmlformats.org/presentationml/2006/ole">
            <p:oleObj spid="_x0000_s10244" name="Equation" r:id="rId6" imgW="99036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childTnLst>
                          </p:cTn>
                        </p:par>
                        <p:par>
                          <p:cTn id="37" fill="hold">
                            <p:stCondLst>
                              <p:cond delay="500"/>
                            </p:stCondLst>
                            <p:childTnLst>
                              <p:par>
                                <p:cTn id="38" presetID="3" presetClass="entr" presetSubtype="1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horizont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685800" y="1981200"/>
            <a:ext cx="7848600" cy="4648200"/>
          </a:xfrm>
        </p:spPr>
        <p:txBody>
          <a:bodyPr/>
          <a:lstStyle/>
          <a:p>
            <a:pPr marL="457200" lvl="1" indent="0">
              <a:spcBef>
                <a:spcPct val="0"/>
              </a:spcBef>
              <a:buFont typeface="Wingdings 2" pitchFamily="18" charset="2"/>
              <a:buNone/>
              <a:defRPr/>
            </a:pPr>
            <a:r>
              <a:rPr lang="en-US" sz="2200" dirty="0" smtClean="0">
                <a:latin typeface="Times New Roman" pitchFamily="18" charset="0"/>
                <a:cs typeface="Times New Roman" pitchFamily="18" charset="0"/>
              </a:rPr>
              <a:t>Use the following equations for calculation of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a:t>
            </a:r>
          </a:p>
          <a:p>
            <a:pPr marL="457200" lvl="1" indent="0">
              <a:lnSpc>
                <a:spcPts val="1200"/>
              </a:lnSpc>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p:txBody>
      </p:sp>
      <p:graphicFrame>
        <p:nvGraphicFramePr>
          <p:cNvPr id="6" name="Object 2"/>
          <p:cNvGraphicFramePr>
            <a:graphicFrameLocks noChangeAspect="1"/>
          </p:cNvGraphicFramePr>
          <p:nvPr/>
        </p:nvGraphicFramePr>
        <p:xfrm>
          <a:off x="1414463" y="2743200"/>
          <a:ext cx="6192837" cy="484188"/>
        </p:xfrm>
        <a:graphic>
          <a:graphicData uri="http://schemas.openxmlformats.org/presentationml/2006/ole">
            <p:oleObj spid="_x0000_s11266" name="Equation" r:id="rId4" imgW="3441600" imgH="266400" progId="Equation.3">
              <p:embed/>
            </p:oleObj>
          </a:graphicData>
        </a:graphic>
      </p:graphicFrame>
      <p:graphicFrame>
        <p:nvGraphicFramePr>
          <p:cNvPr id="7" name="Object 2"/>
          <p:cNvGraphicFramePr>
            <a:graphicFrameLocks noChangeAspect="1"/>
          </p:cNvGraphicFramePr>
          <p:nvPr/>
        </p:nvGraphicFramePr>
        <p:xfrm>
          <a:off x="1458913" y="3581400"/>
          <a:ext cx="6032500" cy="484188"/>
        </p:xfrm>
        <a:graphic>
          <a:graphicData uri="http://schemas.openxmlformats.org/presentationml/2006/ole">
            <p:oleObj spid="_x0000_s11267" name="Equation" r:id="rId5" imgW="3352680" imgH="266400" progId="Equation.3">
              <p:embed/>
            </p:oleObj>
          </a:graphicData>
        </a:graphic>
      </p:graphicFrame>
      <p:graphicFrame>
        <p:nvGraphicFramePr>
          <p:cNvPr id="11" name="Object 2"/>
          <p:cNvGraphicFramePr>
            <a:graphicFrameLocks noChangeAspect="1"/>
          </p:cNvGraphicFramePr>
          <p:nvPr/>
        </p:nvGraphicFramePr>
        <p:xfrm>
          <a:off x="2057400" y="5257800"/>
          <a:ext cx="4546600" cy="1014413"/>
        </p:xfrm>
        <a:graphic>
          <a:graphicData uri="http://schemas.openxmlformats.org/presentationml/2006/ole">
            <p:oleObj spid="_x0000_s11268" name="Equation" r:id="rId6" imgW="2527200" imgH="558720" progId="Equation.3">
              <p:embed/>
            </p:oleObj>
          </a:graphicData>
        </a:graphic>
      </p:graphicFrame>
      <p:graphicFrame>
        <p:nvGraphicFramePr>
          <p:cNvPr id="12" name="Object 2"/>
          <p:cNvGraphicFramePr>
            <a:graphicFrameLocks noChangeAspect="1"/>
          </p:cNvGraphicFramePr>
          <p:nvPr/>
        </p:nvGraphicFramePr>
        <p:xfrm>
          <a:off x="1185863" y="4495800"/>
          <a:ext cx="6900862" cy="484188"/>
        </p:xfrm>
        <a:graphic>
          <a:graphicData uri="http://schemas.openxmlformats.org/presentationml/2006/ole">
            <p:oleObj spid="_x0000_s11269" name="Equation" r:id="rId7" imgW="3835080" imgH="266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685800" y="1676400"/>
            <a:ext cx="7848600" cy="4648200"/>
          </a:xfrm>
        </p:spPr>
        <p:txBody>
          <a:bodyPr/>
          <a:lstStyle/>
          <a:p>
            <a:pPr marL="274320" lvl="1" indent="0">
              <a:spcBef>
                <a:spcPct val="0"/>
              </a:spcBef>
              <a:buFont typeface="Wingdings 2" pitchFamily="18" charset="2"/>
              <a:buNone/>
              <a:defRPr/>
            </a:pPr>
            <a:r>
              <a:rPr lang="en-US" sz="2200" dirty="0" smtClean="0">
                <a:latin typeface="Times New Roman" pitchFamily="18" charset="0"/>
                <a:cs typeface="Times New Roman" pitchFamily="18" charset="0"/>
              </a:rPr>
              <a:t>The value of </a:t>
            </a:r>
            <a:r>
              <a:rPr lang="el-GR" sz="2200" i="1" dirty="0" smtClean="0">
                <a:latin typeface="Times New Roman" pitchFamily="18" charset="0"/>
                <a:cs typeface="Times New Roman" pitchFamily="18" charset="0"/>
              </a:rPr>
              <a:t>δ</a:t>
            </a:r>
            <a:r>
              <a:rPr lang="en-US" sz="2200" dirty="0" smtClean="0">
                <a:latin typeface="Times New Roman" pitchFamily="18" charset="0"/>
                <a:cs typeface="Times New Roman" pitchFamily="18" charset="0"/>
              </a:rPr>
              <a:t> can be calculated from the following equations depending upon the continuous liquid phase and mixture velocity.</a:t>
            </a:r>
          </a:p>
          <a:p>
            <a:pPr marL="45720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914400" y="2514600"/>
          <a:ext cx="7391400" cy="4114800"/>
        </p:xfrm>
        <a:graphic>
          <a:graphicData uri="http://schemas.openxmlformats.org/drawingml/2006/table">
            <a:tbl>
              <a:tblPr firstRow="1" bandRow="1">
                <a:tableStyleId>{5C22544A-7EE6-4342-B048-85BDC9FD1C3A}</a:tableStyleId>
              </a:tblPr>
              <a:tblGrid>
                <a:gridCol w="1524000"/>
                <a:gridCol w="762000"/>
                <a:gridCol w="5105400"/>
              </a:tblGrid>
              <a:tr h="752431">
                <a:tc>
                  <a:txBody>
                    <a:bodyPr/>
                    <a:lstStyle/>
                    <a:p>
                      <a:pPr algn="ctr"/>
                      <a:r>
                        <a:rPr lang="en-US" dirty="0" smtClean="0">
                          <a:latin typeface="Times New Roman" pitchFamily="18" charset="0"/>
                          <a:cs typeface="Times New Roman" pitchFamily="18" charset="0"/>
                        </a:rPr>
                        <a:t>Continuous</a:t>
                      </a:r>
                      <a:r>
                        <a:rPr lang="en-US" baseline="0" dirty="0" smtClean="0">
                          <a:latin typeface="Times New Roman" pitchFamily="18" charset="0"/>
                          <a:cs typeface="Times New Roman" pitchFamily="18" charset="0"/>
                        </a:rPr>
                        <a:t> Liquid Phase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Value of </a:t>
                      </a:r>
                      <a:r>
                        <a:rPr lang="en-US" i="1" dirty="0" err="1" smtClean="0">
                          <a:latin typeface="Times New Roman" pitchFamily="18" charset="0"/>
                          <a:cs typeface="Times New Roman" pitchFamily="18" charset="0"/>
                        </a:rPr>
                        <a:t>v</a:t>
                      </a:r>
                      <a:r>
                        <a:rPr lang="en-US" i="1" baseline="-25000" dirty="0" err="1" smtClean="0">
                          <a:latin typeface="Times New Roman" pitchFamily="18" charset="0"/>
                          <a:cs typeface="Times New Roman" pitchFamily="18" charset="0"/>
                        </a:rPr>
                        <a:t>m</a:t>
                      </a:r>
                      <a:endParaRPr lang="en-US" i="1"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Equation of  </a:t>
                      </a:r>
                      <a:r>
                        <a:rPr lang="el-GR" i="1" dirty="0" smtClean="0">
                          <a:latin typeface="Times New Roman" pitchFamily="18" charset="0"/>
                          <a:cs typeface="Times New Roman" pitchFamily="18" charset="0"/>
                        </a:rPr>
                        <a:t>δ</a:t>
                      </a:r>
                      <a:endParaRPr lang="en-US" i="1" dirty="0">
                        <a:latin typeface="Times New Roman" pitchFamily="18" charset="0"/>
                        <a:cs typeface="Times New Roman" pitchFamily="18" charset="0"/>
                      </a:endParaRPr>
                    </a:p>
                  </a:txBody>
                  <a:tcPr anchor="ctr"/>
                </a:tc>
              </a:tr>
              <a:tr h="619169">
                <a:tc>
                  <a:txBody>
                    <a:bodyPr/>
                    <a:lstStyle/>
                    <a:p>
                      <a:pPr algn="ctr"/>
                      <a:r>
                        <a:rPr lang="en-US" dirty="0" smtClean="0">
                          <a:latin typeface="Times New Roman" pitchFamily="18" charset="0"/>
                          <a:cs typeface="Times New Roman" pitchFamily="18" charset="0"/>
                        </a:rPr>
                        <a:t>Water</a:t>
                      </a: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&lt; 10</a:t>
                      </a:r>
                      <a:endParaRPr lang="en-US" dirty="0">
                        <a:latin typeface="Times New Roman" pitchFamily="18" charset="0"/>
                        <a:cs typeface="Times New Roman" pitchFamily="18" charset="0"/>
                      </a:endParaRPr>
                    </a:p>
                  </a:txBody>
                  <a:tcPr anchor="ctr"/>
                </a:tc>
                <a:tc>
                  <a:txBody>
                    <a:bodyPr/>
                    <a:lstStyle/>
                    <a:p>
                      <a:pPr algn="ctr"/>
                      <a:endParaRPr lang="en-US" dirty="0">
                        <a:latin typeface="Times New Roman" pitchFamily="18" charset="0"/>
                        <a:cs typeface="Times New Roman" pitchFamily="18" charset="0"/>
                      </a:endParaRPr>
                    </a:p>
                  </a:txBody>
                  <a:tcPr/>
                </a:tc>
              </a:tr>
              <a:tr h="609600">
                <a:tc>
                  <a:txBody>
                    <a:bodyPr/>
                    <a:lstStyle/>
                    <a:p>
                      <a:pPr algn="ctr"/>
                      <a:r>
                        <a:rPr lang="en-US" dirty="0" smtClean="0">
                          <a:latin typeface="Times New Roman" pitchFamily="18" charset="0"/>
                          <a:cs typeface="Times New Roman" pitchFamily="18" charset="0"/>
                        </a:rPr>
                        <a:t>Water</a:t>
                      </a: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&gt;10</a:t>
                      </a:r>
                      <a:endParaRPr lang="en-US" dirty="0">
                        <a:latin typeface="Times New Roman" pitchFamily="18" charset="0"/>
                        <a:cs typeface="Times New Roman" pitchFamily="18" charset="0"/>
                      </a:endParaRPr>
                    </a:p>
                  </a:txBody>
                  <a:tcPr anchor="ctr"/>
                </a:tc>
                <a:tc>
                  <a:txBody>
                    <a:bodyPr/>
                    <a:lstStyle/>
                    <a:p>
                      <a:pPr algn="ctr"/>
                      <a:endParaRPr lang="en-US" dirty="0">
                        <a:latin typeface="Times New Roman" pitchFamily="18" charset="0"/>
                        <a:cs typeface="Times New Roman" pitchFamily="18" charset="0"/>
                      </a:endParaRPr>
                    </a:p>
                  </a:txBody>
                  <a:tcPr/>
                </a:tc>
              </a:tr>
              <a:tr h="762000">
                <a:tc>
                  <a:txBody>
                    <a:bodyPr/>
                    <a:lstStyle/>
                    <a:p>
                      <a:pPr algn="ctr"/>
                      <a:r>
                        <a:rPr lang="en-US" dirty="0" smtClean="0">
                          <a:latin typeface="Times New Roman" pitchFamily="18" charset="0"/>
                          <a:cs typeface="Times New Roman" pitchFamily="18" charset="0"/>
                        </a:rPr>
                        <a:t>Oil</a:t>
                      </a: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&lt;10</a:t>
                      </a:r>
                      <a:endParaRPr lang="en-US" dirty="0">
                        <a:latin typeface="Times New Roman" pitchFamily="18" charset="0"/>
                        <a:cs typeface="Times New Roman" pitchFamily="18" charset="0"/>
                      </a:endParaRPr>
                    </a:p>
                  </a:txBody>
                  <a:tcPr anchor="ctr"/>
                </a:tc>
                <a:tc>
                  <a:txBody>
                    <a:bodyPr/>
                    <a:lstStyle/>
                    <a:p>
                      <a:pPr algn="ctr"/>
                      <a:endParaRPr lang="en-US" dirty="0">
                        <a:latin typeface="Times New Roman" pitchFamily="18" charset="0"/>
                        <a:cs typeface="Times New Roman" pitchFamily="18" charset="0"/>
                      </a:endParaRPr>
                    </a:p>
                  </a:txBody>
                  <a:tcPr/>
                </a:tc>
              </a:tr>
              <a:tr h="1371600">
                <a:tc>
                  <a:txBody>
                    <a:bodyPr/>
                    <a:lstStyle/>
                    <a:p>
                      <a:pPr algn="ctr"/>
                      <a:r>
                        <a:rPr lang="en-US" dirty="0" smtClean="0">
                          <a:latin typeface="Times New Roman" pitchFamily="18" charset="0"/>
                          <a:cs typeface="Times New Roman" pitchFamily="18" charset="0"/>
                        </a:rPr>
                        <a:t>Oil</a:t>
                      </a: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&gt;10</a:t>
                      </a:r>
                      <a:endParaRPr lang="en-US" dirty="0">
                        <a:latin typeface="Times New Roman" pitchFamily="18" charset="0"/>
                        <a:cs typeface="Times New Roman" pitchFamily="18" charset="0"/>
                      </a:endParaRPr>
                    </a:p>
                  </a:txBody>
                  <a:tcPr anchor="ctr"/>
                </a:tc>
                <a:tc>
                  <a:txBody>
                    <a:bodyPr/>
                    <a:lstStyle/>
                    <a:p>
                      <a:pPr algn="ctr"/>
                      <a:endParaRPr lang="en-US" dirty="0">
                        <a:latin typeface="Times New Roman" pitchFamily="18" charset="0"/>
                        <a:cs typeface="Times New Roman" pitchFamily="18" charset="0"/>
                      </a:endParaRPr>
                    </a:p>
                  </a:txBody>
                  <a:tcPr/>
                </a:tc>
              </a:tr>
            </a:tbl>
          </a:graphicData>
        </a:graphic>
      </p:graphicFrame>
      <p:graphicFrame>
        <p:nvGraphicFramePr>
          <p:cNvPr id="9" name="Object 6"/>
          <p:cNvGraphicFramePr>
            <a:graphicFrameLocks noChangeAspect="1"/>
          </p:cNvGraphicFramePr>
          <p:nvPr/>
        </p:nvGraphicFramePr>
        <p:xfrm>
          <a:off x="3552825" y="3276600"/>
          <a:ext cx="4600575" cy="522288"/>
        </p:xfrm>
        <a:graphic>
          <a:graphicData uri="http://schemas.openxmlformats.org/presentationml/2006/ole">
            <p:oleObj spid="_x0000_s12290" name="Equation" r:id="rId4" imgW="3466800" imgH="393480" progId="Equation.3">
              <p:embed/>
            </p:oleObj>
          </a:graphicData>
        </a:graphic>
      </p:graphicFrame>
      <p:graphicFrame>
        <p:nvGraphicFramePr>
          <p:cNvPr id="10" name="Object 6"/>
          <p:cNvGraphicFramePr>
            <a:graphicFrameLocks noChangeAspect="1"/>
          </p:cNvGraphicFramePr>
          <p:nvPr/>
        </p:nvGraphicFramePr>
        <p:xfrm>
          <a:off x="3535363" y="3962400"/>
          <a:ext cx="4618037" cy="522288"/>
        </p:xfrm>
        <a:graphic>
          <a:graphicData uri="http://schemas.openxmlformats.org/presentationml/2006/ole">
            <p:oleObj spid="_x0000_s12291" name="Equation" r:id="rId5" imgW="3479760" imgH="393480" progId="Equation.3">
              <p:embed/>
            </p:oleObj>
          </a:graphicData>
        </a:graphic>
      </p:graphicFrame>
      <p:graphicFrame>
        <p:nvGraphicFramePr>
          <p:cNvPr id="13" name="Object 6"/>
          <p:cNvGraphicFramePr>
            <a:graphicFrameLocks noChangeAspect="1"/>
          </p:cNvGraphicFramePr>
          <p:nvPr/>
        </p:nvGraphicFramePr>
        <p:xfrm>
          <a:off x="3408363" y="4659313"/>
          <a:ext cx="4973637" cy="522287"/>
        </p:xfrm>
        <a:graphic>
          <a:graphicData uri="http://schemas.openxmlformats.org/presentationml/2006/ole">
            <p:oleObj spid="_x0000_s12292" name="Equation" r:id="rId6" imgW="3746160" imgH="393480" progId="Equation.3">
              <p:embed/>
            </p:oleObj>
          </a:graphicData>
        </a:graphic>
      </p:graphicFrame>
      <p:graphicFrame>
        <p:nvGraphicFramePr>
          <p:cNvPr id="14" name="Object 6"/>
          <p:cNvGraphicFramePr>
            <a:graphicFrameLocks noChangeAspect="1"/>
          </p:cNvGraphicFramePr>
          <p:nvPr/>
        </p:nvGraphicFramePr>
        <p:xfrm>
          <a:off x="3667125" y="5410200"/>
          <a:ext cx="4333875" cy="1111250"/>
        </p:xfrm>
        <a:graphic>
          <a:graphicData uri="http://schemas.openxmlformats.org/presentationml/2006/ole">
            <p:oleObj spid="_x0000_s12293" name="Equation" r:id="rId7" imgW="3263760" imgH="8380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par>
                                <p:cTn id="22" presetID="3" presetClass="entr" presetSubtype="1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685800" y="1905000"/>
            <a:ext cx="7848600" cy="4648200"/>
          </a:xfrm>
        </p:spPr>
        <p:txBody>
          <a:bodyPr/>
          <a:lstStyle/>
          <a:p>
            <a:pPr marL="274320" lvl="1" indent="0">
              <a:spcBef>
                <a:spcPct val="0"/>
              </a:spcBef>
              <a:buFont typeface="Wingdings 2" pitchFamily="18" charset="2"/>
              <a:buNone/>
              <a:defRPr/>
            </a:pPr>
            <a:r>
              <a:rPr lang="en-US" sz="2200" dirty="0" smtClean="0">
                <a:latin typeface="Times New Roman" pitchFamily="18" charset="0"/>
                <a:cs typeface="Times New Roman" pitchFamily="18" charset="0"/>
              </a:rPr>
              <a:t>Data from literature indicate that a phase inversion from oil continuous to water continuous occurs at a water cut of approximately 75% in emulsion flow.</a:t>
            </a: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r>
              <a:rPr lang="en-US" sz="2200" dirty="0" smtClean="0">
                <a:latin typeface="Times New Roman" pitchFamily="18" charset="0"/>
                <a:cs typeface="Times New Roman" pitchFamily="18" charset="0"/>
              </a:rPr>
              <a:t>The value of </a:t>
            </a:r>
            <a:r>
              <a:rPr lang="el-GR" sz="2200" dirty="0" smtClean="0">
                <a:latin typeface="Times New Roman" pitchFamily="18" charset="0"/>
                <a:cs typeface="Times New Roman" pitchFamily="18" charset="0"/>
              </a:rPr>
              <a:t>δ</a:t>
            </a:r>
            <a:r>
              <a:rPr lang="en-US" sz="2200" dirty="0" smtClean="0">
                <a:latin typeface="Times New Roman" pitchFamily="18" charset="0"/>
                <a:cs typeface="Times New Roman" pitchFamily="18" charset="0"/>
              </a:rPr>
              <a:t> is constrained by the following limits:</a:t>
            </a: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4320" lvl="1" indent="0">
              <a:spcBef>
                <a:spcPct val="0"/>
              </a:spcBef>
              <a:buFont typeface="Wingdings 2" pitchFamily="18" charset="2"/>
              <a:buNone/>
              <a:defRPr/>
            </a:pPr>
            <a:r>
              <a:rPr lang="en-US" sz="2200" dirty="0" smtClean="0">
                <a:latin typeface="Times New Roman" pitchFamily="18" charset="0"/>
                <a:cs typeface="Times New Roman" pitchFamily="18" charset="0"/>
              </a:rPr>
              <a:t>These constraints are supposed to eliminate pressure discontinuities between equations for </a:t>
            </a:r>
            <a:r>
              <a:rPr lang="el-GR" sz="2200" dirty="0" smtClean="0">
                <a:latin typeface="Times New Roman" pitchFamily="18" charset="0"/>
                <a:cs typeface="Times New Roman" pitchFamily="18" charset="0"/>
              </a:rPr>
              <a:t>δ</a:t>
            </a:r>
            <a:r>
              <a:rPr lang="en-US" sz="2200" dirty="0" smtClean="0">
                <a:latin typeface="Times New Roman" pitchFamily="18" charset="0"/>
                <a:cs typeface="Times New Roman" pitchFamily="18" charset="0"/>
              </a:rPr>
              <a:t> since the equation pairs do not necessarily meet at </a:t>
            </a:r>
            <a:r>
              <a:rPr lang="en-US" sz="2200" i="1" dirty="0" err="1" smtClean="0">
                <a:latin typeface="Times New Roman" pitchFamily="18" charset="0"/>
                <a:cs typeface="Times New Roman" pitchFamily="18" charset="0"/>
              </a:rPr>
              <a:t>v</a:t>
            </a:r>
            <a:r>
              <a:rPr lang="en-US" sz="2200" i="1" baseline="-25000" dirty="0" err="1"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=10 ft/sec.</a:t>
            </a:r>
          </a:p>
          <a:p>
            <a:pPr marL="457200" lvl="1" indent="0">
              <a:spcBef>
                <a:spcPct val="0"/>
              </a:spcBef>
              <a:buFont typeface="Wingdings 2" pitchFamily="18" charset="2"/>
              <a:buNone/>
              <a:defRPr/>
            </a:pPr>
            <a:endParaRPr lang="en-US" sz="2200" dirty="0" smtClean="0">
              <a:latin typeface="Times New Roman" pitchFamily="18" charset="0"/>
              <a:cs typeface="Times New Roman" pitchFamily="18" charset="0"/>
            </a:endParaRPr>
          </a:p>
          <a:p>
            <a:pPr marL="273050" lvl="1" indent="0">
              <a:lnSpc>
                <a:spcPts val="1200"/>
              </a:lnSpc>
              <a:spcBef>
                <a:spcPct val="0"/>
              </a:spcBef>
              <a:buFont typeface="Wingdings 2" pitchFamily="18" charset="2"/>
              <a:buNone/>
              <a:defRPr/>
            </a:pPr>
            <a:endParaRPr lang="en-US" sz="2200" i="1" dirty="0" smtClean="0">
              <a:latin typeface="Times New Roman" pitchFamily="18" charset="0"/>
              <a:cs typeface="Times New Roman" pitchFamily="18" charset="0"/>
            </a:endParaRPr>
          </a:p>
        </p:txBody>
      </p:sp>
      <p:graphicFrame>
        <p:nvGraphicFramePr>
          <p:cNvPr id="11" name="Object 6"/>
          <p:cNvGraphicFramePr>
            <a:graphicFrameLocks noChangeAspect="1"/>
          </p:cNvGraphicFramePr>
          <p:nvPr/>
        </p:nvGraphicFramePr>
        <p:xfrm>
          <a:off x="2362200" y="3886200"/>
          <a:ext cx="4048125" cy="1295400"/>
        </p:xfrm>
        <a:graphic>
          <a:graphicData uri="http://schemas.openxmlformats.org/presentationml/2006/ole">
            <p:oleObj spid="_x0000_s13314" name="Equation" r:id="rId4" imgW="2222280" imgH="7110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(Orkiszewski)</a:t>
            </a:r>
          </a:p>
        </p:txBody>
      </p:sp>
      <p:sp>
        <p:nvSpPr>
          <p:cNvPr id="3" name="Content Placeholder 2"/>
          <p:cNvSpPr>
            <a:spLocks noGrp="1"/>
          </p:cNvSpPr>
          <p:nvPr>
            <p:ph idx="1"/>
          </p:nvPr>
        </p:nvSpPr>
        <p:spPr>
          <a:xfrm>
            <a:off x="762000" y="1600200"/>
            <a:ext cx="7696200" cy="5105400"/>
          </a:xfrm>
        </p:spPr>
        <p:txBody>
          <a:bodyPr/>
          <a:lstStyle/>
          <a:p>
            <a:pPr marL="273050" lvl="1" indent="0">
              <a:lnSpc>
                <a:spcPct val="150000"/>
              </a:lnSpc>
              <a:spcBef>
                <a:spcPct val="0"/>
              </a:spcBef>
              <a:buFont typeface="Wingdings 2" pitchFamily="18" charset="2"/>
              <a:buNone/>
              <a:defRPr/>
            </a:pPr>
            <a:r>
              <a:rPr lang="en-US" sz="2200" b="1"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Pressure gradient due to friction:</a:t>
            </a:r>
          </a:p>
          <a:p>
            <a:pPr marL="273050" lvl="1" indent="0">
              <a:lnSpc>
                <a:spcPct val="150000"/>
              </a:lnSpc>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273050" lvl="1" indent="0">
              <a:spcBef>
                <a:spcPct val="0"/>
              </a:spcBef>
              <a:buFont typeface="Wingdings 2" pitchFamily="18" charset="2"/>
              <a:buNone/>
              <a:defRPr/>
            </a:pPr>
            <a:endParaRPr lang="en-US" sz="2200" i="1" dirty="0" smtClean="0">
              <a:latin typeface="Times New Roman" pitchFamily="18" charset="0"/>
              <a:cs typeface="Times New Roman" pitchFamily="18" charset="0"/>
            </a:endParaRPr>
          </a:p>
          <a:p>
            <a:pPr marL="640080" lvl="1" indent="0">
              <a:lnSpc>
                <a:spcPct val="150000"/>
              </a:lnSpc>
              <a:spcBef>
                <a:spcPct val="0"/>
              </a:spcBef>
              <a:buFont typeface="Wingdings 2" pitchFamily="18" charset="2"/>
              <a:buNone/>
              <a:defRPr/>
            </a:pPr>
            <a:r>
              <a:rPr lang="en-US" sz="2200" dirty="0" smtClean="0">
                <a:latin typeface="Times New Roman" pitchFamily="18" charset="0"/>
                <a:cs typeface="Times New Roman" pitchFamily="18" charset="0"/>
              </a:rPr>
              <a:t>Where</a:t>
            </a:r>
            <a:r>
              <a:rPr lang="en-US" sz="2200" i="1" dirty="0" smtClean="0">
                <a:latin typeface="Times New Roman" pitchFamily="18" charset="0"/>
                <a:cs typeface="Times New Roman" pitchFamily="18" charset="0"/>
              </a:rPr>
              <a:t> f</a:t>
            </a:r>
            <a:r>
              <a:rPr lang="en-US" sz="2200" i="1" baseline="-25000" dirty="0" smtClean="0">
                <a:latin typeface="Times New Roman" pitchFamily="18" charset="0"/>
                <a:cs typeface="Times New Roman" pitchFamily="18" charset="0"/>
              </a:rPr>
              <a:t>tp</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is obtained from Moody diagram with mixture Reynolds number:</a:t>
            </a:r>
          </a:p>
          <a:p>
            <a:pPr marL="640080" lvl="1" indent="0">
              <a:lnSpc>
                <a:spcPts val="1200"/>
              </a:lnSpc>
              <a:spcBef>
                <a:spcPct val="0"/>
              </a:spcBef>
              <a:buFont typeface="Wingdings 2" pitchFamily="18" charset="2"/>
              <a:buNone/>
              <a:defRPr/>
            </a:pP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 </a:t>
            </a:r>
          </a:p>
          <a:p>
            <a:pPr marL="457200" lvl="1" indent="-274320">
              <a:spcBef>
                <a:spcPct val="0"/>
              </a:spcBef>
              <a:buFont typeface="Wingdings 2" pitchFamily="18" charset="2"/>
              <a:buNone/>
              <a:defRPr/>
            </a:pPr>
            <a:r>
              <a:rPr lang="en-US" sz="2200" b="1" dirty="0" smtClean="0">
                <a:latin typeface="Times New Roman" pitchFamily="18" charset="0"/>
                <a:cs typeface="Times New Roman" pitchFamily="18" charset="0"/>
              </a:rPr>
              <a:t>4- </a:t>
            </a:r>
            <a:r>
              <a:rPr lang="en-US" sz="2200" i="1" dirty="0" smtClean="0">
                <a:latin typeface="Times New Roman" pitchFamily="18" charset="0"/>
                <a:cs typeface="Times New Roman" pitchFamily="18" charset="0"/>
              </a:rPr>
              <a:t>Pressure gradient due to acceleration: </a:t>
            </a:r>
            <a:r>
              <a:rPr lang="en-US" sz="2200" dirty="0" smtClean="0">
                <a:latin typeface="Times New Roman" pitchFamily="18" charset="0"/>
                <a:cs typeface="Times New Roman" pitchFamily="18" charset="0"/>
              </a:rPr>
              <a:t>is negligible in slug flow regime.</a:t>
            </a:r>
          </a:p>
          <a:p>
            <a:pPr marL="457200" lvl="1" indent="-274320">
              <a:lnSpc>
                <a:spcPts val="1600"/>
              </a:lnSpc>
              <a:spcBef>
                <a:spcPct val="0"/>
              </a:spcBef>
              <a:buFont typeface="Wingdings 2" pitchFamily="18" charset="2"/>
              <a:buNone/>
              <a:defRPr/>
            </a:pPr>
            <a:endParaRPr lang="en-US" sz="2200" dirty="0" smtClean="0">
              <a:latin typeface="Times New Roman" pitchFamily="18" charset="0"/>
              <a:cs typeface="Times New Roman" pitchFamily="18" charset="0"/>
            </a:endParaRPr>
          </a:p>
          <a:p>
            <a:pPr marL="0" lvl="1" indent="0">
              <a:lnSpc>
                <a:spcPct val="110000"/>
              </a:lnSpc>
              <a:spcBef>
                <a:spcPct val="0"/>
              </a:spcBef>
              <a:buFont typeface="Wingdings 2" pitchFamily="18" charset="2"/>
              <a:buNone/>
              <a:defRPr/>
            </a:pPr>
            <a:r>
              <a:rPr lang="en-US" sz="20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Transition (Churn) Flow Limits: </a:t>
            </a:r>
            <a:r>
              <a:rPr lang="en-US" sz="22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L</a:t>
            </a:r>
            <a:r>
              <a:rPr lang="en-US" sz="2000" i="1" baseline="-25000" dirty="0" smtClean="0">
                <a:latin typeface="Times New Roman" pitchFamily="18" charset="0"/>
                <a:cs typeface="Times New Roman" pitchFamily="18" charset="0"/>
              </a:rPr>
              <a:t>s </a:t>
            </a:r>
            <a:r>
              <a:rPr lang="en-US" sz="2000" i="1" dirty="0" smtClean="0">
                <a:latin typeface="Times New Roman" pitchFamily="18" charset="0"/>
                <a:cs typeface="Times New Roman" pitchFamily="18" charset="0"/>
              </a:rPr>
              <a:t>&lt; </a:t>
            </a:r>
            <a:r>
              <a:rPr lang="en-US" sz="2000" i="1" dirty="0" err="1" smtClean="0">
                <a:latin typeface="Times New Roman" pitchFamily="18" charset="0"/>
                <a:cs typeface="Times New Roman" pitchFamily="18" charset="0"/>
              </a:rPr>
              <a:t>N</a:t>
            </a:r>
            <a:r>
              <a:rPr lang="en-US" sz="2000" i="1" baseline="-25000" dirty="0" err="1" smtClean="0">
                <a:latin typeface="Times New Roman" pitchFamily="18" charset="0"/>
                <a:cs typeface="Times New Roman" pitchFamily="18" charset="0"/>
              </a:rPr>
              <a:t>gv</a:t>
            </a:r>
            <a:r>
              <a:rPr lang="en-US" sz="2000" i="1" baseline="-25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&lt;L</a:t>
            </a:r>
            <a:r>
              <a:rPr lang="en-US" sz="2000" i="1" baseline="-25000" dirty="0" smtClean="0">
                <a:latin typeface="Times New Roman" pitchFamily="18" charset="0"/>
                <a:cs typeface="Times New Roman" pitchFamily="18" charset="0"/>
              </a:rPr>
              <a:t>m </a:t>
            </a:r>
          </a:p>
          <a:p>
            <a:pPr marL="274320" lvl="1" indent="0">
              <a:spcBef>
                <a:spcPct val="0"/>
              </a:spcBef>
              <a:buFont typeface="Wingdings 2" pitchFamily="18" charset="2"/>
              <a:buNone/>
              <a:defRPr/>
            </a:pPr>
            <a:r>
              <a:rPr lang="en-US" sz="2000" dirty="0" smtClean="0">
                <a:latin typeface="Times New Roman" pitchFamily="18" charset="0"/>
                <a:cs typeface="Times New Roman" pitchFamily="18" charset="0"/>
              </a:rPr>
              <a:t>The same as Duns and </a:t>
            </a:r>
            <a:r>
              <a:rPr lang="en-US" sz="2000" dirty="0" err="1" smtClean="0">
                <a:latin typeface="Times New Roman" pitchFamily="18" charset="0"/>
                <a:cs typeface="Times New Roman" pitchFamily="18" charset="0"/>
              </a:rPr>
              <a:t>Ros</a:t>
            </a:r>
            <a:r>
              <a:rPr lang="en-US" sz="2000" dirty="0" smtClean="0">
                <a:latin typeface="Times New Roman" pitchFamily="18" charset="0"/>
                <a:cs typeface="Times New Roman" pitchFamily="18" charset="0"/>
              </a:rPr>
              <a:t> method.</a:t>
            </a:r>
          </a:p>
          <a:p>
            <a:pPr marL="274320" lvl="1" indent="0">
              <a:lnSpc>
                <a:spcPts val="1600"/>
              </a:lnSpc>
              <a:spcBef>
                <a:spcPct val="0"/>
              </a:spcBef>
              <a:buFont typeface="Wingdings 2" pitchFamily="18" charset="2"/>
              <a:buNone/>
              <a:defRPr/>
            </a:pPr>
            <a:endParaRPr lang="en-US" sz="2000" dirty="0" smtClean="0">
              <a:latin typeface="Times New Roman" pitchFamily="18" charset="0"/>
              <a:cs typeface="Times New Roman" pitchFamily="18" charset="0"/>
            </a:endParaRPr>
          </a:p>
          <a:p>
            <a:pPr marL="0" lvl="1" indent="0">
              <a:lnSpc>
                <a:spcPct val="110000"/>
              </a:lnSpc>
              <a:spcBef>
                <a:spcPct val="0"/>
              </a:spcBef>
              <a:buFont typeface="Wingdings 2" pitchFamily="18" charset="2"/>
              <a:buNone/>
              <a:defRPr/>
            </a:pPr>
            <a:r>
              <a:rPr lang="en-US" sz="2200" u="sng" dirty="0" smtClean="0">
                <a:latin typeface="Times New Roman" pitchFamily="18" charset="0"/>
                <a:cs typeface="Times New Roman" pitchFamily="18" charset="0"/>
              </a:rPr>
              <a:t>Annular-Mist Flow Limits: </a:t>
            </a:r>
            <a:r>
              <a:rPr lang="en-US" sz="22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a:t>
            </a:r>
            <a:r>
              <a:rPr lang="en-US" sz="2000" i="1" baseline="-25000" dirty="0" err="1" smtClean="0">
                <a:latin typeface="Times New Roman" pitchFamily="18" charset="0"/>
                <a:cs typeface="Times New Roman" pitchFamily="18" charset="0"/>
              </a:rPr>
              <a:t>gv</a:t>
            </a:r>
            <a:r>
              <a:rPr lang="en-US" sz="2000" i="1" baseline="-25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&gt; L</a:t>
            </a:r>
            <a:r>
              <a:rPr lang="en-US" sz="2000" i="1" baseline="-25000" dirty="0" smtClean="0">
                <a:latin typeface="Times New Roman" pitchFamily="18" charset="0"/>
                <a:cs typeface="Times New Roman" pitchFamily="18" charset="0"/>
              </a:rPr>
              <a:t>m</a:t>
            </a:r>
            <a:endParaRPr lang="en-US" sz="2000" dirty="0" smtClean="0">
              <a:latin typeface="Times New Roman" pitchFamily="18" charset="0"/>
              <a:cs typeface="Times New Roman" pitchFamily="18" charset="0"/>
            </a:endParaRPr>
          </a:p>
          <a:p>
            <a:pPr marL="273050" lvl="1" indent="0">
              <a:spcBef>
                <a:spcPct val="0"/>
              </a:spcBef>
              <a:buFont typeface="Wingdings 2" pitchFamily="18" charset="2"/>
              <a:buNone/>
              <a:defRPr/>
            </a:pPr>
            <a:r>
              <a:rPr lang="en-US" sz="2000" dirty="0" smtClean="0">
                <a:latin typeface="Times New Roman" pitchFamily="18" charset="0"/>
                <a:cs typeface="Times New Roman" pitchFamily="18" charset="0"/>
              </a:rPr>
              <a:t>The same as Duns and </a:t>
            </a:r>
            <a:r>
              <a:rPr lang="en-US" sz="2000" dirty="0" err="1" smtClean="0">
                <a:latin typeface="Times New Roman" pitchFamily="18" charset="0"/>
                <a:cs typeface="Times New Roman" pitchFamily="18" charset="0"/>
              </a:rPr>
              <a:t>Ros</a:t>
            </a:r>
            <a:r>
              <a:rPr lang="en-US" sz="2000" dirty="0" smtClean="0">
                <a:latin typeface="Times New Roman" pitchFamily="18" charset="0"/>
                <a:cs typeface="Times New Roman" pitchFamily="18" charset="0"/>
              </a:rPr>
              <a:t> method.</a:t>
            </a:r>
            <a:endParaRPr lang="en-US" sz="2200" i="1" dirty="0" smtClean="0">
              <a:latin typeface="Times New Roman" pitchFamily="18" charset="0"/>
              <a:cs typeface="Times New Roman" pitchFamily="18" charset="0"/>
            </a:endParaRPr>
          </a:p>
        </p:txBody>
      </p:sp>
      <p:graphicFrame>
        <p:nvGraphicFramePr>
          <p:cNvPr id="6" name="Object 2"/>
          <p:cNvGraphicFramePr>
            <a:graphicFrameLocks noChangeAspect="1"/>
          </p:cNvGraphicFramePr>
          <p:nvPr/>
        </p:nvGraphicFramePr>
        <p:xfrm>
          <a:off x="2276475" y="2133600"/>
          <a:ext cx="4249738" cy="873125"/>
        </p:xfrm>
        <a:graphic>
          <a:graphicData uri="http://schemas.openxmlformats.org/presentationml/2006/ole">
            <p:oleObj spid="_x0000_s14338" name="Equation" r:id="rId4" imgW="2361960" imgH="482400" progId="Equation.3">
              <p:embed/>
            </p:oleObj>
          </a:graphicData>
        </a:graphic>
      </p:graphicFrame>
      <p:graphicFrame>
        <p:nvGraphicFramePr>
          <p:cNvPr id="7" name="Object 3"/>
          <p:cNvGraphicFramePr>
            <a:graphicFrameLocks noChangeAspect="1"/>
          </p:cNvGraphicFramePr>
          <p:nvPr/>
        </p:nvGraphicFramePr>
        <p:xfrm>
          <a:off x="3571875" y="3486150"/>
          <a:ext cx="1531938" cy="704850"/>
        </p:xfrm>
        <a:graphic>
          <a:graphicData uri="http://schemas.openxmlformats.org/presentationml/2006/ole">
            <p:oleObj spid="_x0000_s14339" name="Equation" r:id="rId5" imgW="93960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linds(horizontal)">
                                      <p:cBhvr>
                                        <p:cTn id="46" dur="5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blinds(horizontal)">
                                      <p:cBhvr>
                                        <p:cTn id="5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752600"/>
            <a:ext cx="7924800" cy="5105400"/>
          </a:xfrm>
        </p:spPr>
        <p:txBody>
          <a:bodyPr/>
          <a:lstStyle/>
          <a:p>
            <a:pPr marL="0" indent="0">
              <a:spcBef>
                <a:spcPct val="0"/>
              </a:spcBef>
              <a:buFont typeface="Wingdings 2" pitchFamily="18" charset="2"/>
              <a:buNone/>
              <a:defRPr/>
            </a:pPr>
            <a:r>
              <a:rPr lang="en-US" sz="2400" dirty="0" err="1" smtClean="0">
                <a:latin typeface="Times New Roman" pitchFamily="18" charset="0"/>
                <a:cs typeface="Times New Roman" pitchFamily="18" charset="0"/>
              </a:rPr>
              <a:t>Beggs</a:t>
            </a:r>
            <a:r>
              <a:rPr lang="en-US" sz="2400" dirty="0" smtClean="0">
                <a:latin typeface="Times New Roman" pitchFamily="18" charset="0"/>
                <a:cs typeface="Times New Roman" pitchFamily="18" charset="0"/>
              </a:rPr>
              <a:t> and Brill method can be used for vertical, horizontal and inclined two-phase flow pipelines. </a:t>
            </a:r>
          </a:p>
          <a:p>
            <a:pPr marL="0" indent="0">
              <a:spcBef>
                <a:spcPct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spcBef>
                <a:spcPct val="0"/>
              </a:spcBef>
              <a:buNone/>
              <a:defRPr/>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Flow </a:t>
            </a:r>
            <a:r>
              <a:rPr lang="en-US" sz="2400" i="1" dirty="0" smtClean="0">
                <a:latin typeface="Times New Roman" pitchFamily="18" charset="0"/>
                <a:cs typeface="Times New Roman" pitchFamily="18" charset="0"/>
              </a:rPr>
              <a:t>Regimes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flow regime used in this method is a correlating parameter and gives no information about the actual flow regime unless the pipe is horizontal.</a:t>
            </a:r>
          </a:p>
          <a:p>
            <a:pPr marL="274320" indent="0">
              <a:spcBef>
                <a:spcPct val="0"/>
              </a:spcBef>
              <a:buNone/>
              <a:defRPr/>
            </a:pPr>
            <a:r>
              <a:rPr lang="en-US" sz="2400" dirty="0" smtClean="0">
                <a:latin typeface="Times New Roman" pitchFamily="18" charset="0"/>
                <a:cs typeface="Times New Roman" pitchFamily="18" charset="0"/>
              </a:rPr>
              <a:t>The flow regime map is shown in </a:t>
            </a:r>
            <a:r>
              <a:rPr lang="en-US" sz="2400" dirty="0" smtClean="0">
                <a:latin typeface="Times New Roman" pitchFamily="18" charset="0"/>
                <a:cs typeface="Times New Roman" pitchFamily="18" charset="0"/>
                <a:hlinkClick r:id="rId4" action="ppaction://hlinksldjump"/>
              </a:rPr>
              <a:t>Figure 3-16</a:t>
            </a:r>
            <a:r>
              <a:rPr lang="en-US" sz="2400" dirty="0" smtClean="0">
                <a:latin typeface="Times New Roman" pitchFamily="18" charset="0"/>
                <a:cs typeface="Times New Roman" pitchFamily="18" charset="0"/>
              </a:rPr>
              <a:t>. The flow regimes boundaries are defined as a functions of the following variables:</a:t>
            </a:r>
          </a:p>
          <a:p>
            <a:pPr marL="274320" indent="0">
              <a:spcBef>
                <a:spcPct val="0"/>
              </a:spcBef>
              <a:buNone/>
              <a:defRPr/>
            </a:pPr>
            <a:endParaRPr lang="en-US" sz="2200" dirty="0" smtClean="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1487487" y="5253037"/>
          <a:ext cx="6056313" cy="1300163"/>
        </p:xfrm>
        <a:graphic>
          <a:graphicData uri="http://schemas.openxmlformats.org/presentationml/2006/ole">
            <p:oleObj spid="_x0000_s39940" name="Equation" r:id="rId5" imgW="3314520" imgH="7110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676400"/>
            <a:ext cx="7924800" cy="5105400"/>
          </a:xfrm>
        </p:spPr>
        <p:txBody>
          <a:bodyPr/>
          <a:lstStyle/>
          <a:p>
            <a:pPr marL="274320" indent="0">
              <a:spcBef>
                <a:spcPct val="0"/>
              </a:spcBef>
              <a:buNone/>
              <a:defRPr/>
            </a:pPr>
            <a:r>
              <a:rPr lang="en-US" sz="2400" i="1" u="sng" dirty="0" smtClean="0">
                <a:latin typeface="Times New Roman" pitchFamily="18" charset="0"/>
                <a:cs typeface="Times New Roman" pitchFamily="18" charset="0"/>
              </a:rPr>
              <a:t>Segregated Limits:</a:t>
            </a:r>
          </a:p>
          <a:p>
            <a:pPr marL="274320" indent="0">
              <a:spcBef>
                <a:spcPct val="0"/>
              </a:spcBef>
              <a:buNone/>
              <a:defRPr/>
            </a:pPr>
            <a:endParaRPr lang="en-US" sz="2400" i="1" u="sng" dirty="0" smtClean="0">
              <a:latin typeface="Times New Roman" pitchFamily="18" charset="0"/>
              <a:cs typeface="Times New Roman" pitchFamily="18" charset="0"/>
            </a:endParaRPr>
          </a:p>
          <a:p>
            <a:pPr marL="274320" indent="0">
              <a:spcBef>
                <a:spcPct val="0"/>
              </a:spcBef>
              <a:buNone/>
              <a:defRPr/>
            </a:pPr>
            <a:endParaRPr lang="en-US" sz="2400" i="1" u="sng" dirty="0" smtClean="0">
              <a:latin typeface="Times New Roman" pitchFamily="18" charset="0"/>
              <a:cs typeface="Times New Roman" pitchFamily="18" charset="0"/>
            </a:endParaRPr>
          </a:p>
          <a:p>
            <a:pPr marL="274320" indent="0">
              <a:lnSpc>
                <a:spcPts val="2000"/>
              </a:lnSpc>
              <a:spcBef>
                <a:spcPct val="0"/>
              </a:spcBef>
              <a:buNone/>
              <a:defRPr/>
            </a:pPr>
            <a:endParaRPr lang="en-US" sz="2400" i="1" u="sng" dirty="0" smtClean="0">
              <a:latin typeface="Times New Roman" pitchFamily="18" charset="0"/>
              <a:cs typeface="Times New Roman" pitchFamily="18" charset="0"/>
            </a:endParaRPr>
          </a:p>
          <a:p>
            <a:pPr marL="274320" indent="0">
              <a:spcBef>
                <a:spcPct val="0"/>
              </a:spcBef>
              <a:buNone/>
              <a:defRPr/>
            </a:pPr>
            <a:r>
              <a:rPr lang="en-US" sz="2400" i="1" u="sng" dirty="0" smtClean="0">
                <a:latin typeface="Times New Roman" pitchFamily="18" charset="0"/>
                <a:cs typeface="Times New Roman" pitchFamily="18" charset="0"/>
              </a:rPr>
              <a:t>Transition Limits:</a:t>
            </a:r>
          </a:p>
          <a:p>
            <a:pPr marL="274320" indent="0">
              <a:spcBef>
                <a:spcPct val="0"/>
              </a:spcBef>
              <a:buNone/>
              <a:defRPr/>
            </a:pPr>
            <a:endParaRPr lang="en-US" sz="2200" dirty="0" smtClean="0">
              <a:latin typeface="Times New Roman" pitchFamily="18" charset="0"/>
              <a:cs typeface="Times New Roman" pitchFamily="18" charset="0"/>
            </a:endParaRPr>
          </a:p>
          <a:p>
            <a:pPr marL="274320" indent="0">
              <a:lnSpc>
                <a:spcPts val="2000"/>
              </a:lnSpc>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r>
              <a:rPr lang="en-US" sz="2400" i="1" u="sng" dirty="0" smtClean="0">
                <a:latin typeface="Times New Roman" pitchFamily="18" charset="0"/>
                <a:cs typeface="Times New Roman" pitchFamily="18" charset="0"/>
              </a:rPr>
              <a:t>Intermittent Limits:</a:t>
            </a:r>
          </a:p>
          <a:p>
            <a:pPr marL="274320" indent="0">
              <a:spcBef>
                <a:spcPct val="0"/>
              </a:spcBef>
              <a:buNone/>
              <a:defRPr/>
            </a:pPr>
            <a:endParaRPr lang="en-US" sz="2400" i="1" u="sng" dirty="0" smtClean="0">
              <a:latin typeface="Times New Roman" pitchFamily="18" charset="0"/>
              <a:cs typeface="Times New Roman" pitchFamily="18" charset="0"/>
            </a:endParaRPr>
          </a:p>
          <a:p>
            <a:pPr marL="274320" indent="0">
              <a:spcBef>
                <a:spcPct val="0"/>
              </a:spcBef>
              <a:buNone/>
              <a:defRPr/>
            </a:pPr>
            <a:endParaRPr lang="en-US" sz="2400" i="1" u="sng" dirty="0" smtClean="0">
              <a:latin typeface="Times New Roman" pitchFamily="18" charset="0"/>
              <a:cs typeface="Times New Roman" pitchFamily="18" charset="0"/>
            </a:endParaRPr>
          </a:p>
          <a:p>
            <a:pPr marL="274320" indent="0">
              <a:lnSpc>
                <a:spcPts val="2000"/>
              </a:lnSpc>
              <a:spcBef>
                <a:spcPct val="0"/>
              </a:spcBef>
              <a:buNone/>
              <a:defRPr/>
            </a:pPr>
            <a:endParaRPr lang="en-US" sz="2400" i="1" u="sng" dirty="0" smtClean="0">
              <a:latin typeface="Times New Roman" pitchFamily="18" charset="0"/>
              <a:cs typeface="Times New Roman" pitchFamily="18" charset="0"/>
            </a:endParaRPr>
          </a:p>
          <a:p>
            <a:pPr marL="274320" indent="0">
              <a:spcBef>
                <a:spcPct val="0"/>
              </a:spcBef>
              <a:buNone/>
              <a:defRPr/>
            </a:pPr>
            <a:r>
              <a:rPr lang="en-US" sz="2400" i="1" u="sng" dirty="0" smtClean="0">
                <a:latin typeface="Times New Roman" pitchFamily="18" charset="0"/>
                <a:cs typeface="Times New Roman" pitchFamily="18" charset="0"/>
              </a:rPr>
              <a:t>Distributed Limits:</a:t>
            </a:r>
          </a:p>
          <a:p>
            <a:pPr marL="274320" indent="0">
              <a:spcBef>
                <a:spcPct val="0"/>
              </a:spcBef>
              <a:buNone/>
              <a:defRPr/>
            </a:pPr>
            <a:endParaRPr lang="en-US" sz="2400" i="1" u="sng" dirty="0" smtClean="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3276600" y="2133600"/>
          <a:ext cx="2854325" cy="835025"/>
        </p:xfrm>
        <a:graphic>
          <a:graphicData uri="http://schemas.openxmlformats.org/presentationml/2006/ole">
            <p:oleObj spid="_x0000_s41986" name="Equation" r:id="rId4" imgW="1562040" imgH="457200" progId="Equation.3">
              <p:embed/>
            </p:oleObj>
          </a:graphicData>
        </a:graphic>
      </p:graphicFrame>
      <p:graphicFrame>
        <p:nvGraphicFramePr>
          <p:cNvPr id="5" name="Object 4"/>
          <p:cNvGraphicFramePr>
            <a:graphicFrameLocks noChangeAspect="1"/>
          </p:cNvGraphicFramePr>
          <p:nvPr/>
        </p:nvGraphicFramePr>
        <p:xfrm>
          <a:off x="3314700" y="3505200"/>
          <a:ext cx="3086100" cy="417512"/>
        </p:xfrm>
        <a:graphic>
          <a:graphicData uri="http://schemas.openxmlformats.org/presentationml/2006/ole">
            <p:oleObj spid="_x0000_s41987" name="Equation" r:id="rId5" imgW="1688760" imgH="228600" progId="Equation.3">
              <p:embed/>
            </p:oleObj>
          </a:graphicData>
        </a:graphic>
      </p:graphicFrame>
      <p:graphicFrame>
        <p:nvGraphicFramePr>
          <p:cNvPr id="6" name="Object 5"/>
          <p:cNvGraphicFramePr>
            <a:graphicFrameLocks noChangeAspect="1"/>
          </p:cNvGraphicFramePr>
          <p:nvPr/>
        </p:nvGraphicFramePr>
        <p:xfrm>
          <a:off x="3352800" y="4419600"/>
          <a:ext cx="3667125" cy="835025"/>
        </p:xfrm>
        <a:graphic>
          <a:graphicData uri="http://schemas.openxmlformats.org/presentationml/2006/ole">
            <p:oleObj spid="_x0000_s41988" name="Equation" r:id="rId6" imgW="2006280" imgH="457200" progId="Equation.3">
              <p:embed/>
            </p:oleObj>
          </a:graphicData>
        </a:graphic>
      </p:graphicFrame>
      <p:graphicFrame>
        <p:nvGraphicFramePr>
          <p:cNvPr id="8" name="Object 7"/>
          <p:cNvGraphicFramePr>
            <a:graphicFrameLocks noChangeAspect="1"/>
          </p:cNvGraphicFramePr>
          <p:nvPr/>
        </p:nvGraphicFramePr>
        <p:xfrm>
          <a:off x="3357562" y="5791200"/>
          <a:ext cx="2738438" cy="835025"/>
        </p:xfrm>
        <a:graphic>
          <a:graphicData uri="http://schemas.openxmlformats.org/presentationml/2006/ole">
            <p:oleObj spid="_x0000_s41989" name="Equation" r:id="rId7" imgW="149832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600200"/>
            <a:ext cx="7924800" cy="4800600"/>
          </a:xfrm>
        </p:spPr>
        <p:txBody>
          <a:bodyPr/>
          <a:lstStyle/>
          <a:p>
            <a:pPr marL="274320" indent="-457200">
              <a:spcBef>
                <a:spcPct val="0"/>
              </a:spcBef>
              <a:buNone/>
              <a:defRPr/>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Liquid Holdup</a:t>
            </a: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In all flow regimes, except transition, liquid holdup can be calculated from the following equation:</a:t>
            </a:r>
          </a:p>
          <a:p>
            <a:pPr marL="274320" indent="-457200">
              <a:spcBef>
                <a:spcPct val="0"/>
              </a:spcBef>
              <a:buNone/>
              <a:defRPr/>
            </a:pPr>
            <a:endParaRPr lang="en-US" sz="2200" dirty="0" smtClean="0">
              <a:latin typeface="Times New Roman" pitchFamily="18" charset="0"/>
              <a:cs typeface="Times New Roman" pitchFamily="18" charset="0"/>
            </a:endParaRPr>
          </a:p>
          <a:p>
            <a:pPr marL="274320" indent="-45720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r>
              <a:rPr lang="en-US" sz="2200" dirty="0" smtClean="0">
                <a:latin typeface="Times New Roman" pitchFamily="18" charset="0"/>
                <a:cs typeface="Times New Roman" pitchFamily="18" charset="0"/>
              </a:rPr>
              <a:t>Where </a:t>
            </a:r>
            <a:r>
              <a:rPr lang="en-US" sz="2200" i="1" dirty="0" smtClean="0">
                <a:latin typeface="Times New Roman" pitchFamily="18" charset="0"/>
                <a:cs typeface="Times New Roman" pitchFamily="18" charset="0"/>
              </a:rPr>
              <a:t>H</a:t>
            </a:r>
            <a:r>
              <a:rPr lang="en-US" sz="2200" i="1" baseline="-25000"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 is the liquid holdup which would exist at the same conditions in a horizontal pipe. The values of parameters,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 and </a:t>
            </a:r>
            <a:r>
              <a:rPr lang="en-US" sz="2200" i="1" dirty="0" smtClean="0">
                <a:latin typeface="Times New Roman" pitchFamily="18" charset="0"/>
                <a:cs typeface="Times New Roman" pitchFamily="18" charset="0"/>
              </a:rPr>
              <a:t>c</a:t>
            </a:r>
            <a:r>
              <a:rPr lang="en-US" sz="2200" dirty="0" smtClean="0">
                <a:latin typeface="Times New Roman" pitchFamily="18" charset="0"/>
                <a:cs typeface="Times New Roman" pitchFamily="18" charset="0"/>
              </a:rPr>
              <a:t> are shown for each flow regimes in this Table:</a:t>
            </a: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r>
              <a:rPr lang="en-US" sz="2200" dirty="0" smtClean="0">
                <a:latin typeface="Times New Roman" pitchFamily="18" charset="0"/>
                <a:cs typeface="Times New Roman" pitchFamily="18" charset="0"/>
              </a:rPr>
              <a:t>For transition flow regimes, calculate </a:t>
            </a:r>
            <a:r>
              <a:rPr lang="en-US" sz="2200" i="1" dirty="0" smtClean="0">
                <a:latin typeface="Times New Roman" pitchFamily="18" charset="0"/>
                <a:cs typeface="Times New Roman" pitchFamily="18" charset="0"/>
              </a:rPr>
              <a:t>H</a:t>
            </a:r>
            <a:r>
              <a:rPr lang="en-US" sz="2200" i="1" baseline="-25000"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as follows:</a:t>
            </a:r>
          </a:p>
          <a:p>
            <a:pPr marL="274320" indent="0">
              <a:spcBef>
                <a:spcPct val="0"/>
              </a:spcBef>
              <a:buNone/>
              <a:defRPr/>
            </a:pPr>
            <a:endParaRPr lang="en-US" sz="2200" dirty="0" smtClean="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1636713" y="2286000"/>
          <a:ext cx="6516687" cy="836613"/>
        </p:xfrm>
        <a:graphic>
          <a:graphicData uri="http://schemas.openxmlformats.org/presentationml/2006/ole">
            <p:oleObj spid="_x0000_s44034" name="Equation" r:id="rId4" imgW="3568680" imgH="457200" progId="Equation.3">
              <p:embed/>
            </p:oleObj>
          </a:graphicData>
        </a:graphic>
      </p:graphicFrame>
      <p:graphicFrame>
        <p:nvGraphicFramePr>
          <p:cNvPr id="5" name="Table 4"/>
          <p:cNvGraphicFramePr>
            <a:graphicFrameLocks noGrp="1"/>
          </p:cNvGraphicFramePr>
          <p:nvPr/>
        </p:nvGraphicFramePr>
        <p:xfrm>
          <a:off x="1600200" y="4155440"/>
          <a:ext cx="6096000" cy="1483360"/>
        </p:xfrm>
        <a:graphic>
          <a:graphicData uri="http://schemas.openxmlformats.org/drawingml/2006/table">
            <a:tbl>
              <a:tblPr firstRow="1" bandRow="1">
                <a:tableStyleId>{5C22544A-7EE6-4342-B048-85BDC9FD1C3A}</a:tableStyleId>
              </a:tblPr>
              <a:tblGrid>
                <a:gridCol w="1676400"/>
                <a:gridCol w="1371600"/>
                <a:gridCol w="1524000"/>
                <a:gridCol w="1524000"/>
              </a:tblGrid>
              <a:tr h="370840">
                <a:tc>
                  <a:txBody>
                    <a:bodyPr/>
                    <a:lstStyle/>
                    <a:p>
                      <a:pPr algn="ctr"/>
                      <a:r>
                        <a:rPr lang="en-US" dirty="0" smtClean="0">
                          <a:latin typeface="Times New Roman" pitchFamily="18" charset="0"/>
                          <a:cs typeface="Times New Roman" pitchFamily="18" charset="0"/>
                        </a:rPr>
                        <a:t>Flow Pattern</a:t>
                      </a:r>
                      <a:endParaRPr lang="en-US"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a</a:t>
                      </a:r>
                      <a:endParaRPr lang="en-US" i="1"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b</a:t>
                      </a:r>
                      <a:endParaRPr lang="en-US" i="1"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a:txBody>
                  <a:tcPr/>
                </a:tc>
              </a:tr>
              <a:tr h="370840">
                <a:tc>
                  <a:txBody>
                    <a:bodyPr/>
                    <a:lstStyle/>
                    <a:p>
                      <a:pPr algn="ctr"/>
                      <a:r>
                        <a:rPr lang="en-US" dirty="0" smtClean="0">
                          <a:latin typeface="Times New Roman" pitchFamily="18" charset="0"/>
                          <a:cs typeface="Times New Roman" pitchFamily="18" charset="0"/>
                        </a:rPr>
                        <a:t>Segregated</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0.98</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0.4846</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0.0868</a:t>
                      </a:r>
                      <a:endParaRPr lang="en-US" dirty="0">
                        <a:latin typeface="Times New Roman" pitchFamily="18" charset="0"/>
                        <a:cs typeface="Times New Roman" pitchFamily="18" charset="0"/>
                      </a:endParaRPr>
                    </a:p>
                  </a:txBody>
                  <a:tcPr/>
                </a:tc>
              </a:tr>
              <a:tr h="370840">
                <a:tc>
                  <a:txBody>
                    <a:bodyPr/>
                    <a:lstStyle/>
                    <a:p>
                      <a:pPr algn="ctr"/>
                      <a:r>
                        <a:rPr lang="en-US" dirty="0" smtClean="0">
                          <a:latin typeface="Times New Roman" pitchFamily="18" charset="0"/>
                          <a:cs typeface="Times New Roman" pitchFamily="18" charset="0"/>
                        </a:rPr>
                        <a:t>Intermittent</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0.845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0.5351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0.0173</a:t>
                      </a:r>
                      <a:endParaRPr lang="en-US" dirty="0">
                        <a:latin typeface="Times New Roman" pitchFamily="18" charset="0"/>
                        <a:cs typeface="Times New Roman" pitchFamily="18" charset="0"/>
                      </a:endParaRPr>
                    </a:p>
                  </a:txBody>
                  <a:tcPr/>
                </a:tc>
              </a:tr>
              <a:tr h="370840">
                <a:tc>
                  <a:txBody>
                    <a:bodyPr/>
                    <a:lstStyle/>
                    <a:p>
                      <a:pPr algn="ctr"/>
                      <a:r>
                        <a:rPr lang="en-US" dirty="0" smtClean="0">
                          <a:latin typeface="Times New Roman" pitchFamily="18" charset="0"/>
                          <a:cs typeface="Times New Roman" pitchFamily="18" charset="0"/>
                        </a:rPr>
                        <a:t>Distributed</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1.065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0.5824</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0.0609</a:t>
                      </a:r>
                      <a:endParaRPr lang="en-US" dirty="0">
                        <a:latin typeface="Times New Roman" pitchFamily="18" charset="0"/>
                        <a:cs typeface="Times New Roman" pitchFamily="18" charset="0"/>
                      </a:endParaRPr>
                    </a:p>
                  </a:txBody>
                  <a:tcPr/>
                </a:tc>
              </a:tr>
            </a:tbl>
          </a:graphicData>
        </a:graphic>
      </p:graphicFrame>
      <p:graphicFrame>
        <p:nvGraphicFramePr>
          <p:cNvPr id="6" name="Object 5"/>
          <p:cNvGraphicFramePr>
            <a:graphicFrameLocks noChangeAspect="1"/>
          </p:cNvGraphicFramePr>
          <p:nvPr/>
        </p:nvGraphicFramePr>
        <p:xfrm>
          <a:off x="1774825" y="6091550"/>
          <a:ext cx="6378575" cy="690250"/>
        </p:xfrm>
        <a:graphic>
          <a:graphicData uri="http://schemas.openxmlformats.org/presentationml/2006/ole">
            <p:oleObj spid="_x0000_s44035" name="Equation" r:id="rId5" imgW="400032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848600" cy="5105400"/>
          </a:xfrm>
        </p:spPr>
        <p:txBody>
          <a:bodyPr/>
          <a:lstStyle/>
          <a:p>
            <a:pPr indent="-457200">
              <a:spcBef>
                <a:spcPct val="0"/>
              </a:spcBef>
              <a:buFont typeface="Wingdings 2" pitchFamily="18" charset="2"/>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Flow regimes boundaries</a:t>
            </a:r>
            <a:r>
              <a:rPr lang="en-US" sz="2400" dirty="0" smtClean="0">
                <a:latin typeface="Times New Roman" pitchFamily="18" charset="0"/>
                <a:cs typeface="Times New Roman" pitchFamily="18" charset="0"/>
              </a:rPr>
              <a:t>: The flow regimes map is shown in </a:t>
            </a:r>
            <a:r>
              <a:rPr lang="en-US" sz="2400" dirty="0" smtClean="0">
                <a:latin typeface="Times New Roman" pitchFamily="18" charset="0"/>
                <a:cs typeface="Times New Roman" pitchFamily="18" charset="0"/>
                <a:hlinkClick r:id="rId2" action="ppaction://hlinksldjump"/>
              </a:rPr>
              <a:t>Figure 3-10</a:t>
            </a:r>
            <a:r>
              <a:rPr lang="en-US" sz="2400" dirty="0" smtClean="0">
                <a:latin typeface="Times New Roman" pitchFamily="18" charset="0"/>
                <a:cs typeface="Times New Roman" pitchFamily="18" charset="0"/>
              </a:rPr>
              <a:t>. The flow regimes boundaries are defined as a functions of the dimensionless quantities: </a:t>
            </a:r>
            <a:r>
              <a:rPr lang="en-US" sz="2400" i="1" dirty="0" err="1" smtClean="0">
                <a:latin typeface="Times New Roman" pitchFamily="18" charset="0"/>
                <a:cs typeface="Times New Roman" pitchFamily="18" charset="0"/>
              </a:rPr>
              <a:t>N</a:t>
            </a:r>
            <a:r>
              <a:rPr lang="en-US" sz="2400" i="1" baseline="-25000" dirty="0" err="1" smtClean="0">
                <a:latin typeface="Times New Roman" pitchFamily="18" charset="0"/>
                <a:cs typeface="Times New Roman" pitchFamily="18" charset="0"/>
              </a:rPr>
              <a:t>gv</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t>
            </a:r>
            <a:r>
              <a:rPr lang="en-US" sz="2400" i="1" baseline="-25000" dirty="0" err="1" smtClean="0">
                <a:latin typeface="Times New Roman" pitchFamily="18" charset="0"/>
                <a:cs typeface="Times New Roman" pitchFamily="18" charset="0"/>
              </a:rPr>
              <a:t>Lv</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t>
            </a:r>
            <a:r>
              <a:rPr lang="en-US" sz="2400" i="1" baseline="-25000" dirty="0" err="1" smtClean="0">
                <a:latin typeface="Times New Roman" pitchFamily="18" charset="0"/>
                <a:cs typeface="Times New Roman" pitchFamily="18" charset="0"/>
              </a:rPr>
              <a:t>d</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a:t>
            </a:r>
            <a:r>
              <a:rPr lang="en-US" sz="2400" i="1" baseline="-25000" dirty="0" smtClean="0">
                <a:latin typeface="Times New Roman" pitchFamily="18" charset="0"/>
                <a:cs typeface="Times New Roman" pitchFamily="18" charset="0"/>
              </a:rPr>
              <a:t>L</a:t>
            </a:r>
            <a:r>
              <a:rPr lang="en-US" sz="2400" i="1" dirty="0" smtClean="0">
                <a:latin typeface="Times New Roman" pitchFamily="18" charset="0"/>
                <a:cs typeface="Times New Roman" pitchFamily="18" charset="0"/>
              </a:rPr>
              <a:t>, L</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L</a:t>
            </a:r>
            <a:r>
              <a:rPr lang="en-US" sz="2400" baseline="-25000"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 where:</a:t>
            </a:r>
          </a:p>
          <a:p>
            <a:pPr marL="273050" lvl="1" indent="0">
              <a:lnSpc>
                <a:spcPct val="140000"/>
              </a:lnSpc>
              <a:spcBef>
                <a:spcPct val="0"/>
              </a:spcBef>
              <a:buFontTx/>
              <a:buChar char="-"/>
            </a:pP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Lv</a:t>
            </a:r>
            <a:r>
              <a:rPr lang="en-US" sz="2200" i="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d</a:t>
            </a:r>
            <a:r>
              <a:rPr lang="en-US" sz="2200" dirty="0" smtClean="0">
                <a:latin typeface="Times New Roman" pitchFamily="18" charset="0"/>
                <a:cs typeface="Times New Roman" pitchFamily="18" charset="0"/>
              </a:rPr>
              <a:t> and </a:t>
            </a:r>
            <a:r>
              <a:rPr lang="en-US" sz="2200" i="1" dirty="0" smtClean="0">
                <a:latin typeface="Times New Roman" pitchFamily="18" charset="0"/>
                <a:cs typeface="Times New Roman" pitchFamily="18" charset="0"/>
              </a:rPr>
              <a:t>N</a:t>
            </a:r>
            <a:r>
              <a:rPr lang="en-US" sz="2200" i="1" baseline="-25000"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are the same as </a:t>
            </a:r>
            <a:r>
              <a:rPr lang="en-US" sz="2200" dirty="0" err="1" smtClean="0">
                <a:latin typeface="Times New Roman" pitchFamily="18" charset="0"/>
                <a:cs typeface="Times New Roman" pitchFamily="18" charset="0"/>
              </a:rPr>
              <a:t>Hagedorn</a:t>
            </a:r>
            <a:r>
              <a:rPr lang="en-US" sz="2200" dirty="0" smtClean="0">
                <a:latin typeface="Times New Roman" pitchFamily="18" charset="0"/>
                <a:cs typeface="Times New Roman" pitchFamily="18" charset="0"/>
              </a:rPr>
              <a:t> &amp; Brown method.</a:t>
            </a:r>
          </a:p>
          <a:p>
            <a:pPr marL="273050" lvl="1" indent="0">
              <a:lnSpc>
                <a:spcPct val="140000"/>
              </a:lnSpc>
              <a:spcBef>
                <a:spcPct val="0"/>
              </a:spcBef>
              <a:buFontTx/>
              <a:buChar char="-"/>
            </a:pP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 50 + 36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Lv</a:t>
            </a:r>
            <a:r>
              <a:rPr lang="en-US" sz="2200" i="1" baseline="-250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and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m</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75 + 84 </a:t>
            </a:r>
            <a:r>
              <a:rPr lang="en-US" sz="2200" i="1" dirty="0" smtClean="0">
                <a:latin typeface="Times New Roman" pitchFamily="18" charset="0"/>
                <a:cs typeface="Times New Roman" pitchFamily="18" charset="0"/>
              </a:rPr>
              <a:t>N</a:t>
            </a:r>
            <a:r>
              <a:rPr lang="en-US" sz="2200" i="1" baseline="-25000" dirty="0" smtClean="0">
                <a:latin typeface="Times New Roman" pitchFamily="18" charset="0"/>
                <a:cs typeface="Times New Roman" pitchFamily="18" charset="0"/>
              </a:rPr>
              <a:t>Lv</a:t>
            </a:r>
            <a:r>
              <a:rPr lang="en-US" sz="2200" baseline="30000" dirty="0" smtClean="0">
                <a:latin typeface="Times New Roman" pitchFamily="18" charset="0"/>
                <a:cs typeface="Times New Roman" pitchFamily="18" charset="0"/>
              </a:rPr>
              <a:t>0.75</a:t>
            </a:r>
            <a:r>
              <a:rPr lang="en-US" sz="2200" dirty="0" smtClean="0">
                <a:latin typeface="Times New Roman" pitchFamily="18" charset="0"/>
                <a:cs typeface="Times New Roman" pitchFamily="18" charset="0"/>
              </a:rPr>
              <a:t> </a:t>
            </a:r>
          </a:p>
          <a:p>
            <a:pPr marL="273050" lvl="1" indent="0">
              <a:lnSpc>
                <a:spcPct val="140000"/>
              </a:lnSpc>
              <a:spcBef>
                <a:spcPct val="0"/>
              </a:spcBef>
              <a:buFontTx/>
              <a:buChar char="-"/>
            </a:pPr>
            <a:r>
              <a:rPr lang="en-US" sz="2200" i="1" dirty="0" smtClean="0">
                <a:latin typeface="Times New Roman" pitchFamily="18" charset="0"/>
                <a:cs typeface="Times New Roman" pitchFamily="18" charset="0"/>
              </a:rPr>
              <a:t>  L</a:t>
            </a:r>
            <a:r>
              <a:rPr lang="en-US" sz="2200"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and </a:t>
            </a:r>
            <a:r>
              <a:rPr lang="en-US" sz="2200" i="1"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are functions of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d</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as shown in </a:t>
            </a:r>
            <a:r>
              <a:rPr lang="en-US" sz="2200" dirty="0" smtClean="0">
                <a:latin typeface="Times New Roman" pitchFamily="18" charset="0"/>
                <a:cs typeface="Times New Roman" pitchFamily="18" charset="0"/>
                <a:hlinkClick r:id="rId3" action="ppaction://hlinksldjump"/>
              </a:rPr>
              <a:t>Figure 3-11</a:t>
            </a:r>
            <a:r>
              <a:rPr lang="en-US" sz="2200" dirty="0" smtClean="0">
                <a:latin typeface="Times New Roman" pitchFamily="18" charset="0"/>
                <a:cs typeface="Times New Roman" pitchFamily="18" charset="0"/>
              </a:rPr>
              <a:t>.</a:t>
            </a:r>
          </a:p>
          <a:p>
            <a:pPr marL="273050" lvl="1" indent="0">
              <a:lnSpc>
                <a:spcPct val="150000"/>
              </a:lnSpc>
              <a:spcBef>
                <a:spcPct val="0"/>
              </a:spcBef>
              <a:buFont typeface="Wingdings 2" pitchFamily="18" charset="2"/>
              <a:buNone/>
            </a:pPr>
            <a:r>
              <a:rPr lang="en-US" sz="2200" u="sng" dirty="0" smtClean="0">
                <a:latin typeface="Times New Roman" pitchFamily="18" charset="0"/>
                <a:cs typeface="Times New Roman" pitchFamily="18" charset="0"/>
              </a:rPr>
              <a:t>Bubble Flow Limits: </a:t>
            </a:r>
            <a:r>
              <a:rPr lang="en-US" sz="2200" dirty="0" smtClean="0">
                <a:latin typeface="Times New Roman" pitchFamily="18" charset="0"/>
                <a:cs typeface="Times New Roman" pitchFamily="18" charset="0"/>
              </a:rPr>
              <a:t>  0 ≤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1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2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Lv</a:t>
            </a:r>
            <a:endParaRPr lang="en-US" sz="2200" baseline="-25000" dirty="0" smtClean="0">
              <a:latin typeface="Times New Roman" pitchFamily="18" charset="0"/>
              <a:cs typeface="Times New Roman" pitchFamily="18" charset="0"/>
            </a:endParaRPr>
          </a:p>
          <a:p>
            <a:pPr marL="273050" lvl="1" indent="0">
              <a:lnSpc>
                <a:spcPct val="150000"/>
              </a:lnSpc>
              <a:spcBef>
                <a:spcPct val="0"/>
              </a:spcBef>
              <a:buFont typeface="Wingdings 2" pitchFamily="18" charset="2"/>
              <a:buNone/>
            </a:pPr>
            <a:r>
              <a:rPr lang="en-US" sz="2200" u="sng" dirty="0" smtClean="0">
                <a:latin typeface="Times New Roman" pitchFamily="18" charset="0"/>
                <a:cs typeface="Times New Roman" pitchFamily="18" charset="0"/>
              </a:rPr>
              <a:t>Slug Flow Limits: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1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baseline="-25000" dirty="0" smtClean="0">
                <a:latin typeface="Times New Roman" pitchFamily="18" charset="0"/>
                <a:cs typeface="Times New Roman" pitchFamily="18" charset="0"/>
              </a:rPr>
              <a:t>2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Lv</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i="1" baseline="-25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s</a:t>
            </a:r>
          </a:p>
          <a:p>
            <a:pPr marL="273050" lvl="1" indent="0">
              <a:lnSpc>
                <a:spcPct val="150000"/>
              </a:lnSpc>
              <a:spcBef>
                <a:spcPct val="0"/>
              </a:spcBef>
              <a:buFont typeface="Wingdings 2" pitchFamily="18" charset="2"/>
              <a:buNone/>
            </a:pPr>
            <a:r>
              <a:rPr lang="en-US" sz="2200" u="sng" dirty="0" smtClean="0">
                <a:latin typeface="Times New Roman" pitchFamily="18" charset="0"/>
                <a:cs typeface="Times New Roman" pitchFamily="18" charset="0"/>
              </a:rPr>
              <a:t>Transition (Churn) Flow Limits: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a:t>
            </a:r>
            <a:r>
              <a:rPr lang="en-US" sz="2200" i="1" baseline="-25000" dirty="0" smtClean="0">
                <a:latin typeface="Times New Roman" pitchFamily="18" charset="0"/>
                <a:cs typeface="Times New Roman" pitchFamily="18" charset="0"/>
              </a:rPr>
              <a:t>s </a:t>
            </a:r>
            <a:r>
              <a:rPr lang="en-US" sz="2200" i="1" dirty="0" smtClean="0">
                <a:latin typeface="Times New Roman" pitchFamily="18" charset="0"/>
                <a:cs typeface="Times New Roman" pitchFamily="18" charset="0"/>
              </a:rPr>
              <a:t>&lt;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i="1" baseline="-250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&lt;L</a:t>
            </a:r>
            <a:r>
              <a:rPr lang="en-US" sz="2200" i="1" baseline="-25000" dirty="0" smtClean="0">
                <a:latin typeface="Times New Roman" pitchFamily="18" charset="0"/>
                <a:cs typeface="Times New Roman" pitchFamily="18" charset="0"/>
              </a:rPr>
              <a:t>m</a:t>
            </a:r>
            <a:endParaRPr lang="en-US" sz="2200" dirty="0" smtClean="0">
              <a:latin typeface="Times New Roman" pitchFamily="18" charset="0"/>
              <a:cs typeface="Times New Roman" pitchFamily="18" charset="0"/>
            </a:endParaRPr>
          </a:p>
          <a:p>
            <a:pPr marL="273050" lvl="1" indent="0">
              <a:lnSpc>
                <a:spcPct val="150000"/>
              </a:lnSpc>
              <a:spcBef>
                <a:spcPct val="0"/>
              </a:spcBef>
              <a:buFont typeface="Wingdings 2" pitchFamily="18" charset="2"/>
              <a:buNone/>
            </a:pPr>
            <a:r>
              <a:rPr lang="en-US" sz="2200" u="sng" dirty="0" smtClean="0">
                <a:latin typeface="Times New Roman" pitchFamily="18" charset="0"/>
                <a:cs typeface="Times New Roman" pitchFamily="18" charset="0"/>
              </a:rPr>
              <a:t>Annular-Mist Flow Limits: </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a:t>
            </a:r>
            <a:r>
              <a:rPr lang="en-US" sz="2200" i="1" baseline="-25000" dirty="0" err="1" smtClean="0">
                <a:latin typeface="Times New Roman" pitchFamily="18" charset="0"/>
                <a:cs typeface="Times New Roman" pitchFamily="18" charset="0"/>
              </a:rPr>
              <a:t>gv</a:t>
            </a:r>
            <a:r>
              <a:rPr lang="en-US" sz="2200" i="1" baseline="-250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&gt; L</a:t>
            </a:r>
            <a:r>
              <a:rPr lang="en-US" sz="2200" i="1" baseline="-25000" dirty="0" smtClean="0">
                <a:latin typeface="Times New Roman" pitchFamily="18" charset="0"/>
                <a:cs typeface="Times New Roman" pitchFamily="18" charset="0"/>
              </a:rPr>
              <a:t>m</a:t>
            </a:r>
          </a:p>
          <a:p>
            <a:pPr marL="273050" lvl="1" indent="0">
              <a:lnSpc>
                <a:spcPct val="150000"/>
              </a:lnSpc>
              <a:spcBef>
                <a:spcPct val="0"/>
              </a:spcBef>
              <a:buFont typeface="Wingdings 2" pitchFamily="18" charset="2"/>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600200"/>
            <a:ext cx="7924800" cy="4800600"/>
          </a:xfrm>
        </p:spPr>
        <p:txBody>
          <a:bodyPr/>
          <a:lstStyle/>
          <a:p>
            <a:pPr marL="274320" indent="0">
              <a:spcBef>
                <a:spcPct val="0"/>
              </a:spcBef>
              <a:buNone/>
              <a:defRPr/>
            </a:pPr>
            <a:r>
              <a:rPr lang="en-US" sz="2200" dirty="0" smtClean="0">
                <a:latin typeface="Times New Roman" pitchFamily="18" charset="0"/>
                <a:cs typeface="Times New Roman" pitchFamily="18" charset="0"/>
              </a:rPr>
              <a:t>The holdup correcting factor (</a:t>
            </a:r>
            <a:r>
              <a:rPr lang="el-GR" sz="2200" i="1" dirty="0" smtClean="0">
                <a:latin typeface="Times New Roman" pitchFamily="18" charset="0"/>
                <a:cs typeface="Times New Roman" pitchFamily="18" charset="0"/>
              </a:rPr>
              <a:t>ψ</a:t>
            </a:r>
            <a:r>
              <a:rPr lang="en-US" sz="2200" dirty="0" smtClean="0">
                <a:latin typeface="Times New Roman" pitchFamily="18" charset="0"/>
                <a:cs typeface="Times New Roman" pitchFamily="18" charset="0"/>
              </a:rPr>
              <a:t>), for the effect of pipe inclination is given by:</a:t>
            </a:r>
          </a:p>
          <a:p>
            <a:pPr marL="274320" indent="-45720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r>
              <a:rPr lang="en-US" sz="2200" dirty="0" smtClean="0">
                <a:latin typeface="Times New Roman" pitchFamily="18" charset="0"/>
                <a:cs typeface="Times New Roman" pitchFamily="18" charset="0"/>
              </a:rPr>
              <a:t>Where </a:t>
            </a:r>
            <a:r>
              <a:rPr lang="el-GR" sz="2200" i="1" dirty="0" smtClean="0">
                <a:latin typeface="Times New Roman" pitchFamily="18" charset="0"/>
                <a:cs typeface="Times New Roman" pitchFamily="18" charset="0"/>
              </a:rPr>
              <a:t>φ</a:t>
            </a:r>
            <a:r>
              <a:rPr lang="en-US" sz="2200" dirty="0" smtClean="0">
                <a:latin typeface="Times New Roman" pitchFamily="18" charset="0"/>
                <a:cs typeface="Times New Roman" pitchFamily="18" charset="0"/>
              </a:rPr>
              <a:t> is the actual angle of the pipe from horizontal. For vertical upward flow, </a:t>
            </a:r>
            <a:r>
              <a:rPr lang="el-GR" sz="2200" i="1" dirty="0" smtClean="0">
                <a:latin typeface="Times New Roman" pitchFamily="18" charset="0"/>
                <a:cs typeface="Times New Roman" pitchFamily="18" charset="0"/>
              </a:rPr>
              <a:t>φ</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90</a:t>
            </a:r>
            <a:r>
              <a:rPr lang="en-US" sz="2200" baseline="30000" dirty="0" smtClean="0">
                <a:latin typeface="Times New Roman" pitchFamily="18" charset="0"/>
                <a:cs typeface="Times New Roman" pitchFamily="18" charset="0"/>
              </a:rPr>
              <a:t>o</a:t>
            </a:r>
            <a:r>
              <a:rPr lang="en-US" sz="2200" dirty="0" smtClean="0">
                <a:latin typeface="Times New Roman" pitchFamily="18" charset="0"/>
                <a:cs typeface="Times New Roman" pitchFamily="18" charset="0"/>
              </a:rPr>
              <a:t> and </a:t>
            </a:r>
            <a:r>
              <a:rPr lang="el-GR" sz="2200" i="1" dirty="0" smtClean="0">
                <a:latin typeface="Times New Roman" pitchFamily="18" charset="0"/>
                <a:cs typeface="Times New Roman" pitchFamily="18" charset="0"/>
              </a:rPr>
              <a:t>ψ</a:t>
            </a:r>
            <a:r>
              <a:rPr lang="en-US" sz="2200" dirty="0" smtClean="0">
                <a:latin typeface="Times New Roman" pitchFamily="18" charset="0"/>
                <a:cs typeface="Times New Roman" pitchFamily="18" charset="0"/>
              </a:rPr>
              <a:t> = 1 + 0.3 </a:t>
            </a:r>
            <a:r>
              <a:rPr lang="en-US" sz="2200" i="1" dirty="0" smtClean="0">
                <a:latin typeface="Times New Roman" pitchFamily="18" charset="0"/>
                <a:cs typeface="Times New Roman" pitchFamily="18" charset="0"/>
              </a:rPr>
              <a:t>C</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C</a:t>
            </a:r>
            <a:r>
              <a:rPr lang="en-US" sz="2200" dirty="0" smtClean="0">
                <a:latin typeface="Times New Roman" pitchFamily="18" charset="0"/>
                <a:cs typeface="Times New Roman" pitchFamily="18" charset="0"/>
              </a:rPr>
              <a:t> is:</a:t>
            </a: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r>
              <a:rPr lang="en-US" sz="2200" dirty="0" smtClean="0">
                <a:latin typeface="Times New Roman" pitchFamily="18" charset="0"/>
                <a:cs typeface="Times New Roman" pitchFamily="18" charset="0"/>
              </a:rPr>
              <a:t>The values of parameters, </a:t>
            </a:r>
            <a:r>
              <a:rPr lang="en-US" sz="2200" i="1" dirty="0" smtClean="0">
                <a:latin typeface="Times New Roman" pitchFamily="18" charset="0"/>
                <a:cs typeface="Times New Roman" pitchFamily="18" charset="0"/>
              </a:rPr>
              <a:t>d’, e, f </a:t>
            </a:r>
            <a:r>
              <a:rPr lang="en-US" sz="2200" dirty="0" smtClean="0">
                <a:latin typeface="Times New Roman" pitchFamily="18" charset="0"/>
                <a:cs typeface="Times New Roman" pitchFamily="18" charset="0"/>
              </a:rPr>
              <a:t>and </a:t>
            </a:r>
            <a:r>
              <a:rPr lang="en-US" sz="2200" i="1" dirty="0" smtClean="0">
                <a:latin typeface="Times New Roman" pitchFamily="18" charset="0"/>
                <a:cs typeface="Times New Roman" pitchFamily="18" charset="0"/>
              </a:rPr>
              <a:t>g</a:t>
            </a:r>
            <a:r>
              <a:rPr lang="en-US" sz="2200" dirty="0" smtClean="0">
                <a:latin typeface="Times New Roman" pitchFamily="18" charset="0"/>
                <a:cs typeface="Times New Roman" pitchFamily="18" charset="0"/>
              </a:rPr>
              <a:t> are shown for each flow regimes in this Table:</a:t>
            </a: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2655887" y="2133600"/>
          <a:ext cx="4125913" cy="396875"/>
        </p:xfrm>
        <a:graphic>
          <a:graphicData uri="http://schemas.openxmlformats.org/presentationml/2006/ole">
            <p:oleObj spid="_x0000_s45058" name="Equation" r:id="rId4" imgW="2387520" imgH="228600" progId="Equation.3">
              <p:embed/>
            </p:oleObj>
          </a:graphicData>
        </a:graphic>
      </p:graphicFrame>
      <p:graphicFrame>
        <p:nvGraphicFramePr>
          <p:cNvPr id="6" name="Object 5"/>
          <p:cNvGraphicFramePr>
            <a:graphicFrameLocks noChangeAspect="1"/>
          </p:cNvGraphicFramePr>
          <p:nvPr/>
        </p:nvGraphicFramePr>
        <p:xfrm>
          <a:off x="1536701" y="3429000"/>
          <a:ext cx="6159500" cy="424793"/>
        </p:xfrm>
        <a:graphic>
          <a:graphicData uri="http://schemas.openxmlformats.org/presentationml/2006/ole">
            <p:oleObj spid="_x0000_s45059" name="Equation" r:id="rId5" imgW="3504960" imgH="241200" progId="Equation.3">
              <p:embed/>
            </p:oleObj>
          </a:graphicData>
        </a:graphic>
      </p:graphicFrame>
      <p:graphicFrame>
        <p:nvGraphicFramePr>
          <p:cNvPr id="8" name="Table 7"/>
          <p:cNvGraphicFramePr>
            <a:graphicFrameLocks noGrp="1"/>
          </p:cNvGraphicFramePr>
          <p:nvPr/>
        </p:nvGraphicFramePr>
        <p:xfrm>
          <a:off x="1219201" y="4775200"/>
          <a:ext cx="6705599" cy="1854200"/>
        </p:xfrm>
        <a:graphic>
          <a:graphicData uri="http://schemas.openxmlformats.org/drawingml/2006/table">
            <a:tbl>
              <a:tblPr firstRow="1" bandRow="1">
                <a:tableStyleId>{5C22544A-7EE6-4342-B048-85BDC9FD1C3A}</a:tableStyleId>
              </a:tblPr>
              <a:tblGrid>
                <a:gridCol w="2209799"/>
                <a:gridCol w="1143000"/>
                <a:gridCol w="1066800"/>
                <a:gridCol w="1143000"/>
                <a:gridCol w="1143000"/>
              </a:tblGrid>
              <a:tr h="370840">
                <a:tc>
                  <a:txBody>
                    <a:bodyPr/>
                    <a:lstStyle/>
                    <a:p>
                      <a:r>
                        <a:rPr lang="en-US" dirty="0" smtClean="0">
                          <a:latin typeface="Times New Roman" pitchFamily="18" charset="0"/>
                          <a:cs typeface="Times New Roman" pitchFamily="18" charset="0"/>
                        </a:rPr>
                        <a:t>Flow Pattern</a:t>
                      </a:r>
                      <a:endParaRPr lang="en-US"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d'</a:t>
                      </a:r>
                      <a:endParaRPr lang="en-US" i="1"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e</a:t>
                      </a:r>
                      <a:endParaRPr lang="en-US" i="1"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f</a:t>
                      </a:r>
                      <a:endParaRPr lang="en-US" i="1" dirty="0">
                        <a:latin typeface="Times New Roman" pitchFamily="18" charset="0"/>
                        <a:cs typeface="Times New Roman" pitchFamily="18" charset="0"/>
                      </a:endParaRPr>
                    </a:p>
                  </a:txBody>
                  <a:tcPr/>
                </a:tc>
                <a:tc>
                  <a:txBody>
                    <a:bodyPr/>
                    <a:lstStyle/>
                    <a:p>
                      <a:pPr algn="ctr"/>
                      <a:r>
                        <a:rPr lang="en-US" i="1" dirty="0" smtClean="0">
                          <a:latin typeface="Times New Roman" pitchFamily="18" charset="0"/>
                          <a:cs typeface="Times New Roman" pitchFamily="18" charset="0"/>
                        </a:rPr>
                        <a:t>g</a:t>
                      </a:r>
                      <a:endParaRPr lang="en-US" i="1"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Segregated uphill</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0.011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-3.768</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3.539</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-1.614</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Intermittent uphill</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2.96</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0.305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-0.4473</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0.0978</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Distributed uphill</a:t>
                      </a:r>
                      <a:endParaRPr lang="en-US" dirty="0">
                        <a:latin typeface="Times New Roman" pitchFamily="18" charset="0"/>
                        <a:cs typeface="Times New Roman" pitchFamily="18" charset="0"/>
                      </a:endParaRPr>
                    </a:p>
                  </a:txBody>
                  <a:tcPr/>
                </a:tc>
                <a:tc gridSpan="4">
                  <a:txBody>
                    <a:bodyPr/>
                    <a:lstStyle/>
                    <a:p>
                      <a:pPr algn="ctr"/>
                      <a:r>
                        <a:rPr lang="en-US" dirty="0" smtClean="0">
                          <a:latin typeface="Times New Roman" pitchFamily="18" charset="0"/>
                          <a:cs typeface="Times New Roman" pitchFamily="18" charset="0"/>
                        </a:rPr>
                        <a:t>No correction     </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 0 , </a:t>
                      </a:r>
                      <a:r>
                        <a:rPr lang="el-GR" i="1"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 = 1</a:t>
                      </a:r>
                      <a:endParaRPr lang="en-US"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All patterns downhill</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4.70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-0.3692</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0.1244</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-0.5056</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600200"/>
            <a:ext cx="7924800" cy="4800600"/>
          </a:xfrm>
        </p:spPr>
        <p:txBody>
          <a:bodyPr/>
          <a:lstStyle/>
          <a:p>
            <a:pPr marL="274320" indent="-457200">
              <a:spcBef>
                <a:spcPct val="0"/>
              </a:spcBef>
              <a:buNone/>
              <a:defRPr/>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Pressure gradient due to friction factor:</a:t>
            </a:r>
            <a:endParaRPr lang="en-US" sz="2200" dirty="0" smtClean="0">
              <a:latin typeface="Times New Roman" pitchFamily="18" charset="0"/>
              <a:cs typeface="Times New Roman" pitchFamily="18" charset="0"/>
            </a:endParaRPr>
          </a:p>
          <a:p>
            <a:pPr marL="274320" indent="-457200">
              <a:spcBef>
                <a:spcPct val="0"/>
              </a:spcBef>
              <a:buNone/>
              <a:defRPr/>
            </a:pPr>
            <a:endParaRPr lang="en-US" sz="2200" dirty="0" smtClean="0">
              <a:latin typeface="Times New Roman" pitchFamily="18" charset="0"/>
              <a:cs typeface="Times New Roman" pitchFamily="18" charset="0"/>
            </a:endParaRPr>
          </a:p>
          <a:p>
            <a:pPr marL="274320" indent="-45720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a:p>
            <a:pPr marL="274320" indent="0">
              <a:lnSpc>
                <a:spcPct val="150000"/>
              </a:lnSpc>
              <a:spcBef>
                <a:spcPct val="0"/>
              </a:spcBef>
              <a:buNone/>
              <a:defRPr/>
            </a:pPr>
            <a:r>
              <a:rPr lang="en-US" sz="2200" i="1" dirty="0" smtClean="0">
                <a:latin typeface="Times New Roman" pitchFamily="18" charset="0"/>
                <a:cs typeface="Times New Roman" pitchFamily="18" charset="0"/>
              </a:rPr>
              <a:t>f</a:t>
            </a:r>
            <a:r>
              <a:rPr lang="en-US" sz="2200" i="1" baseline="-25000"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 is determined from the smooth pipe curve of the Moody diagram, using the following Reynolds number: </a:t>
            </a:r>
          </a:p>
          <a:p>
            <a:pPr marL="274320" indent="0">
              <a:lnSpc>
                <a:spcPct val="150000"/>
              </a:lnSpc>
              <a:spcBef>
                <a:spcPct val="0"/>
              </a:spcBef>
              <a:buNone/>
              <a:defRPr/>
            </a:pPr>
            <a:r>
              <a:rPr lang="en-US" sz="2200" dirty="0" smtClean="0">
                <a:latin typeface="Times New Roman" pitchFamily="18" charset="0"/>
                <a:cs typeface="Times New Roman" pitchFamily="18" charset="0"/>
              </a:rPr>
              <a:t>The parameter </a:t>
            </a:r>
            <a:r>
              <a:rPr lang="en-US" sz="2200" i="1"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 can be calculated as follows:</a:t>
            </a:r>
            <a:endParaRPr lang="en-US" sz="2200" dirty="0" smtClean="0">
              <a:latin typeface="Times New Roman" pitchFamily="18" charset="0"/>
              <a:cs typeface="Times New Roman" pitchFamily="18" charset="0"/>
            </a:endParaRPr>
          </a:p>
          <a:p>
            <a:pPr marL="274320" indent="0">
              <a:lnSpc>
                <a:spcPct val="150000"/>
              </a:lnSpc>
              <a:spcBef>
                <a:spcPct val="0"/>
              </a:spcBef>
              <a:buNone/>
              <a:defRPr/>
            </a:pPr>
            <a:r>
              <a:rPr lang="en-US" sz="2200" dirty="0" smtClean="0">
                <a:latin typeface="Times New Roman" pitchFamily="18" charset="0"/>
                <a:cs typeface="Times New Roman" pitchFamily="18" charset="0"/>
              </a:rPr>
              <a:t>For                                                                       and for others:</a:t>
            </a:r>
          </a:p>
          <a:p>
            <a:pPr marL="274320" indent="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2692400" y="2019300"/>
          <a:ext cx="3871913" cy="1068388"/>
        </p:xfrm>
        <a:graphic>
          <a:graphicData uri="http://schemas.openxmlformats.org/presentationml/2006/ole">
            <p:oleObj spid="_x0000_s46082" name="Equation" r:id="rId4" imgW="2120760" imgH="583920" progId="Equation.3">
              <p:embed/>
            </p:oleObj>
          </a:graphicData>
        </a:graphic>
      </p:graphicFrame>
      <p:graphicFrame>
        <p:nvGraphicFramePr>
          <p:cNvPr id="6" name="Object 5"/>
          <p:cNvGraphicFramePr>
            <a:graphicFrameLocks noChangeAspect="1"/>
          </p:cNvGraphicFramePr>
          <p:nvPr/>
        </p:nvGraphicFramePr>
        <p:xfrm>
          <a:off x="990600" y="5334000"/>
          <a:ext cx="6858000" cy="952603"/>
        </p:xfrm>
        <a:graphic>
          <a:graphicData uri="http://schemas.openxmlformats.org/presentationml/2006/ole">
            <p:oleObj spid="_x0000_s46083" name="Equation" r:id="rId5" imgW="3670200" imgH="507960" progId="Equation.3">
              <p:embed/>
            </p:oleObj>
          </a:graphicData>
        </a:graphic>
      </p:graphicFrame>
      <p:graphicFrame>
        <p:nvGraphicFramePr>
          <p:cNvPr id="8" name="Object 7"/>
          <p:cNvGraphicFramePr>
            <a:graphicFrameLocks noChangeAspect="1"/>
          </p:cNvGraphicFramePr>
          <p:nvPr/>
        </p:nvGraphicFramePr>
        <p:xfrm>
          <a:off x="6400800" y="3505200"/>
          <a:ext cx="1530350" cy="790575"/>
        </p:xfrm>
        <a:graphic>
          <a:graphicData uri="http://schemas.openxmlformats.org/presentationml/2006/ole">
            <p:oleObj spid="_x0000_s46084" name="Equation" r:id="rId6" imgW="838080" imgH="431640" progId="Equation.3">
              <p:embed/>
            </p:oleObj>
          </a:graphicData>
        </a:graphic>
      </p:graphicFrame>
      <p:graphicFrame>
        <p:nvGraphicFramePr>
          <p:cNvPr id="9" name="Object 8"/>
          <p:cNvGraphicFramePr>
            <a:graphicFrameLocks noChangeAspect="1"/>
          </p:cNvGraphicFramePr>
          <p:nvPr/>
        </p:nvGraphicFramePr>
        <p:xfrm>
          <a:off x="1447800" y="4648200"/>
          <a:ext cx="4786312" cy="457200"/>
        </p:xfrm>
        <a:graphic>
          <a:graphicData uri="http://schemas.openxmlformats.org/presentationml/2006/ole">
            <p:oleObj spid="_x0000_s46085" name="Equation" r:id="rId7" imgW="265428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linds(horizontal)">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457200" y="533400"/>
            <a:ext cx="8229600" cy="971550"/>
          </a:xfrm>
        </p:spPr>
        <p:txBody>
          <a:bodyPr anchor="ctr"/>
          <a:lstStyle/>
          <a:p>
            <a:pPr algn="ctr" eaLnBrk="1" hangingPunct="1"/>
            <a:r>
              <a:rPr lang="en-US" sz="4400" b="1" dirty="0" smtClean="0">
                <a:latin typeface="Times New Roman" pitchFamily="18" charset="0"/>
                <a:cs typeface="Times New Roman" pitchFamily="18" charset="0"/>
              </a:rPr>
              <a:t>Two-Phase Flow Correlations</a:t>
            </a:r>
            <a:br>
              <a:rPr lang="en-US" sz="44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Beggs</a:t>
            </a:r>
            <a:r>
              <a:rPr lang="en-US" sz="2800" b="1" dirty="0" smtClean="0">
                <a:latin typeface="Times New Roman" pitchFamily="18" charset="0"/>
                <a:cs typeface="Times New Roman" pitchFamily="18" charset="0"/>
              </a:rPr>
              <a:t> and Brill</a:t>
            </a:r>
          </a:p>
        </p:txBody>
      </p:sp>
      <p:sp>
        <p:nvSpPr>
          <p:cNvPr id="3" name="Content Placeholder 2"/>
          <p:cNvSpPr>
            <a:spLocks noGrp="1"/>
          </p:cNvSpPr>
          <p:nvPr>
            <p:ph idx="1"/>
          </p:nvPr>
        </p:nvSpPr>
        <p:spPr>
          <a:xfrm>
            <a:off x="609600" y="1600200"/>
            <a:ext cx="7924800" cy="4800600"/>
          </a:xfrm>
        </p:spPr>
        <p:txBody>
          <a:bodyPr/>
          <a:lstStyle/>
          <a:p>
            <a:pPr marL="274320" indent="-457200">
              <a:lnSpc>
                <a:spcPct val="150000"/>
              </a:lnSpc>
              <a:spcBef>
                <a:spcPct val="0"/>
              </a:spcBef>
              <a:buNone/>
              <a:defRPr/>
            </a:pPr>
            <a:r>
              <a:rPr lang="en-US" sz="2400" b="1"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Pressure gradient due to acceleration: </a:t>
            </a:r>
            <a:r>
              <a:rPr lang="en-US" sz="2400" dirty="0" smtClean="0">
                <a:latin typeface="Times New Roman" pitchFamily="18" charset="0"/>
                <a:cs typeface="Times New Roman" pitchFamily="18" charset="0"/>
              </a:rPr>
              <a:t>Although the acceleration term is very small except for high velocity flow, it should be included for increased accuracy.</a:t>
            </a:r>
            <a:endParaRPr lang="en-US" sz="2200" dirty="0" smtClean="0">
              <a:latin typeface="Times New Roman" pitchFamily="18" charset="0"/>
              <a:cs typeface="Times New Roman" pitchFamily="18" charset="0"/>
            </a:endParaRPr>
          </a:p>
          <a:p>
            <a:pPr marL="274320" indent="-457200">
              <a:spcBef>
                <a:spcPct val="0"/>
              </a:spcBef>
              <a:buNone/>
              <a:defRPr/>
            </a:pPr>
            <a:endParaRPr lang="en-US" sz="2200" dirty="0" smtClean="0">
              <a:latin typeface="Times New Roman" pitchFamily="18" charset="0"/>
              <a:cs typeface="Times New Roman" pitchFamily="18" charset="0"/>
            </a:endParaRPr>
          </a:p>
          <a:p>
            <a:pPr marL="274320" indent="-457200">
              <a:spcBef>
                <a:spcPct val="0"/>
              </a:spcBef>
              <a:buNone/>
              <a:defRPr/>
            </a:pPr>
            <a:endParaRPr lang="en-US" sz="2200" dirty="0" smtClean="0">
              <a:latin typeface="Times New Roman" pitchFamily="18" charset="0"/>
              <a:cs typeface="Times New Roman" pitchFamily="18" charset="0"/>
            </a:endParaRPr>
          </a:p>
          <a:p>
            <a:pPr marL="274320" indent="0">
              <a:spcBef>
                <a:spcPct val="0"/>
              </a:spcBef>
              <a:buNone/>
              <a:defRPr/>
            </a:pPr>
            <a:endParaRPr lang="en-US" sz="2200" dirty="0" smtClean="0">
              <a:latin typeface="Times New Roman" pitchFamily="18" charset="0"/>
              <a:cs typeface="Times New Roman" pitchFamily="18" charset="0"/>
            </a:endParaRPr>
          </a:p>
        </p:txBody>
      </p:sp>
      <p:graphicFrame>
        <p:nvGraphicFramePr>
          <p:cNvPr id="2" name="Object 5"/>
          <p:cNvGraphicFramePr>
            <a:graphicFrameLocks noChangeAspect="1"/>
          </p:cNvGraphicFramePr>
          <p:nvPr/>
        </p:nvGraphicFramePr>
        <p:xfrm>
          <a:off x="1981200" y="3513138"/>
          <a:ext cx="5535613" cy="3079750"/>
        </p:xfrm>
        <a:graphic>
          <a:graphicData uri="http://schemas.openxmlformats.org/presentationml/2006/ole">
            <p:oleObj spid="_x0000_s47110" name="Equation" r:id="rId4" imgW="3035160" imgH="16887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0188" y="198438"/>
            <a:ext cx="8380412" cy="6049962"/>
          </a:xfrm>
          <a:prstGeom prst="rect">
            <a:avLst/>
          </a:prstGeom>
          <a:noFill/>
          <a:ln w="9525">
            <a:noFill/>
            <a:miter lim="800000"/>
            <a:headEnd/>
            <a:tailEnd/>
          </a:ln>
        </p:spPr>
      </p:pic>
      <p:sp>
        <p:nvSpPr>
          <p:cNvPr id="21507" name="TextBox 4"/>
          <p:cNvSpPr txBox="1">
            <a:spLocks noChangeArrowheads="1"/>
          </p:cNvSpPr>
          <p:nvPr/>
        </p:nvSpPr>
        <p:spPr bwMode="auto">
          <a:xfrm>
            <a:off x="1828800" y="6248400"/>
            <a:ext cx="6292850" cy="369888"/>
          </a:xfrm>
          <a:prstGeom prst="rect">
            <a:avLst/>
          </a:prstGeom>
          <a:noFill/>
          <a:ln w="9525">
            <a:noFill/>
            <a:miter lim="800000"/>
            <a:headEnd/>
            <a:tailEnd/>
          </a:ln>
        </p:spPr>
        <p:txBody>
          <a:bodyPr wrap="none">
            <a:spAutoFit/>
          </a:bodyPr>
          <a:lstStyle/>
          <a:p>
            <a:r>
              <a:rPr lang="en-US" b="1">
                <a:latin typeface="Times New Roman" pitchFamily="18" charset="0"/>
                <a:cs typeface="Times New Roman" pitchFamily="18" charset="0"/>
              </a:rPr>
              <a:t>Figure 3-10</a:t>
            </a:r>
            <a:r>
              <a:rPr lang="en-US">
                <a:latin typeface="Times New Roman" pitchFamily="18" charset="0"/>
                <a:cs typeface="Times New Roman" pitchFamily="18" charset="0"/>
              </a:rPr>
              <a:t>. Vertical two-phase flow regimes map (Duns &amp; Ros)</a:t>
            </a:r>
            <a:r>
              <a:rPr lang="en-US"/>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4800" y="457200"/>
            <a:ext cx="8458200" cy="633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457200"/>
            <a:ext cx="8804275" cy="6400800"/>
          </a:xfrm>
          <a:prstGeom prst="rect">
            <a:avLst/>
          </a:prstGeom>
          <a:noFill/>
          <a:ln w="9525">
            <a:noFill/>
            <a:miter lim="800000"/>
            <a:headEnd/>
            <a:tailEnd/>
          </a:ln>
        </p:spPr>
      </p:pic>
      <p:sp>
        <p:nvSpPr>
          <p:cNvPr id="23555" name="TextBox 4"/>
          <p:cNvSpPr txBox="1">
            <a:spLocks noChangeArrowheads="1"/>
          </p:cNvSpPr>
          <p:nvPr/>
        </p:nvSpPr>
        <p:spPr bwMode="auto">
          <a:xfrm>
            <a:off x="8732838" y="2971800"/>
            <a:ext cx="411162" cy="369888"/>
          </a:xfrm>
          <a:prstGeom prst="rect">
            <a:avLst/>
          </a:prstGeom>
          <a:noFill/>
          <a:ln w="9525">
            <a:noFill/>
            <a:miter lim="800000"/>
            <a:headEnd/>
            <a:tailEnd/>
          </a:ln>
        </p:spPr>
        <p:txBody>
          <a:bodyPr wrap="none">
            <a:spAutoFit/>
          </a:bodyPr>
          <a:lstStyle/>
          <a:p>
            <a:r>
              <a:rPr lang="en-US" b="1"/>
              <a:t>F</a:t>
            </a:r>
            <a:r>
              <a:rPr lang="en-US" b="1" baseline="-25000"/>
              <a:t>4</a:t>
            </a:r>
            <a:endParaRPr lang="en-US" b="1"/>
          </a:p>
        </p:txBody>
      </p:sp>
      <p:sp>
        <p:nvSpPr>
          <p:cNvPr id="23556" name="TextBox 3"/>
          <p:cNvSpPr txBox="1">
            <a:spLocks noChangeArrowheads="1"/>
          </p:cNvSpPr>
          <p:nvPr/>
        </p:nvSpPr>
        <p:spPr bwMode="auto">
          <a:xfrm>
            <a:off x="6781800" y="2133600"/>
            <a:ext cx="330200" cy="276225"/>
          </a:xfrm>
          <a:prstGeom prst="rect">
            <a:avLst/>
          </a:prstGeom>
          <a:noFill/>
          <a:ln w="9525">
            <a:noFill/>
            <a:miter lim="800000"/>
            <a:headEnd/>
            <a:tailEnd/>
          </a:ln>
        </p:spPr>
        <p:txBody>
          <a:bodyPr wrap="none">
            <a:spAutoFit/>
          </a:bodyPr>
          <a:lstStyle/>
          <a:p>
            <a:r>
              <a:rPr lang="en-US" sz="1200" b="1">
                <a:latin typeface="Times New Roman" pitchFamily="18" charset="0"/>
                <a:cs typeface="Times New Roman" pitchFamily="18" charset="0"/>
              </a:rPr>
              <a:t>F</a:t>
            </a:r>
            <a:r>
              <a:rPr lang="en-US" sz="1200" b="1" baseline="-25000">
                <a:latin typeface="Times New Roman" pitchFamily="18" charset="0"/>
                <a:cs typeface="Times New Roman" pitchFamily="18" charset="0"/>
              </a:rPr>
              <a:t>4</a:t>
            </a:r>
            <a:endParaRPr lang="en-US" sz="1200" b="1">
              <a:latin typeface="Times New Roman" pitchFamily="18" charset="0"/>
              <a:cs typeface="Times New Roman" pitchFamily="18" charset="0"/>
            </a:endParaRPr>
          </a:p>
        </p:txBody>
      </p:sp>
      <p:sp>
        <p:nvSpPr>
          <p:cNvPr id="23557" name="TextBox 4"/>
          <p:cNvSpPr txBox="1">
            <a:spLocks noChangeArrowheads="1"/>
          </p:cNvSpPr>
          <p:nvPr/>
        </p:nvSpPr>
        <p:spPr bwMode="auto">
          <a:xfrm>
            <a:off x="4267200" y="1066800"/>
            <a:ext cx="330200" cy="276225"/>
          </a:xfrm>
          <a:prstGeom prst="rect">
            <a:avLst/>
          </a:prstGeom>
          <a:noFill/>
          <a:ln w="9525">
            <a:noFill/>
            <a:miter lim="800000"/>
            <a:headEnd/>
            <a:tailEnd/>
          </a:ln>
        </p:spPr>
        <p:txBody>
          <a:bodyPr wrap="none">
            <a:spAutoFit/>
          </a:bodyPr>
          <a:lstStyle/>
          <a:p>
            <a:r>
              <a:rPr lang="en-US" sz="1200" b="1">
                <a:latin typeface="Times New Roman" pitchFamily="18" charset="0"/>
                <a:cs typeface="Times New Roman" pitchFamily="18" charset="0"/>
              </a:rPr>
              <a:t>F</a:t>
            </a:r>
            <a:r>
              <a:rPr lang="en-US" sz="1200" b="1" baseline="-25000">
                <a:latin typeface="Times New Roman" pitchFamily="18" charset="0"/>
                <a:cs typeface="Times New Roman" pitchFamily="18" charset="0"/>
              </a:rPr>
              <a:t>3</a:t>
            </a:r>
            <a:endParaRPr lang="en-US" sz="1200" b="1">
              <a:latin typeface="Times New Roman" pitchFamily="18" charset="0"/>
              <a:cs typeface="Times New Roman" pitchFamily="18" charset="0"/>
            </a:endParaRPr>
          </a:p>
        </p:txBody>
      </p:sp>
      <p:sp>
        <p:nvSpPr>
          <p:cNvPr id="23558" name="TextBox 5"/>
          <p:cNvSpPr txBox="1">
            <a:spLocks noChangeArrowheads="1"/>
          </p:cNvSpPr>
          <p:nvPr/>
        </p:nvSpPr>
        <p:spPr bwMode="auto">
          <a:xfrm>
            <a:off x="5486400" y="2895600"/>
            <a:ext cx="330200" cy="276225"/>
          </a:xfrm>
          <a:prstGeom prst="rect">
            <a:avLst/>
          </a:prstGeom>
          <a:noFill/>
          <a:ln w="9525">
            <a:noFill/>
            <a:miter lim="800000"/>
            <a:headEnd/>
            <a:tailEnd/>
          </a:ln>
        </p:spPr>
        <p:txBody>
          <a:bodyPr wrap="none">
            <a:spAutoFit/>
          </a:bodyPr>
          <a:lstStyle/>
          <a:p>
            <a:r>
              <a:rPr lang="en-US" sz="1200" b="1">
                <a:latin typeface="Times New Roman" pitchFamily="18" charset="0"/>
                <a:cs typeface="Times New Roman" pitchFamily="18" charset="0"/>
              </a:rPr>
              <a:t>F</a:t>
            </a:r>
            <a:r>
              <a:rPr lang="en-US" sz="1200" b="1" baseline="-25000">
                <a:latin typeface="Times New Roman" pitchFamily="18" charset="0"/>
                <a:cs typeface="Times New Roman" pitchFamily="18" charset="0"/>
              </a:rPr>
              <a:t>2</a:t>
            </a:r>
            <a:endParaRPr lang="en-US" sz="12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 y="422275"/>
            <a:ext cx="8686800" cy="6435725"/>
          </a:xfrm>
          <a:prstGeom prst="rect">
            <a:avLst/>
          </a:prstGeom>
          <a:noFill/>
          <a:ln w="9525">
            <a:noFill/>
            <a:miter lim="800000"/>
            <a:headEnd/>
            <a:tailEnd/>
          </a:ln>
        </p:spPr>
      </p:pic>
      <p:sp>
        <p:nvSpPr>
          <p:cNvPr id="24579" name="TextBox 2"/>
          <p:cNvSpPr txBox="1">
            <a:spLocks noChangeArrowheads="1"/>
          </p:cNvSpPr>
          <p:nvPr/>
        </p:nvSpPr>
        <p:spPr bwMode="auto">
          <a:xfrm>
            <a:off x="2946400" y="5181600"/>
            <a:ext cx="330200" cy="276225"/>
          </a:xfrm>
          <a:prstGeom prst="rect">
            <a:avLst/>
          </a:prstGeom>
          <a:noFill/>
          <a:ln w="9525">
            <a:noFill/>
            <a:miter lim="800000"/>
            <a:headEnd/>
            <a:tailEnd/>
          </a:ln>
        </p:spPr>
        <p:txBody>
          <a:bodyPr wrap="none">
            <a:spAutoFit/>
          </a:bodyPr>
          <a:lstStyle/>
          <a:p>
            <a:r>
              <a:rPr lang="en-US" sz="1200" b="1">
                <a:latin typeface="Times New Roman" pitchFamily="18" charset="0"/>
                <a:cs typeface="Times New Roman" pitchFamily="18" charset="0"/>
              </a:rPr>
              <a:t>F</a:t>
            </a:r>
            <a:r>
              <a:rPr lang="en-US" sz="1200" b="1" baseline="-25000">
                <a:latin typeface="Times New Roman" pitchFamily="18" charset="0"/>
                <a:cs typeface="Times New Roman" pitchFamily="18" charset="0"/>
              </a:rPr>
              <a:t>6</a:t>
            </a:r>
            <a:endParaRPr lang="en-US" sz="1200" b="1">
              <a:latin typeface="Times New Roman" pitchFamily="18" charset="0"/>
              <a:cs typeface="Times New Roman" pitchFamily="18" charset="0"/>
            </a:endParaRPr>
          </a:p>
        </p:txBody>
      </p:sp>
      <p:sp>
        <p:nvSpPr>
          <p:cNvPr id="24580" name="TextBox 3"/>
          <p:cNvSpPr txBox="1">
            <a:spLocks noChangeArrowheads="1"/>
          </p:cNvSpPr>
          <p:nvPr/>
        </p:nvSpPr>
        <p:spPr bwMode="auto">
          <a:xfrm>
            <a:off x="2286000" y="1752600"/>
            <a:ext cx="330200" cy="276225"/>
          </a:xfrm>
          <a:prstGeom prst="rect">
            <a:avLst/>
          </a:prstGeom>
          <a:noFill/>
          <a:ln w="9525">
            <a:noFill/>
            <a:miter lim="800000"/>
            <a:headEnd/>
            <a:tailEnd/>
          </a:ln>
        </p:spPr>
        <p:txBody>
          <a:bodyPr wrap="none">
            <a:spAutoFit/>
          </a:bodyPr>
          <a:lstStyle/>
          <a:p>
            <a:r>
              <a:rPr lang="en-US" sz="1200" b="1">
                <a:latin typeface="Times New Roman" pitchFamily="18" charset="0"/>
                <a:cs typeface="Times New Roman" pitchFamily="18" charset="0"/>
              </a:rPr>
              <a:t>F</a:t>
            </a:r>
            <a:r>
              <a:rPr lang="en-US" sz="1200" b="1" baseline="-25000">
                <a:latin typeface="Times New Roman" pitchFamily="18" charset="0"/>
                <a:cs typeface="Times New Roman" pitchFamily="18" charset="0"/>
              </a:rPr>
              <a:t>5</a:t>
            </a:r>
            <a:endParaRPr lang="en-US" sz="12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17463" y="990600"/>
            <a:ext cx="9126537"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84138" y="941388"/>
            <a:ext cx="9059862" cy="5383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5400000">
            <a:off x="1525850" y="-992452"/>
            <a:ext cx="6092297" cy="8839202"/>
          </a:xfrm>
          <a:prstGeom prst="rect">
            <a:avLst/>
          </a:prstGeom>
          <a:noFill/>
          <a:ln w="9525">
            <a:noFill/>
            <a:miter lim="800000"/>
            <a:headEnd/>
            <a:tailEnd/>
          </a:ln>
          <a:effectLst/>
        </p:spPr>
      </p:pic>
      <p:sp>
        <p:nvSpPr>
          <p:cNvPr id="5" name="TextBox 4"/>
          <p:cNvSpPr txBox="1"/>
          <p:nvPr/>
        </p:nvSpPr>
        <p:spPr>
          <a:xfrm>
            <a:off x="1600200" y="6324600"/>
            <a:ext cx="5718232"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Figure 3-16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Beggs</a:t>
            </a:r>
            <a:r>
              <a:rPr lang="en-US" dirty="0" smtClean="0">
                <a:latin typeface="Times New Roman" pitchFamily="18" charset="0"/>
                <a:cs typeface="Times New Roman" pitchFamily="18" charset="0"/>
              </a:rPr>
              <a:t> and Brill, Horizontal flow regimes map.</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5105400"/>
          </a:xfrm>
        </p:spPr>
        <p:txBody>
          <a:bodyPr/>
          <a:lstStyle/>
          <a:p>
            <a:pPr indent="-457200">
              <a:spcBef>
                <a:spcPct val="0"/>
              </a:spcBef>
              <a:buFont typeface="Wingdings 2" pitchFamily="18" charset="2"/>
              <a:buNone/>
            </a:pPr>
            <a:r>
              <a:rPr lang="en-US" sz="2400" b="1" smtClean="0">
                <a:latin typeface="Times New Roman" pitchFamily="18" charset="0"/>
                <a:cs typeface="Times New Roman" pitchFamily="18" charset="0"/>
              </a:rPr>
              <a:t>2- </a:t>
            </a:r>
            <a:r>
              <a:rPr lang="en-US" sz="2400" i="1" smtClean="0">
                <a:latin typeface="Times New Roman" pitchFamily="18" charset="0"/>
                <a:cs typeface="Times New Roman" pitchFamily="18" charset="0"/>
              </a:rPr>
              <a:t>Pressure gradient due to elevation change</a:t>
            </a:r>
            <a:r>
              <a:rPr lang="en-US" sz="2400" smtClean="0">
                <a:latin typeface="Times New Roman" pitchFamily="18" charset="0"/>
                <a:cs typeface="Times New Roman" pitchFamily="18" charset="0"/>
              </a:rPr>
              <a:t>: The procedure for calculating the pressure gradient due to elevation change in each flow regimes is:</a:t>
            </a:r>
          </a:p>
          <a:p>
            <a:pPr indent="-457200">
              <a:lnSpc>
                <a:spcPts val="2000"/>
              </a:lnSpc>
              <a:spcBef>
                <a:spcPct val="0"/>
              </a:spcBef>
              <a:buFont typeface="Wingdings 2" pitchFamily="18" charset="2"/>
              <a:buNone/>
            </a:pPr>
            <a:endParaRPr lang="en-US" sz="2400" smtClean="0">
              <a:latin typeface="Times New Roman" pitchFamily="18" charset="0"/>
              <a:cs typeface="Times New Roman" pitchFamily="18" charset="0"/>
            </a:endParaRPr>
          </a:p>
          <a:p>
            <a:pPr marL="457200" lvl="1" indent="0">
              <a:spcBef>
                <a:spcPct val="0"/>
              </a:spcBef>
              <a:buFontTx/>
              <a:buChar char="-"/>
            </a:pPr>
            <a:r>
              <a:rPr lang="en-US" sz="2000" smtClean="0">
                <a:latin typeface="Times New Roman" pitchFamily="18" charset="0"/>
                <a:cs typeface="Times New Roman" pitchFamily="18" charset="0"/>
              </a:rPr>
              <a:t> </a:t>
            </a:r>
            <a:r>
              <a:rPr lang="en-US" sz="2200" smtClean="0">
                <a:latin typeface="Times New Roman" pitchFamily="18" charset="0"/>
                <a:cs typeface="Times New Roman" pitchFamily="18" charset="0"/>
              </a:rPr>
              <a:t>Calculate the dimensionless slip velocity (</a:t>
            </a:r>
            <a:r>
              <a:rPr lang="en-US" sz="2200" i="1" smtClean="0">
                <a:latin typeface="Times New Roman" pitchFamily="18" charset="0"/>
                <a:cs typeface="Times New Roman" pitchFamily="18" charset="0"/>
              </a:rPr>
              <a:t>S</a:t>
            </a:r>
            <a:r>
              <a:rPr lang="en-US" sz="2200" smtClean="0">
                <a:latin typeface="Times New Roman" pitchFamily="18" charset="0"/>
                <a:cs typeface="Times New Roman" pitchFamily="18" charset="0"/>
              </a:rPr>
              <a:t>) based on the appropriate correlation</a:t>
            </a:r>
          </a:p>
          <a:p>
            <a:pPr marL="457200" lvl="1" indent="0">
              <a:lnSpc>
                <a:spcPct val="150000"/>
              </a:lnSpc>
              <a:spcBef>
                <a:spcPct val="0"/>
              </a:spcBef>
              <a:buFontTx/>
              <a:buChar char="-"/>
            </a:pPr>
            <a:r>
              <a:rPr lang="en-US" sz="2000" smtClean="0">
                <a:latin typeface="Times New Roman" pitchFamily="18" charset="0"/>
                <a:cs typeface="Times New Roman" pitchFamily="18" charset="0"/>
              </a:rPr>
              <a:t> </a:t>
            </a:r>
            <a:r>
              <a:rPr lang="en-US" sz="2200" smtClean="0">
                <a:latin typeface="Times New Roman" pitchFamily="18" charset="0"/>
                <a:cs typeface="Times New Roman" pitchFamily="18" charset="0"/>
              </a:rPr>
              <a:t>Calculate </a:t>
            </a:r>
            <a:r>
              <a:rPr lang="en-US" sz="2200" i="1" smtClean="0">
                <a:latin typeface="Times New Roman" pitchFamily="18" charset="0"/>
                <a:cs typeface="Times New Roman" pitchFamily="18" charset="0"/>
              </a:rPr>
              <a:t>v</a:t>
            </a:r>
            <a:r>
              <a:rPr lang="en-US" sz="2200" i="1" baseline="-25000" smtClean="0">
                <a:latin typeface="Times New Roman" pitchFamily="18" charset="0"/>
                <a:cs typeface="Times New Roman" pitchFamily="18" charset="0"/>
              </a:rPr>
              <a:t>s</a:t>
            </a:r>
            <a:r>
              <a:rPr lang="en-US" sz="2200" i="1" smtClean="0">
                <a:latin typeface="Times New Roman" pitchFamily="18" charset="0"/>
                <a:cs typeface="Times New Roman" pitchFamily="18" charset="0"/>
              </a:rPr>
              <a:t> </a:t>
            </a:r>
            <a:r>
              <a:rPr lang="en-US" sz="2200" smtClean="0">
                <a:latin typeface="Times New Roman" pitchFamily="18" charset="0"/>
                <a:cs typeface="Times New Roman" pitchFamily="18" charset="0"/>
              </a:rPr>
              <a:t>based on the definition of </a:t>
            </a:r>
            <a:r>
              <a:rPr lang="en-US" sz="2200" i="1" smtClean="0">
                <a:latin typeface="Times New Roman" pitchFamily="18" charset="0"/>
                <a:cs typeface="Times New Roman" pitchFamily="18" charset="0"/>
              </a:rPr>
              <a:t>S: </a:t>
            </a:r>
          </a:p>
          <a:p>
            <a:pPr marL="457200" lvl="1" indent="0">
              <a:lnSpc>
                <a:spcPct val="150000"/>
              </a:lnSpc>
              <a:spcBef>
                <a:spcPct val="0"/>
              </a:spcBef>
              <a:buFontTx/>
              <a:buChar char="-"/>
            </a:pPr>
            <a:r>
              <a:rPr lang="en-US" sz="2000" i="1" smtClean="0">
                <a:latin typeface="Times New Roman" pitchFamily="18" charset="0"/>
                <a:cs typeface="Times New Roman" pitchFamily="18" charset="0"/>
              </a:rPr>
              <a:t> </a:t>
            </a:r>
            <a:r>
              <a:rPr lang="en-US" sz="2000" smtClean="0">
                <a:latin typeface="Times New Roman" pitchFamily="18" charset="0"/>
                <a:cs typeface="Times New Roman" pitchFamily="18" charset="0"/>
              </a:rPr>
              <a:t>Calculate </a:t>
            </a:r>
            <a:r>
              <a:rPr lang="en-US" sz="2000" i="1" smtClean="0">
                <a:latin typeface="Times New Roman" pitchFamily="18" charset="0"/>
                <a:cs typeface="Times New Roman" pitchFamily="18" charset="0"/>
              </a:rPr>
              <a:t>H</a:t>
            </a:r>
            <a:r>
              <a:rPr lang="en-US" sz="2000" i="1" baseline="-25000" smtClean="0">
                <a:latin typeface="Times New Roman" pitchFamily="18" charset="0"/>
                <a:cs typeface="Times New Roman" pitchFamily="18" charset="0"/>
              </a:rPr>
              <a:t>L</a:t>
            </a:r>
            <a:r>
              <a:rPr lang="en-US" sz="2000" smtClean="0">
                <a:latin typeface="Times New Roman" pitchFamily="18" charset="0"/>
                <a:cs typeface="Times New Roman" pitchFamily="18" charset="0"/>
              </a:rPr>
              <a:t> based on the definition of </a:t>
            </a:r>
            <a:r>
              <a:rPr lang="en-US" sz="2000" i="1" smtClean="0">
                <a:latin typeface="Times New Roman" pitchFamily="18" charset="0"/>
                <a:cs typeface="Times New Roman" pitchFamily="18" charset="0"/>
              </a:rPr>
              <a:t>v</a:t>
            </a:r>
            <a:r>
              <a:rPr lang="en-US" sz="2000" i="1" baseline="-25000" smtClean="0">
                <a:latin typeface="Times New Roman" pitchFamily="18" charset="0"/>
                <a:cs typeface="Times New Roman" pitchFamily="18" charset="0"/>
              </a:rPr>
              <a:t>s</a:t>
            </a:r>
            <a:r>
              <a:rPr lang="en-US" sz="2000" smtClean="0">
                <a:latin typeface="Times New Roman" pitchFamily="18" charset="0"/>
                <a:cs typeface="Times New Roman" pitchFamily="18" charset="0"/>
              </a:rPr>
              <a:t> :</a:t>
            </a:r>
          </a:p>
          <a:p>
            <a:pPr marL="457200" lvl="1" indent="0">
              <a:lnSpc>
                <a:spcPct val="150000"/>
              </a:lnSpc>
              <a:spcBef>
                <a:spcPct val="0"/>
              </a:spcBef>
              <a:buFontTx/>
              <a:buChar char="-"/>
            </a:pPr>
            <a:endParaRPr lang="en-US" sz="2000" i="1" smtClean="0">
              <a:latin typeface="Times New Roman" pitchFamily="18" charset="0"/>
              <a:cs typeface="Times New Roman" pitchFamily="18" charset="0"/>
            </a:endParaRPr>
          </a:p>
          <a:p>
            <a:pPr marL="457200" lvl="1" indent="0">
              <a:spcBef>
                <a:spcPct val="0"/>
              </a:spcBef>
              <a:buFontTx/>
              <a:buChar char="-"/>
            </a:pPr>
            <a:endParaRPr lang="en-US" sz="2000" i="1" smtClean="0">
              <a:latin typeface="Times New Roman" pitchFamily="18" charset="0"/>
              <a:cs typeface="Times New Roman" pitchFamily="18" charset="0"/>
            </a:endParaRPr>
          </a:p>
          <a:p>
            <a:pPr marL="457200" lvl="1" indent="0">
              <a:lnSpc>
                <a:spcPct val="150000"/>
              </a:lnSpc>
              <a:spcBef>
                <a:spcPct val="0"/>
              </a:spcBef>
              <a:buFontTx/>
              <a:buChar char="-"/>
            </a:pPr>
            <a:r>
              <a:rPr lang="en-US" sz="2000" smtClean="0">
                <a:latin typeface="Times New Roman" pitchFamily="18" charset="0"/>
                <a:cs typeface="Times New Roman" pitchFamily="18" charset="0"/>
              </a:rPr>
              <a:t> Calculate the pressure gradient due to elevation change:</a:t>
            </a:r>
          </a:p>
        </p:txBody>
      </p:sp>
      <p:graphicFrame>
        <p:nvGraphicFramePr>
          <p:cNvPr id="4" name="Object 2"/>
          <p:cNvGraphicFramePr>
            <a:graphicFrameLocks noChangeAspect="1"/>
          </p:cNvGraphicFramePr>
          <p:nvPr/>
        </p:nvGraphicFramePr>
        <p:xfrm>
          <a:off x="2155825" y="4724400"/>
          <a:ext cx="6073775" cy="838200"/>
        </p:xfrm>
        <a:graphic>
          <a:graphicData uri="http://schemas.openxmlformats.org/presentationml/2006/ole">
            <p:oleObj spid="_x0000_s1026" name="Equation" r:id="rId3" imgW="3504960" imgH="482400" progId="Equation.3">
              <p:embed/>
            </p:oleObj>
          </a:graphicData>
        </a:graphic>
      </p:graphicFrame>
      <p:graphicFrame>
        <p:nvGraphicFramePr>
          <p:cNvPr id="5" name="Object 3"/>
          <p:cNvGraphicFramePr>
            <a:graphicFrameLocks noChangeAspect="1"/>
          </p:cNvGraphicFramePr>
          <p:nvPr/>
        </p:nvGraphicFramePr>
        <p:xfrm>
          <a:off x="6096000" y="3917950"/>
          <a:ext cx="1981200" cy="425450"/>
        </p:xfrm>
        <a:graphic>
          <a:graphicData uri="http://schemas.openxmlformats.org/presentationml/2006/ole">
            <p:oleObj spid="_x0000_s1027" name="Equation" r:id="rId4" imgW="1180800" imgH="253800" progId="Equation.3">
              <p:embed/>
            </p:oleObj>
          </a:graphicData>
        </a:graphic>
      </p:graphicFrame>
      <p:graphicFrame>
        <p:nvGraphicFramePr>
          <p:cNvPr id="6" name="Object 2"/>
          <p:cNvGraphicFramePr>
            <a:graphicFrameLocks noChangeAspect="1"/>
          </p:cNvGraphicFramePr>
          <p:nvPr/>
        </p:nvGraphicFramePr>
        <p:xfrm>
          <a:off x="2627313" y="6053138"/>
          <a:ext cx="5238750" cy="771525"/>
        </p:xfrm>
        <a:graphic>
          <a:graphicData uri="http://schemas.openxmlformats.org/presentationml/2006/ole">
            <p:oleObj spid="_x0000_s1028" name="Equation" r:id="rId5" imgW="30225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5105400"/>
          </a:xfrm>
        </p:spPr>
        <p:txBody>
          <a:bodyPr/>
          <a:lstStyle/>
          <a:p>
            <a:pPr marL="274320" indent="-457200">
              <a:spcBef>
                <a:spcPts val="0"/>
              </a:spcBef>
              <a:buFont typeface="Wingdings 2" pitchFamily="18" charset="2"/>
              <a:buNone/>
              <a:defRPr/>
            </a:pPr>
            <a:r>
              <a:rPr lang="en-US" sz="2400" i="1" dirty="0" smtClean="0">
                <a:latin typeface="Times New Roman" pitchFamily="18" charset="0"/>
                <a:cs typeface="Times New Roman" pitchFamily="18" charset="0"/>
              </a:rPr>
              <a:t>Correlations for calculating S in each flow regimes:</a:t>
            </a: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Bubble Flow</a:t>
            </a:r>
            <a:r>
              <a:rPr lang="en-US" sz="2400" dirty="0" smtClean="0">
                <a:latin typeface="Times New Roman" pitchFamily="18" charset="0"/>
                <a:cs typeface="Times New Roman" pitchFamily="18" charset="0"/>
              </a:rPr>
              <a:t>:</a:t>
            </a:r>
            <a:endParaRPr lang="en-US" sz="2400" u="sng"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r>
              <a:rPr lang="en-US" sz="24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can be obtained from </a:t>
            </a:r>
            <a:r>
              <a:rPr lang="en-US" sz="2000" dirty="0" smtClean="0">
                <a:latin typeface="Times New Roman" pitchFamily="18" charset="0"/>
                <a:cs typeface="Times New Roman" pitchFamily="18" charset="0"/>
                <a:hlinkClick r:id="rId3" action="ppaction://hlinksldjump"/>
              </a:rPr>
              <a:t>Figure 3-12.</a:t>
            </a:r>
            <a:endParaRPr lang="en-US" sz="20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0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Slug Flow: </a:t>
            </a:r>
          </a:p>
          <a:p>
            <a:pPr marL="457200" indent="0">
              <a:spcBef>
                <a:spcPts val="0"/>
              </a:spcBef>
              <a:buFont typeface="Wingdings 2" pitchFamily="18" charset="2"/>
              <a:buNone/>
              <a:defRPr/>
            </a:pPr>
            <a:endParaRPr lang="en-US" sz="2400" dirty="0" smtClean="0">
              <a:latin typeface="Times New Roman" pitchFamily="18" charset="0"/>
              <a:cs typeface="Times New Roman" pitchFamily="18" charset="0"/>
            </a:endParaRPr>
          </a:p>
          <a:p>
            <a:pPr marL="457200" indent="0">
              <a:spcBef>
                <a:spcPts val="0"/>
              </a:spcBef>
              <a:buFont typeface="Wingdings 2" pitchFamily="18" charset="2"/>
              <a:buNone/>
              <a:defRPr/>
            </a:pPr>
            <a:endParaRPr lang="en-US" sz="2400" dirty="0" smtClean="0">
              <a:latin typeface="Times New Roman" pitchFamily="18" charset="0"/>
              <a:cs typeface="Times New Roman" pitchFamily="18" charset="0"/>
            </a:endParaRPr>
          </a:p>
          <a:p>
            <a:pPr marL="457200" indent="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000" i="1" dirty="0" smtClean="0">
                <a:latin typeface="Times New Roman" pitchFamily="18" charset="0"/>
                <a:cs typeface="Times New Roman" pitchFamily="18" charset="0"/>
              </a:rPr>
              <a:t>	F</a:t>
            </a:r>
            <a:r>
              <a:rPr lang="en-US" sz="2000" baseline="-25000" dirty="0" smtClean="0">
                <a:latin typeface="Times New Roman" pitchFamily="18" charset="0"/>
                <a:cs typeface="Times New Roman" pitchFamily="18" charset="0"/>
              </a:rPr>
              <a:t>5</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6</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7 </a:t>
            </a:r>
            <a:r>
              <a:rPr lang="en-US" sz="2000" dirty="0" smtClean="0">
                <a:latin typeface="Times New Roman" pitchFamily="18" charset="0"/>
                <a:cs typeface="Times New Roman" pitchFamily="18" charset="0"/>
              </a:rPr>
              <a:t> can be obtained from </a:t>
            </a:r>
            <a:r>
              <a:rPr lang="en-US" sz="2000" dirty="0" smtClean="0">
                <a:latin typeface="Times New Roman" pitchFamily="18" charset="0"/>
                <a:cs typeface="Times New Roman" pitchFamily="18" charset="0"/>
                <a:hlinkClick r:id="rId4" action="ppaction://hlinksldjump"/>
              </a:rPr>
              <a:t>Figure 3-14.</a:t>
            </a:r>
            <a:endParaRPr lang="en-US" sz="2000" dirty="0" smtClean="0">
              <a:latin typeface="Times New Roman" pitchFamily="18" charset="0"/>
              <a:cs typeface="Times New Roman" pitchFamily="18" charset="0"/>
            </a:endParaRPr>
          </a:p>
          <a:p>
            <a:pPr marL="457200" indent="0">
              <a:lnSpc>
                <a:spcPts val="2000"/>
              </a:lnSpc>
              <a:spcBef>
                <a:spcPts val="0"/>
              </a:spcBef>
              <a:buFont typeface="Wingdings 2" pitchFamily="18" charset="2"/>
              <a:buNone/>
              <a:defRPr/>
            </a:pPr>
            <a:endParaRPr lang="en-US" sz="20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Mist Flow:</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Duns and </a:t>
            </a:r>
            <a:r>
              <a:rPr lang="en-US" sz="2000" dirty="0" err="1" smtClean="0">
                <a:latin typeface="Times New Roman" pitchFamily="18" charset="0"/>
                <a:cs typeface="Times New Roman" pitchFamily="18" charset="0"/>
              </a:rPr>
              <a:t>Ros</a:t>
            </a:r>
            <a:r>
              <a:rPr lang="en-US" sz="2000" dirty="0" smtClean="0">
                <a:latin typeface="Times New Roman" pitchFamily="18" charset="0"/>
                <a:cs typeface="Times New Roman" pitchFamily="18" charset="0"/>
              </a:rPr>
              <a:t> assumed that with the high gas flow rates in the mist flow region the slip velocity was zero (</a:t>
            </a:r>
            <a:r>
              <a:rPr lang="el-GR" sz="2000" i="1" dirty="0" smtClean="0">
                <a:latin typeface="Times New Roman" pitchFamily="18" charset="0"/>
                <a:cs typeface="Times New Roman" pitchFamily="18" charset="0"/>
              </a:rPr>
              <a:t>ρ</a:t>
            </a:r>
            <a:r>
              <a:rPr lang="en-US" sz="2000" i="1" baseline="-25000" dirty="0" smtClean="0">
                <a:latin typeface="Times New Roman" pitchFamily="18" charset="0"/>
                <a:cs typeface="Times New Roman" pitchFamily="18" charset="0"/>
              </a:rPr>
              <a:t>s</a:t>
            </a:r>
            <a:r>
              <a:rPr lang="en-US" sz="2000" i="1" dirty="0" smtClean="0">
                <a:latin typeface="Times New Roman" pitchFamily="18" charset="0"/>
                <a:cs typeface="Times New Roman" pitchFamily="18" charset="0"/>
              </a:rPr>
              <a:t>= </a:t>
            </a:r>
            <a:r>
              <a:rPr lang="el-GR" sz="2000" i="1" dirty="0" smtClean="0">
                <a:latin typeface="Times New Roman" pitchFamily="18" charset="0"/>
                <a:cs typeface="Times New Roman" pitchFamily="18" charset="0"/>
              </a:rPr>
              <a:t>ρ</a:t>
            </a:r>
            <a:r>
              <a:rPr lang="en-US" sz="2000" i="1" baseline="-25000"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a:t>
            </a:r>
            <a:endParaRPr lang="en-US" sz="2400" u="sng" dirty="0" smtClean="0">
              <a:latin typeface="Times New Roman" pitchFamily="18" charset="0"/>
              <a:cs typeface="Times New Roman" pitchFamily="18" charset="0"/>
            </a:endParaRPr>
          </a:p>
        </p:txBody>
      </p:sp>
      <p:graphicFrame>
        <p:nvGraphicFramePr>
          <p:cNvPr id="4" name="Object 2"/>
          <p:cNvGraphicFramePr>
            <a:graphicFrameLocks noChangeAspect="1"/>
          </p:cNvGraphicFramePr>
          <p:nvPr/>
        </p:nvGraphicFramePr>
        <p:xfrm>
          <a:off x="1657350" y="2590800"/>
          <a:ext cx="5807075" cy="882650"/>
        </p:xfrm>
        <a:graphic>
          <a:graphicData uri="http://schemas.openxmlformats.org/presentationml/2006/ole">
            <p:oleObj spid="_x0000_s2050" name="Equation" r:id="rId5" imgW="3352680" imgH="507960" progId="Equation.3">
              <p:embed/>
            </p:oleObj>
          </a:graphicData>
        </a:graphic>
      </p:graphicFrame>
      <p:graphicFrame>
        <p:nvGraphicFramePr>
          <p:cNvPr id="7" name="Object 2"/>
          <p:cNvGraphicFramePr>
            <a:graphicFrameLocks noChangeAspect="1"/>
          </p:cNvGraphicFramePr>
          <p:nvPr/>
        </p:nvGraphicFramePr>
        <p:xfrm>
          <a:off x="1676400" y="4495800"/>
          <a:ext cx="5653088" cy="817563"/>
        </p:xfrm>
        <a:graphic>
          <a:graphicData uri="http://schemas.openxmlformats.org/presentationml/2006/ole">
            <p:oleObj spid="_x0000_s2051" name="Equation" r:id="rId6" imgW="3263760" imgH="469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500"/>
                            </p:stCondLst>
                            <p:childTnLst>
                              <p:par>
                                <p:cTn id="33" presetID="3" presetClass="entr" presetSubtype="10" fill="hold" nodeType="after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blinds(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blinds(horizontal)">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4876800"/>
          </a:xfrm>
        </p:spPr>
        <p:txBody>
          <a:bodyPr/>
          <a:lstStyle/>
          <a:p>
            <a:pPr marL="274320" indent="-457200">
              <a:spcBef>
                <a:spcPts val="0"/>
              </a:spcBef>
              <a:buFont typeface="Wingdings 2" pitchFamily="18" charset="2"/>
              <a:buNone/>
              <a:defRPr/>
            </a:pPr>
            <a:r>
              <a:rPr lang="en-US" sz="2400" b="1"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Pressure gradient due to friction:</a:t>
            </a:r>
          </a:p>
          <a:p>
            <a:pPr marL="274320" indent="-457200">
              <a:lnSpc>
                <a:spcPts val="2000"/>
              </a:lnSpc>
              <a:spcBef>
                <a:spcPts val="0"/>
              </a:spcBef>
              <a:buFont typeface="Wingdings 2" pitchFamily="18" charset="2"/>
              <a:buNone/>
              <a:defRPr/>
            </a:pPr>
            <a:endParaRPr lang="en-US" sz="2400" i="1"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Bubble Flow</a:t>
            </a:r>
            <a:r>
              <a:rPr lang="en-US" sz="2400" dirty="0" smtClean="0">
                <a:latin typeface="Times New Roman" pitchFamily="18" charset="0"/>
                <a:cs typeface="Times New Roman" pitchFamily="18" charset="0"/>
              </a:rPr>
              <a:t>:</a:t>
            </a:r>
            <a:endParaRPr lang="en-US" sz="2400" u="sng"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12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274320" indent="-457200">
              <a:lnSpc>
                <a:spcPts val="12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457200" indent="-457200">
              <a:lnSpc>
                <a:spcPct val="160000"/>
              </a:lnSpc>
              <a:spcBef>
                <a:spcPts val="0"/>
              </a:spcBef>
              <a:buFont typeface="Wingdings 2" pitchFamily="18" charset="2"/>
              <a:buNone/>
              <a:defRPr/>
            </a:pPr>
            <a:r>
              <a:rPr lang="en-US" sz="24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is obtained from Moody diagram (                    ),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is a correction for the gas-liquid ratio, and is given in </a:t>
            </a:r>
            <a:r>
              <a:rPr lang="en-US" sz="2000" dirty="0" smtClean="0">
                <a:latin typeface="Times New Roman" pitchFamily="18" charset="0"/>
                <a:cs typeface="Times New Roman" pitchFamily="18" charset="0"/>
                <a:hlinkClick r:id="rId3" action="ppaction://hlinksldjump"/>
              </a:rPr>
              <a:t>Figure 3-13</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f</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is an additional correction factor for both liquid viscosity and gas-liquid ratio, and can be calculated as: </a:t>
            </a:r>
          </a:p>
          <a:p>
            <a:pPr marL="274320" indent="-457200">
              <a:lnSpc>
                <a:spcPts val="1200"/>
              </a:lnSpc>
              <a:spcBef>
                <a:spcPts val="0"/>
              </a:spcBef>
              <a:buFont typeface="Wingdings 2" pitchFamily="18" charset="2"/>
              <a:buNone/>
              <a:defRPr/>
            </a:pPr>
            <a:endParaRPr lang="en-US" sz="2000" dirty="0" smtClean="0">
              <a:latin typeface="Times New Roman" pitchFamily="18" charset="0"/>
              <a:cs typeface="Times New Roman" pitchFamily="18" charset="0"/>
            </a:endParaRPr>
          </a:p>
          <a:p>
            <a:pPr marL="274320" indent="-457200">
              <a:lnSpc>
                <a:spcPts val="1200"/>
              </a:lnSpc>
              <a:spcBef>
                <a:spcPts val="0"/>
              </a:spcBef>
              <a:buFont typeface="Wingdings 2" pitchFamily="18" charset="2"/>
              <a:buNone/>
              <a:defRPr/>
            </a:pPr>
            <a:endParaRPr lang="en-US" sz="20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Slug Flow: </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same as bubble flow regime</a:t>
            </a:r>
            <a:r>
              <a:rPr lang="en-US" sz="2400" dirty="0" smtClean="0">
                <a:latin typeface="Times New Roman" pitchFamily="18" charset="0"/>
                <a:cs typeface="Times New Roman" pitchFamily="18" charset="0"/>
              </a:rPr>
              <a:t>.</a:t>
            </a:r>
            <a:endParaRPr lang="en-US" sz="2400" u="sng" dirty="0" smtClean="0">
              <a:latin typeface="Times New Roman" pitchFamily="18" charset="0"/>
              <a:cs typeface="Times New Roman" pitchFamily="18" charset="0"/>
            </a:endParaRPr>
          </a:p>
          <a:p>
            <a:pPr marL="457200" indent="0">
              <a:lnSpc>
                <a:spcPct val="50000"/>
              </a:lnSpc>
              <a:spcBef>
                <a:spcPts val="0"/>
              </a:spcBef>
              <a:buFont typeface="Wingdings 2" pitchFamily="18" charset="2"/>
              <a:buNone/>
              <a:defRPr/>
            </a:pPr>
            <a:endParaRPr lang="en-US" sz="2400" dirty="0" smtClean="0">
              <a:latin typeface="Times New Roman" pitchFamily="18" charset="0"/>
              <a:cs typeface="Times New Roman" pitchFamily="18" charset="0"/>
            </a:endParaRPr>
          </a:p>
        </p:txBody>
      </p:sp>
      <p:graphicFrame>
        <p:nvGraphicFramePr>
          <p:cNvPr id="4" name="Object 2"/>
          <p:cNvGraphicFramePr>
            <a:graphicFrameLocks noChangeAspect="1"/>
          </p:cNvGraphicFramePr>
          <p:nvPr/>
        </p:nvGraphicFramePr>
        <p:xfrm>
          <a:off x="2351088" y="2917825"/>
          <a:ext cx="5567362" cy="815975"/>
        </p:xfrm>
        <a:graphic>
          <a:graphicData uri="http://schemas.openxmlformats.org/presentationml/2006/ole">
            <p:oleObj spid="_x0000_s3074" name="Equation" r:id="rId4" imgW="3213000" imgH="469800" progId="Equation.3">
              <p:embed/>
            </p:oleObj>
          </a:graphicData>
        </a:graphic>
      </p:graphicFrame>
      <p:graphicFrame>
        <p:nvGraphicFramePr>
          <p:cNvPr id="7" name="Object 2"/>
          <p:cNvGraphicFramePr>
            <a:graphicFrameLocks noChangeAspect="1"/>
          </p:cNvGraphicFramePr>
          <p:nvPr/>
        </p:nvGraphicFramePr>
        <p:xfrm>
          <a:off x="4529138" y="5135563"/>
          <a:ext cx="1719262" cy="731837"/>
        </p:xfrm>
        <a:graphic>
          <a:graphicData uri="http://schemas.openxmlformats.org/presentationml/2006/ole">
            <p:oleObj spid="_x0000_s3075" name="Equation" r:id="rId5" imgW="1168200" imgH="495000" progId="Equation.3">
              <p:embed/>
            </p:oleObj>
          </a:graphicData>
        </a:graphic>
      </p:graphicFrame>
      <p:graphicFrame>
        <p:nvGraphicFramePr>
          <p:cNvPr id="6" name="Object 4"/>
          <p:cNvGraphicFramePr>
            <a:graphicFrameLocks noChangeAspect="1"/>
          </p:cNvGraphicFramePr>
          <p:nvPr/>
        </p:nvGraphicFramePr>
        <p:xfrm>
          <a:off x="5029200" y="3705225"/>
          <a:ext cx="1295400" cy="638175"/>
        </p:xfrm>
        <a:graphic>
          <a:graphicData uri="http://schemas.openxmlformats.org/presentationml/2006/ole">
            <p:oleObj spid="_x0000_s3076" name="Equation" r:id="rId6" imgW="87624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4876800"/>
          </a:xfrm>
        </p:spPr>
        <p:txBody>
          <a:bodyPr/>
          <a:lstStyle/>
          <a:p>
            <a:pPr marL="457200" indent="0">
              <a:spcBef>
                <a:spcPct val="0"/>
              </a:spcBef>
              <a:buFont typeface="Wingdings 2" pitchFamily="18" charset="2"/>
              <a:buNone/>
            </a:pPr>
            <a:r>
              <a:rPr lang="en-US" sz="2400" u="sng" smtClean="0">
                <a:latin typeface="Times New Roman" pitchFamily="18" charset="0"/>
                <a:cs typeface="Times New Roman" pitchFamily="18" charset="0"/>
              </a:rPr>
              <a:t>Annular-Mist Flow:</a:t>
            </a:r>
            <a:r>
              <a:rPr lang="en-US" sz="2400" smtClean="0">
                <a:latin typeface="Times New Roman" pitchFamily="18" charset="0"/>
                <a:cs typeface="Times New Roman" pitchFamily="18" charset="0"/>
              </a:rPr>
              <a:t>  </a:t>
            </a:r>
            <a:r>
              <a:rPr lang="en-US" sz="2000" smtClean="0">
                <a:latin typeface="Times New Roman" pitchFamily="18" charset="0"/>
                <a:cs typeface="Times New Roman" pitchFamily="18" charset="0"/>
              </a:rPr>
              <a:t>In this region, the friction term is based on the gas phase only. Thus:</a:t>
            </a:r>
          </a:p>
          <a:p>
            <a:pPr marL="457200" indent="0">
              <a:spcBef>
                <a:spcPct val="0"/>
              </a:spcBef>
              <a:buFont typeface="Wingdings 2" pitchFamily="18" charset="2"/>
              <a:buNone/>
            </a:pPr>
            <a:endParaRPr lang="en-US" sz="2000" u="sng" smtClean="0">
              <a:latin typeface="Times New Roman" pitchFamily="18" charset="0"/>
              <a:cs typeface="Times New Roman" pitchFamily="18" charset="0"/>
            </a:endParaRPr>
          </a:p>
          <a:p>
            <a:pPr marL="457200" indent="0">
              <a:spcBef>
                <a:spcPct val="0"/>
              </a:spcBef>
              <a:buFont typeface="Wingdings 2" pitchFamily="18" charset="2"/>
              <a:buNone/>
            </a:pPr>
            <a:endParaRPr lang="en-US" sz="2000" u="sng" smtClean="0">
              <a:latin typeface="Times New Roman" pitchFamily="18" charset="0"/>
              <a:cs typeface="Times New Roman" pitchFamily="18" charset="0"/>
            </a:endParaRPr>
          </a:p>
          <a:p>
            <a:pPr marL="457200" indent="0">
              <a:lnSpc>
                <a:spcPts val="2400"/>
              </a:lnSpc>
              <a:spcBef>
                <a:spcPct val="0"/>
              </a:spcBef>
              <a:buFont typeface="Wingdings 2" pitchFamily="18" charset="2"/>
              <a:buNone/>
            </a:pPr>
            <a:endParaRPr lang="en-US" sz="2000" u="sng" smtClean="0">
              <a:latin typeface="Times New Roman" pitchFamily="18" charset="0"/>
              <a:cs typeface="Times New Roman" pitchFamily="18" charset="0"/>
            </a:endParaRPr>
          </a:p>
          <a:p>
            <a:pPr marL="457200" indent="0">
              <a:spcBef>
                <a:spcPct val="0"/>
              </a:spcBef>
              <a:buFont typeface="Wingdings 2" pitchFamily="18" charset="2"/>
              <a:buNone/>
            </a:pPr>
            <a:r>
              <a:rPr lang="en-US" sz="2000" smtClean="0">
                <a:latin typeface="Times New Roman" pitchFamily="18" charset="0"/>
                <a:cs typeface="Times New Roman" pitchFamily="18" charset="0"/>
              </a:rPr>
              <a:t>As the wave height on the pipe walls increase, the actual area through which the gas can flow is decreased, since the diameter open to gas is </a:t>
            </a:r>
            <a:r>
              <a:rPr lang="en-US" sz="2000" i="1" smtClean="0">
                <a:latin typeface="Times New Roman" pitchFamily="18" charset="0"/>
                <a:cs typeface="Times New Roman" pitchFamily="18" charset="0"/>
              </a:rPr>
              <a:t>d –</a:t>
            </a:r>
            <a:r>
              <a:rPr lang="en-US" sz="2000" smtClean="0">
                <a:latin typeface="Times New Roman" pitchFamily="18" charset="0"/>
                <a:cs typeface="Times New Roman" pitchFamily="18" charset="0"/>
              </a:rPr>
              <a:t> </a:t>
            </a:r>
            <a:r>
              <a:rPr lang="el-GR" sz="2000" i="1" smtClean="0">
                <a:latin typeface="Times New Roman" pitchFamily="18" charset="0"/>
                <a:cs typeface="Times New Roman" pitchFamily="18" charset="0"/>
              </a:rPr>
              <a:t>ε</a:t>
            </a:r>
            <a:r>
              <a:rPr lang="en-US" sz="2000" smtClean="0">
                <a:latin typeface="Times New Roman" pitchFamily="18" charset="0"/>
                <a:cs typeface="Times New Roman" pitchFamily="18" charset="0"/>
              </a:rPr>
              <a:t>.</a:t>
            </a: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After calculating the gas Reynolds number,                      , the two-phase friction factor can be obtained from Moody diagram or rough pipe equation:</a:t>
            </a: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 </a:t>
            </a:r>
            <a:endParaRPr lang="en-US" sz="2400" smtClean="0">
              <a:latin typeface="Times New Roman" pitchFamily="18" charset="0"/>
              <a:cs typeface="Times New Roman" pitchFamily="18" charset="0"/>
            </a:endParaRPr>
          </a:p>
        </p:txBody>
      </p:sp>
      <p:graphicFrame>
        <p:nvGraphicFramePr>
          <p:cNvPr id="4" name="Object 2"/>
          <p:cNvGraphicFramePr>
            <a:graphicFrameLocks noChangeAspect="1"/>
          </p:cNvGraphicFramePr>
          <p:nvPr/>
        </p:nvGraphicFramePr>
        <p:xfrm>
          <a:off x="1833563" y="2546350"/>
          <a:ext cx="6008687" cy="806450"/>
        </p:xfrm>
        <a:graphic>
          <a:graphicData uri="http://schemas.openxmlformats.org/presentationml/2006/ole">
            <p:oleObj spid="_x0000_s4098" name="Equation" r:id="rId4" imgW="3606480" imgH="482400" progId="Equation.3">
              <p:embed/>
            </p:oleObj>
          </a:graphicData>
        </a:graphic>
      </p:graphicFrame>
      <p:graphicFrame>
        <p:nvGraphicFramePr>
          <p:cNvPr id="4099" name="Object 5"/>
          <p:cNvGraphicFramePr>
            <a:graphicFrameLocks noChangeAspect="1"/>
          </p:cNvGraphicFramePr>
          <p:nvPr/>
        </p:nvGraphicFramePr>
        <p:xfrm>
          <a:off x="5791200" y="4495800"/>
          <a:ext cx="1295400" cy="703263"/>
        </p:xfrm>
        <a:graphic>
          <a:graphicData uri="http://schemas.openxmlformats.org/presentationml/2006/ole">
            <p:oleObj spid="_x0000_s4099" name="Equation" r:id="rId5" imgW="888840" imgH="482400" progId="Equation.3">
              <p:embed/>
            </p:oleObj>
          </a:graphicData>
        </a:graphic>
      </p:graphicFrame>
      <p:graphicFrame>
        <p:nvGraphicFramePr>
          <p:cNvPr id="7" name="Object 7"/>
          <p:cNvGraphicFramePr>
            <a:graphicFrameLocks noChangeAspect="1"/>
          </p:cNvGraphicFramePr>
          <p:nvPr/>
        </p:nvGraphicFramePr>
        <p:xfrm>
          <a:off x="2301875" y="5791200"/>
          <a:ext cx="5913438" cy="854075"/>
        </p:xfrm>
        <a:graphic>
          <a:graphicData uri="http://schemas.openxmlformats.org/presentationml/2006/ole">
            <p:oleObj spid="_x0000_s4100" name="Equation" r:id="rId6" imgW="3695400" imgH="5331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4099"/>
                                        </p:tgtEl>
                                        <p:attrNameLst>
                                          <p:attrName>style.visibility</p:attrName>
                                        </p:attrNameLst>
                                      </p:cBhvr>
                                      <p:to>
                                        <p:strVal val="visible"/>
                                      </p:to>
                                    </p:set>
                                    <p:animEffect transition="in" filter="blinds(horizontal)">
                                      <p:cBhvr>
                                        <p:cTn id="26" dur="500"/>
                                        <p:tgtEl>
                                          <p:spTgt spid="409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5105400"/>
          </a:xfrm>
        </p:spPr>
        <p:txBody>
          <a:bodyPr/>
          <a:lstStyle/>
          <a:p>
            <a:pPr marL="457200" indent="0">
              <a:spcBef>
                <a:spcPct val="0"/>
              </a:spcBef>
              <a:buFont typeface="Wingdings 2" pitchFamily="18" charset="2"/>
              <a:buNone/>
            </a:pPr>
            <a:r>
              <a:rPr lang="en-US" sz="2000" smtClean="0">
                <a:latin typeface="Times New Roman" pitchFamily="18" charset="0"/>
                <a:cs typeface="Times New Roman" pitchFamily="18" charset="0"/>
              </a:rPr>
              <a:t>Duns and Ros noted that the wall roughness for mist flow is affected by the wall liquid film. Its value is greater than the pipe roughness and less than 0.5, and can be calculated as follows (or </a:t>
            </a:r>
            <a:r>
              <a:rPr lang="en-US" sz="2000" smtClean="0">
                <a:latin typeface="Times New Roman" pitchFamily="18" charset="0"/>
                <a:cs typeface="Times New Roman" pitchFamily="18" charset="0"/>
                <a:hlinkClick r:id="rId4" action="ppaction://hlinksldjump"/>
              </a:rPr>
              <a:t>Figure 3-15</a:t>
            </a:r>
            <a:r>
              <a:rPr lang="en-US" sz="2000" smtClean="0">
                <a:latin typeface="Times New Roman" pitchFamily="18" charset="0"/>
                <a:cs typeface="Times New Roman" pitchFamily="18" charset="0"/>
              </a:rPr>
              <a:t>):</a:t>
            </a: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 </a:t>
            </a:r>
          </a:p>
          <a:p>
            <a:pPr marL="457200" indent="0">
              <a:lnSpc>
                <a:spcPct val="150000"/>
              </a:lnSpc>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Where </a:t>
            </a:r>
          </a:p>
          <a:p>
            <a:pPr marL="457200" indent="0">
              <a:lnSpc>
                <a:spcPct val="150000"/>
              </a:lnSpc>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spcBef>
                <a:spcPct val="0"/>
              </a:spcBef>
              <a:buFont typeface="Wingdings 2" pitchFamily="18" charset="2"/>
              <a:buNone/>
            </a:pPr>
            <a:r>
              <a:rPr lang="en-US" sz="2000" smtClean="0">
                <a:latin typeface="Times New Roman" pitchFamily="18" charset="0"/>
                <a:cs typeface="Times New Roman" pitchFamily="18" charset="0"/>
              </a:rPr>
              <a:t>Duns and Ros suggested that the prediction of friction loss could be refined by using </a:t>
            </a:r>
            <a:r>
              <a:rPr lang="en-US" sz="2000" i="1" smtClean="0">
                <a:latin typeface="Times New Roman" pitchFamily="18" charset="0"/>
                <a:cs typeface="Times New Roman" pitchFamily="18" charset="0"/>
              </a:rPr>
              <a:t>d – </a:t>
            </a:r>
            <a:r>
              <a:rPr lang="el-GR" sz="2000" i="1" smtClean="0">
                <a:latin typeface="Times New Roman" pitchFamily="18" charset="0"/>
                <a:cs typeface="Times New Roman" pitchFamily="18" charset="0"/>
              </a:rPr>
              <a:t>ε</a:t>
            </a:r>
            <a:r>
              <a:rPr lang="en-US" sz="2000" i="1" smtClean="0">
                <a:latin typeface="Times New Roman" pitchFamily="18" charset="0"/>
                <a:cs typeface="Times New Roman" pitchFamily="18" charset="0"/>
              </a:rPr>
              <a:t> </a:t>
            </a:r>
            <a:r>
              <a:rPr lang="en-US" sz="2000" smtClean="0">
                <a:latin typeface="Times New Roman" pitchFamily="18" charset="0"/>
                <a:cs typeface="Times New Roman" pitchFamily="18" charset="0"/>
              </a:rPr>
              <a:t>instead of </a:t>
            </a:r>
            <a:r>
              <a:rPr lang="en-US" sz="2000" i="1" smtClean="0">
                <a:latin typeface="Times New Roman" pitchFamily="18" charset="0"/>
                <a:cs typeface="Times New Roman" pitchFamily="18" charset="0"/>
              </a:rPr>
              <a:t>d</a:t>
            </a:r>
            <a:r>
              <a:rPr lang="en-US" sz="2000" smtClean="0">
                <a:latin typeface="Times New Roman" pitchFamily="18" charset="0"/>
                <a:cs typeface="Times New Roman" pitchFamily="18" charset="0"/>
              </a:rPr>
              <a:t>. In this case the determination of roughness is iterative. </a:t>
            </a:r>
          </a:p>
        </p:txBody>
      </p:sp>
      <p:graphicFrame>
        <p:nvGraphicFramePr>
          <p:cNvPr id="4100" name="Object 6"/>
          <p:cNvGraphicFramePr>
            <a:graphicFrameLocks noChangeAspect="1"/>
          </p:cNvGraphicFramePr>
          <p:nvPr/>
        </p:nvGraphicFramePr>
        <p:xfrm>
          <a:off x="1392238" y="2895600"/>
          <a:ext cx="5237162" cy="1627188"/>
        </p:xfrm>
        <a:graphic>
          <a:graphicData uri="http://schemas.openxmlformats.org/presentationml/2006/ole">
            <p:oleObj spid="_x0000_s5122" name="Equation" r:id="rId5" imgW="3187440" imgH="990360" progId="Equation.3">
              <p:embed/>
            </p:oleObj>
          </a:graphicData>
        </a:graphic>
      </p:graphicFrame>
      <p:graphicFrame>
        <p:nvGraphicFramePr>
          <p:cNvPr id="7" name="Object 6"/>
          <p:cNvGraphicFramePr>
            <a:graphicFrameLocks noChangeAspect="1"/>
          </p:cNvGraphicFramePr>
          <p:nvPr/>
        </p:nvGraphicFramePr>
        <p:xfrm>
          <a:off x="2133600" y="4922838"/>
          <a:ext cx="4946650" cy="773112"/>
        </p:xfrm>
        <a:graphic>
          <a:graphicData uri="http://schemas.openxmlformats.org/presentationml/2006/ole">
            <p:oleObj spid="_x0000_s5123" name="Equation" r:id="rId6" imgW="3009600" imgH="469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linds(horizontal)">
                                      <p:cBhvr>
                                        <p:cTn id="12" dur="500"/>
                                        <p:tgtEl>
                                          <p:spTgt spid="41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4876800"/>
          </a:xfrm>
        </p:spPr>
        <p:txBody>
          <a:bodyPr/>
          <a:lstStyle/>
          <a:p>
            <a:pPr marL="274320" indent="-457200">
              <a:spcBef>
                <a:spcPts val="0"/>
              </a:spcBef>
              <a:buFont typeface="Wingdings 2" pitchFamily="18" charset="2"/>
              <a:buNone/>
              <a:defRPr/>
            </a:pPr>
            <a:r>
              <a:rPr lang="en-US" sz="2400" b="1" dirty="0" smtClean="0">
                <a:latin typeface="Times New Roman" pitchFamily="18" charset="0"/>
                <a:cs typeface="Times New Roman" pitchFamily="18" charset="0"/>
              </a:rPr>
              <a:t>4-</a:t>
            </a:r>
            <a:r>
              <a:rPr lang="en-US" sz="2400" i="1" dirty="0" smtClean="0">
                <a:latin typeface="Times New Roman" pitchFamily="18" charset="0"/>
                <a:cs typeface="Times New Roman" pitchFamily="18" charset="0"/>
              </a:rPr>
              <a:t> Pressure gradient due to acceleration:</a:t>
            </a:r>
          </a:p>
          <a:p>
            <a:pPr marL="274320" indent="-457200">
              <a:lnSpc>
                <a:spcPts val="2000"/>
              </a:lnSpc>
              <a:spcBef>
                <a:spcPts val="0"/>
              </a:spcBef>
              <a:buFont typeface="Wingdings 2" pitchFamily="18" charset="2"/>
              <a:buNone/>
              <a:defRPr/>
            </a:pPr>
            <a:endParaRPr lang="en-US" sz="2400" i="1"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Bubble Flow</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acceleration term is negligible.</a:t>
            </a:r>
            <a:endParaRPr lang="en-US" sz="2000" u="sng"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4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Slug Flow</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acceleration term is negligible.</a:t>
            </a:r>
            <a:endParaRPr lang="en-US" sz="2400" u="sng" dirty="0" smtClean="0">
              <a:latin typeface="Times New Roman" pitchFamily="18" charset="0"/>
              <a:cs typeface="Times New Roman" pitchFamily="18" charset="0"/>
            </a:endParaRPr>
          </a:p>
          <a:p>
            <a:pPr marL="274320" indent="-457200">
              <a:lnSpc>
                <a:spcPts val="2000"/>
              </a:lnSpc>
              <a:spcBef>
                <a:spcPts val="0"/>
              </a:spcBef>
              <a:buFont typeface="Wingdings 2" pitchFamily="18" charset="2"/>
              <a:buNone/>
              <a:defRPr/>
            </a:pPr>
            <a:endParaRPr lang="en-US" sz="2800" dirty="0" smtClean="0">
              <a:latin typeface="Times New Roman" pitchFamily="18" charset="0"/>
              <a:cs typeface="Times New Roman" pitchFamily="18" charset="0"/>
            </a:endParaRPr>
          </a:p>
          <a:p>
            <a:pPr marL="457200" indent="0">
              <a:spcBef>
                <a:spcPts val="0"/>
              </a:spcBef>
              <a:buFont typeface="Wingdings 2" pitchFamily="18" charset="2"/>
              <a:buNone/>
              <a:defRPr/>
            </a:pPr>
            <a:r>
              <a:rPr lang="en-US" sz="2400" u="sng" dirty="0" smtClean="0">
                <a:latin typeface="Times New Roman" pitchFamily="18" charset="0"/>
                <a:cs typeface="Times New Roman" pitchFamily="18" charset="0"/>
              </a:rPr>
              <a:t>Mist Flow</a:t>
            </a:r>
            <a:r>
              <a:rPr lang="en-US" sz="2400" dirty="0" smtClean="0">
                <a:latin typeface="Times New Roman" pitchFamily="18" charset="0"/>
                <a:cs typeface="Times New Roman" pitchFamily="18" charset="0"/>
              </a:rPr>
              <a:t>: </a:t>
            </a:r>
            <a:endParaRPr lang="en-US" sz="2000" u="sng" dirty="0" smtClean="0">
              <a:latin typeface="Times New Roman" pitchFamily="18" charset="0"/>
              <a:cs typeface="Times New Roman" pitchFamily="18" charset="0"/>
            </a:endParaRPr>
          </a:p>
          <a:p>
            <a:pPr marL="457200" indent="0">
              <a:lnSpc>
                <a:spcPct val="50000"/>
              </a:lnSpc>
              <a:spcBef>
                <a:spcPts val="0"/>
              </a:spcBef>
              <a:buFont typeface="Wingdings 2" pitchFamily="18" charset="2"/>
              <a:buNone/>
              <a:defRPr/>
            </a:pPr>
            <a:endParaRPr lang="en-US" sz="2400" dirty="0" smtClean="0">
              <a:latin typeface="Times New Roman" pitchFamily="18" charset="0"/>
              <a:cs typeface="Times New Roman" pitchFamily="18" charset="0"/>
            </a:endParaRPr>
          </a:p>
        </p:txBody>
      </p:sp>
      <p:graphicFrame>
        <p:nvGraphicFramePr>
          <p:cNvPr id="8" name="Object 5"/>
          <p:cNvGraphicFramePr>
            <a:graphicFrameLocks noChangeAspect="1"/>
          </p:cNvGraphicFramePr>
          <p:nvPr/>
        </p:nvGraphicFramePr>
        <p:xfrm>
          <a:off x="1585913" y="4197350"/>
          <a:ext cx="6716712" cy="2222500"/>
        </p:xfrm>
        <a:graphic>
          <a:graphicData uri="http://schemas.openxmlformats.org/presentationml/2006/ole">
            <p:oleObj spid="_x0000_s6146" name="Equation" r:id="rId3" imgW="3682800" imgH="1218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a:xfrm>
            <a:off x="457200" y="533400"/>
            <a:ext cx="8229600" cy="971550"/>
          </a:xfrm>
        </p:spPr>
        <p:txBody>
          <a:bodyPr anchor="ctr"/>
          <a:lstStyle/>
          <a:p>
            <a:pPr algn="ctr" eaLnBrk="1" hangingPunct="1"/>
            <a:r>
              <a:rPr lang="en-US" sz="4400" b="1" smtClean="0">
                <a:latin typeface="Times New Roman" pitchFamily="18" charset="0"/>
                <a:cs typeface="Times New Roman" pitchFamily="18" charset="0"/>
              </a:rPr>
              <a:t>Two-Phase Flow Correlations</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Vertical Upward Flow Pipeline (Duns &amp; Ros)</a:t>
            </a:r>
          </a:p>
        </p:txBody>
      </p:sp>
      <p:sp>
        <p:nvSpPr>
          <p:cNvPr id="3" name="Content Placeholder 2"/>
          <p:cNvSpPr>
            <a:spLocks noGrp="1"/>
          </p:cNvSpPr>
          <p:nvPr>
            <p:ph idx="1"/>
          </p:nvPr>
        </p:nvSpPr>
        <p:spPr>
          <a:xfrm>
            <a:off x="762000" y="1752600"/>
            <a:ext cx="7620000" cy="4876800"/>
          </a:xfrm>
        </p:spPr>
        <p:txBody>
          <a:bodyPr/>
          <a:lstStyle/>
          <a:p>
            <a:pPr marL="457200" indent="0">
              <a:spcBef>
                <a:spcPct val="0"/>
              </a:spcBef>
              <a:buFont typeface="Wingdings 2" pitchFamily="18" charset="2"/>
              <a:buNone/>
            </a:pPr>
            <a:r>
              <a:rPr lang="en-US" sz="2400" u="sng" smtClean="0">
                <a:latin typeface="Times New Roman" pitchFamily="18" charset="0"/>
                <a:cs typeface="Times New Roman" pitchFamily="18" charset="0"/>
              </a:rPr>
              <a:t>Transition Flow:</a:t>
            </a:r>
            <a:r>
              <a:rPr lang="en-US" sz="2400" smtClean="0">
                <a:latin typeface="Times New Roman" pitchFamily="18" charset="0"/>
                <a:cs typeface="Times New Roman" pitchFamily="18" charset="0"/>
              </a:rPr>
              <a:t>  </a:t>
            </a:r>
            <a:r>
              <a:rPr lang="en-US" sz="2000" smtClean="0">
                <a:latin typeface="Times New Roman" pitchFamily="18" charset="0"/>
                <a:cs typeface="Times New Roman" pitchFamily="18" charset="0"/>
              </a:rPr>
              <a:t>In the transition zone between slug and mist flow, Duns and Ros suggested linear interpolation between the flow regime boundaries, </a:t>
            </a:r>
            <a:r>
              <a:rPr lang="en-US" sz="2000" i="1" smtClean="0">
                <a:latin typeface="Times New Roman" pitchFamily="18" charset="0"/>
                <a:cs typeface="Times New Roman" pitchFamily="18" charset="0"/>
              </a:rPr>
              <a:t>L</a:t>
            </a:r>
            <a:r>
              <a:rPr lang="en-US" sz="2000" i="1" baseline="-25000" smtClean="0">
                <a:latin typeface="Times New Roman" pitchFamily="18" charset="0"/>
                <a:cs typeface="Times New Roman" pitchFamily="18" charset="0"/>
              </a:rPr>
              <a:t>s</a:t>
            </a:r>
            <a:r>
              <a:rPr lang="en-US" sz="2000" smtClean="0">
                <a:latin typeface="Times New Roman" pitchFamily="18" charset="0"/>
                <a:cs typeface="Times New Roman" pitchFamily="18" charset="0"/>
              </a:rPr>
              <a:t> and </a:t>
            </a:r>
            <a:r>
              <a:rPr lang="en-US" sz="2000" i="1" smtClean="0">
                <a:latin typeface="Times New Roman" pitchFamily="18" charset="0"/>
                <a:cs typeface="Times New Roman" pitchFamily="18" charset="0"/>
              </a:rPr>
              <a:t>L</a:t>
            </a:r>
            <a:r>
              <a:rPr lang="en-US" sz="2000" i="1" baseline="-25000" smtClean="0">
                <a:latin typeface="Times New Roman" pitchFamily="18" charset="0"/>
                <a:cs typeface="Times New Roman" pitchFamily="18" charset="0"/>
              </a:rPr>
              <a:t>m</a:t>
            </a:r>
            <a:r>
              <a:rPr lang="en-US" sz="2000" smtClean="0">
                <a:latin typeface="Times New Roman" pitchFamily="18" charset="0"/>
                <a:cs typeface="Times New Roman" pitchFamily="18" charset="0"/>
              </a:rPr>
              <a:t> , to obtain the pressure gradient, as follows:</a:t>
            </a: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spcBef>
                <a:spcPct val="0"/>
              </a:spcBef>
              <a:buFont typeface="Wingdings 2" pitchFamily="18" charset="2"/>
              <a:buNone/>
            </a:pPr>
            <a:endParaRPr lang="en-US" sz="2000" u="sng" smtClean="0">
              <a:latin typeface="Times New Roman" pitchFamily="18" charset="0"/>
              <a:cs typeface="Times New Roman" pitchFamily="18" charset="0"/>
            </a:endParaRPr>
          </a:p>
          <a:p>
            <a:pPr marL="457200" indent="0">
              <a:spcBef>
                <a:spcPct val="0"/>
              </a:spcBef>
              <a:buFont typeface="Wingdings 2" pitchFamily="18" charset="2"/>
              <a:buNone/>
            </a:pPr>
            <a:endParaRPr lang="en-US" sz="2000" u="sng" smtClean="0">
              <a:latin typeface="Times New Roman" pitchFamily="18" charset="0"/>
              <a:cs typeface="Times New Roman" pitchFamily="18" charset="0"/>
            </a:endParaRPr>
          </a:p>
          <a:p>
            <a:pPr marL="457200" indent="0">
              <a:spcBef>
                <a:spcPct val="0"/>
              </a:spcBef>
              <a:buFont typeface="Wingdings 2" pitchFamily="18" charset="2"/>
              <a:buNone/>
            </a:pPr>
            <a:r>
              <a:rPr lang="en-US" sz="2000" smtClean="0">
                <a:latin typeface="Times New Roman" pitchFamily="18" charset="0"/>
                <a:cs typeface="Times New Roman" pitchFamily="18" charset="0"/>
              </a:rPr>
              <a:t>Where</a:t>
            </a: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spcBef>
                <a:spcPct val="0"/>
              </a:spcBef>
              <a:buFont typeface="Wingdings 2" pitchFamily="18" charset="2"/>
              <a:buNone/>
            </a:pPr>
            <a:endParaRPr lang="en-US" sz="2000" smtClean="0">
              <a:latin typeface="Times New Roman" pitchFamily="18" charset="0"/>
              <a:cs typeface="Times New Roman" pitchFamily="18" charset="0"/>
            </a:endParaRP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 </a:t>
            </a:r>
          </a:p>
          <a:p>
            <a:pPr marL="457200" indent="0">
              <a:lnSpc>
                <a:spcPct val="150000"/>
              </a:lnSpc>
              <a:spcBef>
                <a:spcPct val="0"/>
              </a:spcBef>
              <a:buFont typeface="Wingdings 2" pitchFamily="18" charset="2"/>
              <a:buNone/>
            </a:pPr>
            <a:r>
              <a:rPr lang="en-US" sz="2000" smtClean="0">
                <a:latin typeface="Times New Roman" pitchFamily="18" charset="0"/>
                <a:cs typeface="Times New Roman" pitchFamily="18" charset="0"/>
              </a:rPr>
              <a:t>Increased accuracy was claimed if the gas density used in the mist flow pressure gradient calculation was modified to : </a:t>
            </a:r>
            <a:endParaRPr lang="en-US" sz="2400" smtClean="0">
              <a:latin typeface="Times New Roman" pitchFamily="18" charset="0"/>
              <a:cs typeface="Times New Roman" pitchFamily="18" charset="0"/>
            </a:endParaRPr>
          </a:p>
        </p:txBody>
      </p:sp>
      <p:graphicFrame>
        <p:nvGraphicFramePr>
          <p:cNvPr id="4" name="Object 2"/>
          <p:cNvGraphicFramePr>
            <a:graphicFrameLocks noChangeAspect="1"/>
          </p:cNvGraphicFramePr>
          <p:nvPr/>
        </p:nvGraphicFramePr>
        <p:xfrm>
          <a:off x="2738438" y="3200400"/>
          <a:ext cx="3998912" cy="765175"/>
        </p:xfrm>
        <a:graphic>
          <a:graphicData uri="http://schemas.openxmlformats.org/presentationml/2006/ole">
            <p:oleObj spid="_x0000_s7170" name="Equation" r:id="rId4" imgW="2400120" imgH="457200" progId="Equation.3">
              <p:embed/>
            </p:oleObj>
          </a:graphicData>
        </a:graphic>
      </p:graphicFrame>
      <p:graphicFrame>
        <p:nvGraphicFramePr>
          <p:cNvPr id="7" name="Object 4"/>
          <p:cNvGraphicFramePr>
            <a:graphicFrameLocks noChangeAspect="1"/>
          </p:cNvGraphicFramePr>
          <p:nvPr/>
        </p:nvGraphicFramePr>
        <p:xfrm>
          <a:off x="2819400" y="4495800"/>
          <a:ext cx="4165600" cy="838200"/>
        </p:xfrm>
        <a:graphic>
          <a:graphicData uri="http://schemas.openxmlformats.org/presentationml/2006/ole">
            <p:oleObj spid="_x0000_s7171" name="Equation" r:id="rId5" imgW="2273040" imgH="457200" progId="Equation.3">
              <p:embed/>
            </p:oleObj>
          </a:graphicData>
        </a:graphic>
      </p:graphicFrame>
      <p:graphicFrame>
        <p:nvGraphicFramePr>
          <p:cNvPr id="8" name="Object 5"/>
          <p:cNvGraphicFramePr>
            <a:graphicFrameLocks noChangeAspect="1"/>
          </p:cNvGraphicFramePr>
          <p:nvPr/>
        </p:nvGraphicFramePr>
        <p:xfrm>
          <a:off x="6629400" y="5791200"/>
          <a:ext cx="1376363" cy="762000"/>
        </p:xfrm>
        <a:graphic>
          <a:graphicData uri="http://schemas.openxmlformats.org/presentationml/2006/ole">
            <p:oleObj spid="_x0000_s7172" name="Equation" r:id="rId6" imgW="82548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themeOverride>
</file>

<file path=docProps/app.xml><?xml version="1.0" encoding="utf-8"?>
<Properties xmlns="http://schemas.openxmlformats.org/officeDocument/2006/extended-properties" xmlns:vt="http://schemas.openxmlformats.org/officeDocument/2006/docPropsVTypes">
  <Template/>
  <TotalTime>10449</TotalTime>
  <Words>1361</Words>
  <Application>Microsoft Office PowerPoint</Application>
  <PresentationFormat>On-screen Show (4:3)</PresentationFormat>
  <Paragraphs>267</Paragraphs>
  <Slides>29</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Flow</vt:lpstr>
      <vt:lpstr>Equation</vt:lpstr>
      <vt:lpstr>Microsoft Equation 3.0</vt:lpstr>
      <vt:lpstr>Two Phase Pipeline Part II </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(Duns &amp; Ros)</vt:lpstr>
      <vt:lpstr>Two-Phase Flow Correlations Vertical Upward Flow Pipeline (Orkiszewski)</vt:lpstr>
      <vt:lpstr>Two-Phase Flow Correlations Vertical Upward Flow Pipeline (Orkiszewski)</vt:lpstr>
      <vt:lpstr>Two-Phase Flow Correlations Vertical Upward Flow Pipeline (Orkiszewski)</vt:lpstr>
      <vt:lpstr>Two-Phase Flow Correlations Vertical Upward Flow Pipeline (Orkiszewski)</vt:lpstr>
      <vt:lpstr>Two-Phase Flow Correlations Vertical Upward Flow Pipeline (Orkiszewski)</vt:lpstr>
      <vt:lpstr>Two-Phase Flow Correlations Vertical Upward Flow Pipeline (Orkiszewski)</vt:lpstr>
      <vt:lpstr>Two-Phase Flow Correlations Vertical Upward Flow Pipeline (Orkiszewski)</vt:lpstr>
      <vt:lpstr>Two-Phase Flow Correlations Beggs and Brill</vt:lpstr>
      <vt:lpstr>Two-Phase Flow Correlations Beggs and Brill</vt:lpstr>
      <vt:lpstr>Two-Phase Flow Correlations Beggs and Brill</vt:lpstr>
      <vt:lpstr>Two-Phase Flow Correlations Beggs and Brill</vt:lpstr>
      <vt:lpstr>Two-Phase Flow Correlations Beggs and Brill</vt:lpstr>
      <vt:lpstr>Two-Phase Flow Correlations Beggs and Brill</vt:lpstr>
      <vt:lpstr>Slide 23</vt:lpstr>
      <vt:lpstr>Slide 24</vt:lpstr>
      <vt:lpstr>Slide 25</vt:lpstr>
      <vt:lpstr>Slide 26</vt:lpstr>
      <vt:lpstr>Slide 27</vt:lpstr>
      <vt:lpstr>Slide 28</vt:lpstr>
      <vt:lpstr>Slide 29</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 Property Methods</dc:title>
  <dc:creator>fanaei</dc:creator>
  <cp:lastModifiedBy>fanaei</cp:lastModifiedBy>
  <cp:revision>468</cp:revision>
  <dcterms:created xsi:type="dcterms:W3CDTF">2009-02-16T13:11:44Z</dcterms:created>
  <dcterms:modified xsi:type="dcterms:W3CDTF">2012-04-14T11:31:39Z</dcterms:modified>
</cp:coreProperties>
</file>