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360" r:id="rId3"/>
    <p:sldId id="361" r:id="rId4"/>
    <p:sldId id="362" r:id="rId5"/>
    <p:sldId id="363" r:id="rId6"/>
    <p:sldId id="364" r:id="rId7"/>
    <p:sldId id="3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2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09" autoAdjust="0"/>
  </p:normalViewPr>
  <p:slideViewPr>
    <p:cSldViewPr>
      <p:cViewPr>
        <p:scale>
          <a:sx n="68" d="100"/>
          <a:sy n="68" d="100"/>
        </p:scale>
        <p:origin x="-66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446018A-D0D5-4B00-8887-9CAADDDB7E19}" type="datetimeFigureOut">
              <a:rPr lang="en-US"/>
              <a:pPr>
                <a:defRPr/>
              </a:pPr>
              <a:t>4/21/2012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70B9CC-D2EF-4503-98F4-85992A46D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16392-18CD-46D6-A7E0-A3F8E32991E9}" type="datetimeFigureOut">
              <a:rPr lang="en-US"/>
              <a:pPr>
                <a:defRPr/>
              </a:pPr>
              <a:t>4/21/2012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E7926-EA19-4AF2-AE19-9F90EBD0C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D39ED-A0FC-4E97-901A-AC2F888E0DA0}" type="datetimeFigureOut">
              <a:rPr lang="en-US"/>
              <a:pPr>
                <a:defRPr/>
              </a:pPr>
              <a:t>4/21/2012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9C919-D6DD-4D80-A2DE-9DAB14B87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E0366-5546-478F-8E1E-8118C52B9F19}" type="datetimeFigureOut">
              <a:rPr lang="en-US"/>
              <a:pPr>
                <a:defRPr/>
              </a:pPr>
              <a:t>4/21/2012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B28DB-98DD-4FA1-9C70-C2A17507E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3B777-5958-4C20-B2BB-66C2E7FA2802}" type="datetimeFigureOut">
              <a:rPr lang="en-US"/>
              <a:pPr>
                <a:defRPr/>
              </a:pPr>
              <a:t>4/21/2012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42F10-B1F1-407B-AC27-D6BBEEDFE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FDBCB-373E-4B82-8A9B-8D12CC459875}" type="datetimeFigureOut">
              <a:rPr lang="en-US"/>
              <a:pPr>
                <a:defRPr/>
              </a:pPr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76B0-1223-4768-BEB4-17F9EDE30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04C9F-E8A1-44EB-B0F0-F08449E70914}" type="datetimeFigureOut">
              <a:rPr lang="en-US"/>
              <a:pPr>
                <a:defRPr/>
              </a:pPr>
              <a:t>4/21/2012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13F8D-0A2D-4A41-ABAA-460F83FED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401C2-8E39-4991-96DD-97F763AB68A5}" type="datetimeFigureOut">
              <a:rPr lang="en-US"/>
              <a:pPr>
                <a:defRPr/>
              </a:pPr>
              <a:t>4/21/2012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28F22-8BB9-49AD-9F1E-C50800C74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53BAF-1425-4F5A-AB6E-B88B18D5B6EA}" type="datetimeFigureOut">
              <a:rPr lang="en-US"/>
              <a:pPr>
                <a:defRPr/>
              </a:pPr>
              <a:t>4/21/2012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F0F61-7B31-4D32-AF89-3FDA61C6B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A953E-F1AD-4247-9903-016F7C29AAE4}" type="datetimeFigureOut">
              <a:rPr lang="en-US"/>
              <a:pPr>
                <a:defRPr/>
              </a:pPr>
              <a:t>4/21/2012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4D892-03BF-4D9A-8581-0F8D9E6E5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63AF5-3232-4897-BF21-A813C848EC7F}" type="datetimeFigureOut">
              <a:rPr lang="en-US"/>
              <a:pPr>
                <a:defRPr/>
              </a:pPr>
              <a:t>4/21/2012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61FDF-52AE-4920-A4DF-41BAE4E42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59DF4-5357-4C98-88FA-7560EEDD0CC3}" type="datetimeFigureOut">
              <a:rPr lang="en-US"/>
              <a:pPr>
                <a:defRPr/>
              </a:pPr>
              <a:t>4/21/2012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7279D-5AE6-464E-840D-B83E1FA39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364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A257D7-1FF6-4EB4-8CC9-9DF6C82D1E5C}" type="datetimeFigureOut">
              <a:rPr lang="en-US"/>
              <a:pPr>
                <a:defRPr/>
              </a:pPr>
              <a:t>4/21/2012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AB2445-9DED-4C89-BE08-F63C6A287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369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83" r:id="rId2"/>
    <p:sldLayoutId id="2147483992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93" r:id="rId9"/>
    <p:sldLayoutId id="2147483989" r:id="rId10"/>
    <p:sldLayoutId id="21474839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851648" cy="3505200"/>
          </a:xfrm>
        </p:spPr>
        <p:txBody>
          <a:bodyPr anchor="t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Two Phase Pipeline</a:t>
            </a:r>
            <a:br>
              <a:rPr lang="en-US" dirty="0" smtClean="0"/>
            </a:br>
            <a:r>
              <a:rPr lang="en-US" dirty="0" smtClean="0"/>
              <a:t>Example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62600"/>
            <a:ext cx="8305800" cy="990600"/>
          </a:xfrm>
        </p:spPr>
        <p:txBody>
          <a:bodyPr/>
          <a:lstStyle/>
          <a:p>
            <a:pPr marR="0" algn="l" eaLnBrk="1" hangingPunct="1"/>
            <a:r>
              <a:rPr lang="en-US" sz="2400" smtClean="0">
                <a:latin typeface="Calibri" pitchFamily="34" charset="0"/>
              </a:rPr>
              <a:t>Ref.: Brill &amp; Beggs, Two Phase Flow in Pipes, 6</a:t>
            </a:r>
            <a:r>
              <a:rPr lang="en-US" sz="2400" baseline="30000" smtClean="0">
                <a:latin typeface="Calibri" pitchFamily="34" charset="0"/>
              </a:rPr>
              <a:t>th</a:t>
            </a:r>
            <a:r>
              <a:rPr lang="en-US" sz="2400" smtClean="0">
                <a:latin typeface="Calibri" pitchFamily="34" charset="0"/>
              </a:rPr>
              <a:t> Edition, 1991. Chapter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 anchor="t"/>
          <a:lstStyle/>
          <a:p>
            <a:pPr algn="ctr" eaLnBrk="1" hangingPunct="1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Phase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Example 1: Description</a:t>
            </a:r>
          </a:p>
        </p:txBody>
      </p:sp>
      <p:cxnSp>
        <p:nvCxnSpPr>
          <p:cNvPr id="12" name="Straight Connector 11"/>
          <p:cNvCxnSpPr>
            <a:endCxn id="20" idx="1"/>
          </p:cNvCxnSpPr>
          <p:nvPr/>
        </p:nvCxnSpPr>
        <p:spPr>
          <a:xfrm flipV="1">
            <a:off x="2133600" y="2209800"/>
            <a:ext cx="4811759" cy="8270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133600" y="299874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934200" y="219864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16" name="TextBox 29"/>
          <p:cNvSpPr txBox="1">
            <a:spLocks noChangeArrowheads="1"/>
          </p:cNvSpPr>
          <p:nvPr/>
        </p:nvSpPr>
        <p:spPr bwMode="auto">
          <a:xfrm>
            <a:off x="6934200" y="1817641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7" name="TextBox 31"/>
          <p:cNvSpPr txBox="1">
            <a:spLocks noChangeArrowheads="1"/>
          </p:cNvSpPr>
          <p:nvPr/>
        </p:nvSpPr>
        <p:spPr bwMode="auto">
          <a:xfrm>
            <a:off x="1828800" y="2960641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62400" y="2198641"/>
            <a:ext cx="755335" cy="369332"/>
          </a:xfrm>
          <a:prstGeom prst="rect">
            <a:avLst/>
          </a:prstGeom>
          <a:noFill/>
          <a:scene3d>
            <a:camera prst="orthographicFront">
              <a:rot lat="0" lon="0" rev="60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91000" y="2655841"/>
            <a:ext cx="530915" cy="369332"/>
          </a:xfrm>
          <a:prstGeom prst="rect">
            <a:avLst/>
          </a:prstGeom>
          <a:noFill/>
          <a:scene3d>
            <a:camera prst="orthographicFront">
              <a:rot lat="0" lon="0" rev="60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09600" y="3505200"/>
            <a:ext cx="8001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For the above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two-phase pipeline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calculate the exit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pressure (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based 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Beggs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and Brill equation.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Compare the manual calculation results with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Hysys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software results (using Pipe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egment and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Pipesys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Feed specifications: </a:t>
            </a:r>
          </a:p>
          <a:p>
            <a:pPr lv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60 </a:t>
            </a:r>
            <a:r>
              <a:rPr lang="en-US" baseline="30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1000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gtsc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MMscfd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osc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=100000 bbl/day,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gt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0.7896,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31.3 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Pipeline specifications:</a:t>
            </a:r>
          </a:p>
          <a:p>
            <a:pPr lv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900 ft,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10 ft,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nominal (Mild Steel, Schedule 40),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60 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50DF2-5FCF-47B3-B685-6CBF9D7CE21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 anchor="t"/>
          <a:lstStyle/>
          <a:p>
            <a:pPr algn="ctr" eaLnBrk="1" hangingPunct="1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Phase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Example 1: Description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09600" y="1981200"/>
            <a:ext cx="8001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 using compositional model (in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Hysys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), the following analysis of produced oil and gas at standard conditions are exist: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50DF2-5FCF-47B3-B685-6CBF9D7CE2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1998" y="2819400"/>
          <a:ext cx="7696202" cy="3797300"/>
        </p:xfrm>
        <a:graphic>
          <a:graphicData uri="http://schemas.openxmlformats.org/drawingml/2006/table">
            <a:tbl>
              <a:tblPr rtl="1"/>
              <a:tblGrid>
                <a:gridCol w="1099181"/>
                <a:gridCol w="1099181"/>
                <a:gridCol w="1099181"/>
                <a:gridCol w="1099181"/>
                <a:gridCol w="1099826"/>
                <a:gridCol w="1099826"/>
                <a:gridCol w="1099826"/>
              </a:tblGrid>
              <a:tr h="292100">
                <a:tc gridSpan="2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Produced Gas at S. C.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Light Ends Analysis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100" b="1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Distillation Curve and Density (</a:t>
                      </a:r>
                      <a:r>
                        <a:rPr lang="en-US" sz="1100" b="1" baseline="30000" dirty="0" err="1">
                          <a:latin typeface="Calibri"/>
                          <a:ea typeface="Calibri"/>
                          <a:cs typeface="Arial"/>
                        </a:rPr>
                        <a:t>o</a:t>
                      </a:r>
                      <a:r>
                        <a:rPr lang="en-US" sz="1100" b="1" dirty="0" err="1">
                          <a:latin typeface="Calibri"/>
                          <a:ea typeface="Calibri"/>
                          <a:cs typeface="Arial"/>
                        </a:rPr>
                        <a:t>API</a:t>
                      </a: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=31.3)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Mole,</a:t>
                      </a:r>
                      <a:r>
                        <a:rPr lang="en-US" sz="1100" b="1" baseline="0" dirty="0" smtClean="0">
                          <a:latin typeface="Calibri"/>
                          <a:ea typeface="Calibri"/>
                          <a:cs typeface="Arial"/>
                        </a:rPr>
                        <a:t> %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Components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Liquid Vol. %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Components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Density, </a:t>
                      </a:r>
                      <a:r>
                        <a:rPr lang="en-US" sz="1100" b="1" baseline="30000">
                          <a:latin typeface="Calibri"/>
                          <a:ea typeface="Calibri"/>
                          <a:cs typeface="Arial"/>
                        </a:rPr>
                        <a:t>o</a:t>
                      </a: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API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Cut Temp, </a:t>
                      </a:r>
                      <a:r>
                        <a:rPr lang="en-US" sz="1100" b="1" baseline="30000">
                          <a:latin typeface="Calibri"/>
                          <a:ea typeface="Calibri"/>
                          <a:cs typeface="Arial"/>
                        </a:rPr>
                        <a:t>o</a:t>
                      </a: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F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Liquid Vol. %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6.8311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+mj-lt"/>
                        </a:rPr>
                        <a:t>N</a:t>
                      </a:r>
                      <a:r>
                        <a:rPr lang="en-US" sz="1100" b="1" baseline="-25000" dirty="0" smtClean="0">
                          <a:latin typeface="+mj-lt"/>
                        </a:rPr>
                        <a:t>2</a:t>
                      </a:r>
                      <a:endParaRPr lang="en-US" sz="1100" b="1" dirty="0">
                        <a:latin typeface="+mj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+mj-lt"/>
                        </a:rPr>
                        <a:t>0.0013</a:t>
                      </a:r>
                      <a:endParaRPr lang="en-US" sz="1100" b="1" dirty="0">
                        <a:latin typeface="+mj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+mj-lt"/>
                        </a:rPr>
                        <a:t>N</a:t>
                      </a:r>
                      <a:r>
                        <a:rPr lang="en-US" sz="1100" b="1" baseline="-25000" dirty="0" smtClean="0">
                          <a:latin typeface="+mj-lt"/>
                        </a:rPr>
                        <a:t>2</a:t>
                      </a:r>
                      <a:endParaRPr lang="en-US" sz="1100" b="1" dirty="0">
                        <a:latin typeface="+mj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----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145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2.85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1.3467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H</a:t>
                      </a:r>
                      <a:r>
                        <a:rPr lang="en-US" sz="1100" b="1" baseline="-25000" dirty="0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S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0.014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H</a:t>
                      </a:r>
                      <a:r>
                        <a:rPr lang="en-US" sz="1100" b="1" baseline="-25000" dirty="0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S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57.7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167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3.83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0.9777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CO</a:t>
                      </a:r>
                      <a:r>
                        <a:rPr lang="en-US" sz="1100" b="1" baseline="-25000" dirty="0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0.0037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CO</a:t>
                      </a:r>
                      <a:r>
                        <a:rPr lang="en-US" sz="1100" b="1" baseline="-25000" dirty="0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56.4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212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5.63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72.8749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C</a:t>
                      </a:r>
                      <a:r>
                        <a:rPr lang="en-US" sz="1100" b="1" baseline="-25000" dirty="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0.0733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C</a:t>
                      </a:r>
                      <a:r>
                        <a:rPr lang="en-US" sz="1100" b="1" baseline="-25000" dirty="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55.4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257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7.33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7.5713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C</a:t>
                      </a:r>
                      <a:r>
                        <a:rPr lang="en-US" sz="1100" b="1" baseline="-25000" dirty="0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0.0803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C</a:t>
                      </a:r>
                      <a:r>
                        <a:rPr lang="en-US" sz="1100" b="1" baseline="-25000" dirty="0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52.3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302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10.03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2.9463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C</a:t>
                      </a:r>
                      <a:r>
                        <a:rPr lang="en-US" sz="1100" b="1" baseline="-25000" dirty="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0.1307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C</a:t>
                      </a:r>
                      <a:r>
                        <a:rPr lang="en-US" sz="1100" b="1" baseline="-25000" dirty="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47.8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347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13.43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2.9119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i-C</a:t>
                      </a:r>
                      <a:r>
                        <a:rPr lang="en-US" sz="1100" b="1" baseline="-250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0.4177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i-C</a:t>
                      </a:r>
                      <a:r>
                        <a:rPr lang="en-US" sz="1100" b="1" baseline="-250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42.6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392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18.53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1.8989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n-C</a:t>
                      </a:r>
                      <a:r>
                        <a:rPr lang="en-US" sz="1100" b="1" baseline="-250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0.3947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n-C</a:t>
                      </a:r>
                      <a:r>
                        <a:rPr lang="en-US" sz="1100" b="1" baseline="-250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39.2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437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24.43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1.2841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i-C</a:t>
                      </a:r>
                      <a:r>
                        <a:rPr lang="en-US" sz="1100" b="1" baseline="-250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0.9029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i-C</a:t>
                      </a:r>
                      <a:r>
                        <a:rPr lang="en-US" sz="1100" b="1" baseline="-250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35.8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482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34.23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0.8183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n-C</a:t>
                      </a:r>
                      <a:r>
                        <a:rPr lang="en-US" sz="1100" b="1" baseline="-250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0.7487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n-C</a:t>
                      </a:r>
                      <a:r>
                        <a:rPr lang="en-US" sz="1100" b="1" baseline="-250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33.0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Arial"/>
                        </a:rPr>
                        <a:t>527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latin typeface="Calibri"/>
                          <a:ea typeface="Calibri"/>
                          <a:cs typeface="Arial"/>
                        </a:rPr>
                        <a:t>44.93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0.5388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C</a:t>
                      </a:r>
                      <a:r>
                        <a:rPr lang="en-US" sz="1100" b="1" baseline="-25000" dirty="0" smtClean="0"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r>
                        <a:rPr lang="en-US" sz="1100" b="1" baseline="0" dirty="0" smtClean="0">
                          <a:latin typeface="Calibri"/>
                          <a:ea typeface="Calibri"/>
                          <a:cs typeface="Arial"/>
                        </a:rPr>
                        <a:t>+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Properties of C</a:t>
                      </a:r>
                      <a:r>
                        <a:rPr lang="en-US" sz="1100" b="1" baseline="-25000" dirty="0" smtClean="0"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r>
                        <a:rPr lang="en-US" sz="1100" b="1" baseline="0" dirty="0" smtClean="0">
                          <a:latin typeface="Calibri"/>
                          <a:ea typeface="Calibri"/>
                          <a:cs typeface="Arial"/>
                        </a:rPr>
                        <a:t>+ : Molecular Weight = 89.53, Density = 55.49 </a:t>
                      </a:r>
                      <a:r>
                        <a:rPr lang="en-US" sz="1100" b="1" baseline="30000" dirty="0" err="1" smtClean="0">
                          <a:latin typeface="Calibri"/>
                          <a:ea typeface="Calibri"/>
                          <a:cs typeface="Arial"/>
                        </a:rPr>
                        <a:t>o</a:t>
                      </a:r>
                      <a:r>
                        <a:rPr lang="en-US" sz="1100" b="1" baseline="0" dirty="0" err="1" smtClean="0">
                          <a:latin typeface="Calibri"/>
                          <a:ea typeface="Calibri"/>
                          <a:cs typeface="Arial"/>
                        </a:rPr>
                        <a:t>API</a:t>
                      </a:r>
                      <a:r>
                        <a:rPr lang="en-US" sz="1100" b="1" baseline="0" dirty="0" smtClean="0">
                          <a:latin typeface="Calibri"/>
                          <a:ea typeface="Calibri"/>
                          <a:cs typeface="Arial"/>
                        </a:rPr>
                        <a:t>, N. Boiling point = 210 </a:t>
                      </a:r>
                      <a:r>
                        <a:rPr lang="en-US" sz="1100" b="1" baseline="30000" dirty="0" err="1" smtClean="0">
                          <a:latin typeface="Calibri"/>
                          <a:ea typeface="Calibri"/>
                          <a:cs typeface="Arial"/>
                        </a:rPr>
                        <a:t>o</a:t>
                      </a:r>
                      <a:r>
                        <a:rPr lang="en-US" sz="1100" b="1" baseline="0" dirty="0" err="1" smtClean="0">
                          <a:latin typeface="Calibri"/>
                          <a:ea typeface="Calibri"/>
                          <a:cs typeface="Arial"/>
                        </a:rPr>
                        <a:t>F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 anchor="t"/>
          <a:lstStyle/>
          <a:p>
            <a:pPr algn="ctr" eaLnBrk="1" hangingPunct="1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Phase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Example 1: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09600" y="1981200"/>
            <a:ext cx="8077200" cy="3859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hand calculation, a single segment with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i="1" baseline="-25000" dirty="0" err="1" smtClean="0">
                <a:latin typeface="Times New Roman" pitchFamily="18" charset="0"/>
                <a:cs typeface="Times New Roman" pitchFamily="18" charset="0"/>
              </a:rPr>
              <a:t>av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= P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was used (for first iteration).</a:t>
            </a:r>
          </a:p>
          <a:p>
            <a:pPr>
              <a:lnSpc>
                <a:spcPct val="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 didn’t find any reliable correlation for calculation of dissolved gas specific gravity, and therefore the specific gravity of free gas was selected from HYSYS software at input conditions: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="1" i="1" baseline="-25000" dirty="0" err="1" smtClean="0">
                <a:latin typeface="Times New Roman" pitchFamily="18" charset="0"/>
                <a:cs typeface="Times New Roman" pitchFamily="18" charset="0"/>
              </a:rPr>
              <a:t>gf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= 0.6397</a:t>
            </a:r>
          </a:p>
          <a:p>
            <a:pPr>
              <a:lnSpc>
                <a:spcPct val="5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Calculation of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="1" i="1" baseline="-25000" dirty="0" err="1" smtClean="0">
                <a:latin typeface="Times New Roman" pitchFamily="18" charset="0"/>
                <a:cs typeface="Times New Roman" pitchFamily="18" charset="0"/>
              </a:rPr>
              <a:t>gd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needs a try and error, based on these equations:</a:t>
            </a:r>
          </a:p>
          <a:p>
            <a:pPr>
              <a:lnSpc>
                <a:spcPct val="11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Therefore: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50DF2-5FCF-47B3-B685-6CBF9D7CE2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914400" y="3852454"/>
          <a:ext cx="3886200" cy="795746"/>
        </p:xfrm>
        <a:graphic>
          <a:graphicData uri="http://schemas.openxmlformats.org/presentationml/2006/ole">
            <p:oleObj spid="_x0000_s54274" name="Equation" r:id="rId3" imgW="2666880" imgH="54576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909638" y="4821238"/>
          <a:ext cx="4348162" cy="665162"/>
        </p:xfrm>
        <a:graphic>
          <a:graphicData uri="http://schemas.openxmlformats.org/presentationml/2006/ole">
            <p:oleObj spid="_x0000_s54275" name="Equation" r:id="rId4" imgW="2984400" imgH="45720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486400" y="4467116"/>
          <a:ext cx="2895600" cy="409684"/>
        </p:xfrm>
        <a:graphic>
          <a:graphicData uri="http://schemas.openxmlformats.org/presentationml/2006/ole">
            <p:oleObj spid="_x0000_s54276" name="Equation" r:id="rId5" imgW="1701720" imgH="24120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846262" y="5638800"/>
          <a:ext cx="6611938" cy="1163637"/>
        </p:xfrm>
        <a:graphic>
          <a:graphicData uri="http://schemas.openxmlformats.org/presentationml/2006/ole">
            <p:oleObj spid="_x0000_s54277" name="Equation" r:id="rId6" imgW="388620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 anchor="t"/>
          <a:lstStyle/>
          <a:p>
            <a:pPr algn="ctr" eaLnBrk="1" hangingPunct="1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Phase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Example 1: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09600" y="1981200"/>
            <a:ext cx="8001000" cy="266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Volume flow rate of free gas at inlet conditions can be calculated with using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1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Viscosity of oil and gas and surface tension between them can be calculated as: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50DF2-5FCF-47B3-B685-6CBF9D7CE21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838200" y="2590800"/>
          <a:ext cx="7542213" cy="431800"/>
        </p:xfrm>
        <a:graphic>
          <a:graphicData uri="http://schemas.openxmlformats.org/presentationml/2006/ole">
            <p:oleObj spid="_x0000_s55300" name="Equation" r:id="rId3" imgW="4431960" imgH="25380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914400" y="4724400"/>
          <a:ext cx="5272088" cy="387350"/>
        </p:xfrm>
        <a:graphic>
          <a:graphicData uri="http://schemas.openxmlformats.org/presentationml/2006/ole">
            <p:oleObj spid="_x0000_s55301" name="Equation" r:id="rId4" imgW="3098520" imgH="2286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68362" y="3124200"/>
          <a:ext cx="5532438" cy="411163"/>
        </p:xfrm>
        <a:graphic>
          <a:graphicData uri="http://schemas.openxmlformats.org/presentationml/2006/ole">
            <p:oleObj spid="_x0000_s55302" name="Equation" r:id="rId5" imgW="3251160" imgH="2412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990600" y="3657600"/>
          <a:ext cx="5314950" cy="433387"/>
        </p:xfrm>
        <a:graphic>
          <a:graphicData uri="http://schemas.openxmlformats.org/presentationml/2006/ole">
            <p:oleObj spid="_x0000_s55303" name="Equation" r:id="rId6" imgW="3136680" imgH="2538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949325" y="5334000"/>
          <a:ext cx="6137275" cy="430212"/>
        </p:xfrm>
        <a:graphic>
          <a:graphicData uri="http://schemas.openxmlformats.org/presentationml/2006/ole">
            <p:oleObj spid="_x0000_s55304" name="Equation" r:id="rId7" imgW="3606480" imgH="2538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893763" y="5964238"/>
          <a:ext cx="6483350" cy="387350"/>
        </p:xfrm>
        <a:graphic>
          <a:graphicData uri="http://schemas.openxmlformats.org/presentationml/2006/ole">
            <p:oleObj spid="_x0000_s55305" name="Equation" r:id="rId8" imgW="3809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 anchor="t"/>
          <a:lstStyle/>
          <a:p>
            <a:pPr algn="ctr" eaLnBrk="1" hangingPunct="1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Phase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Example 1: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09600" y="1981200"/>
            <a:ext cx="8001000" cy="344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Therefore, the two-phase no slip properties can be calculated as follows:</a:t>
            </a:r>
          </a:p>
          <a:p>
            <a:pPr>
              <a:lnSpc>
                <a:spcPct val="11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Flow regimes:</a:t>
            </a:r>
          </a:p>
          <a:p>
            <a:pPr>
              <a:lnSpc>
                <a:spcPct val="11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Liquid Hold and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50DF2-5FCF-47B3-B685-6CBF9D7CE21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82613" y="2159000"/>
          <a:ext cx="8104187" cy="431800"/>
        </p:xfrm>
        <a:graphic>
          <a:graphicData uri="http://schemas.openxmlformats.org/presentationml/2006/ole">
            <p:oleObj spid="_x0000_s56322" name="Equation" r:id="rId3" imgW="4762440" imgH="2538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914400" y="5399088"/>
          <a:ext cx="7307263" cy="754062"/>
        </p:xfrm>
        <a:graphic>
          <a:graphicData uri="http://schemas.openxmlformats.org/presentationml/2006/ole">
            <p:oleObj spid="_x0000_s56327" name="Equation" r:id="rId4" imgW="4292280" imgH="44424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109788" y="2971800"/>
          <a:ext cx="4949825" cy="431800"/>
        </p:xfrm>
        <a:graphic>
          <a:graphicData uri="http://schemas.openxmlformats.org/presentationml/2006/ole">
            <p:oleObj spid="_x0000_s56328" name="Equation" r:id="rId5" imgW="2908080" imgH="25380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868363" y="3962400"/>
          <a:ext cx="7177087" cy="388937"/>
        </p:xfrm>
        <a:graphic>
          <a:graphicData uri="http://schemas.openxmlformats.org/presentationml/2006/ole">
            <p:oleObj spid="_x0000_s56329" name="Equation" r:id="rId6" imgW="4216320" imgH="22860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914400" y="4510087"/>
          <a:ext cx="4992687" cy="366713"/>
        </p:xfrm>
        <a:graphic>
          <a:graphicData uri="http://schemas.openxmlformats.org/presentationml/2006/ole">
            <p:oleObj spid="_x0000_s56330" name="Equation" r:id="rId7" imgW="29336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 anchor="t"/>
          <a:lstStyle/>
          <a:p>
            <a:pPr algn="ctr" eaLnBrk="1" hangingPunct="1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Phase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Example 1: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09600" y="1981200"/>
            <a:ext cx="8001000" cy="297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Pressure gradient due to friction:</a:t>
            </a:r>
          </a:p>
          <a:p>
            <a:pPr>
              <a:lnSpc>
                <a:spcPct val="11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Outlet pressure: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50DF2-5FCF-47B3-B685-6CBF9D7CE21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066800" y="2362200"/>
          <a:ext cx="5856287" cy="735012"/>
        </p:xfrm>
        <a:graphic>
          <a:graphicData uri="http://schemas.openxmlformats.org/presentationml/2006/ole">
            <p:oleObj spid="_x0000_s57346" name="Equation" r:id="rId3" imgW="3441600" imgH="431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066800" y="3200400"/>
          <a:ext cx="6505575" cy="431800"/>
        </p:xfrm>
        <a:graphic>
          <a:graphicData uri="http://schemas.openxmlformats.org/presentationml/2006/ole">
            <p:oleObj spid="_x0000_s57348" name="Equation" r:id="rId4" imgW="3822480" imgH="253800" progId="Equation.3">
              <p:embed/>
            </p:oleObj>
          </a:graphicData>
        </a:graphic>
      </p:graphicFrame>
      <p:graphicFrame>
        <p:nvGraphicFramePr>
          <p:cNvPr id="57353" name="Object 9"/>
          <p:cNvGraphicFramePr>
            <a:graphicFrameLocks noChangeAspect="1"/>
          </p:cNvGraphicFramePr>
          <p:nvPr/>
        </p:nvGraphicFramePr>
        <p:xfrm>
          <a:off x="1524000" y="3733800"/>
          <a:ext cx="2809875" cy="774700"/>
        </p:xfrm>
        <a:graphic>
          <a:graphicData uri="http://schemas.openxmlformats.org/presentationml/2006/ole">
            <p:oleObj spid="_x0000_s57353" name="Equation" r:id="rId5" imgW="1650960" imgH="457200" progId="Equation.3">
              <p:embed/>
            </p:oleObj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1143000" y="4876800"/>
          <a:ext cx="6592888" cy="1141412"/>
        </p:xfrm>
        <a:graphic>
          <a:graphicData uri="http://schemas.openxmlformats.org/presentationml/2006/ole">
            <p:oleObj spid="_x0000_s57354" name="Equation" r:id="rId6" imgW="3873240" imgH="67284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066800" y="6172200"/>
          <a:ext cx="7219950" cy="366713"/>
        </p:xfrm>
        <a:graphic>
          <a:graphicData uri="http://schemas.openxmlformats.org/presentationml/2006/ole">
            <p:oleObj spid="_x0000_s57355" name="Equation" r:id="rId7" imgW="42415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0000"/>
      </a:hlink>
      <a:folHlink>
        <a:srgbClr val="FF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F0000"/>
    </a:hlink>
    <a:folHlink>
      <a:srgbClr val="FF0000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F0000"/>
    </a:hlink>
    <a:folHlink>
      <a:srgbClr val="FF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10712</TotalTime>
  <Words>446</Words>
  <Application>Microsoft Office PowerPoint</Application>
  <PresentationFormat>On-screen Show (4:3)</PresentationFormat>
  <Paragraphs>151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Flow</vt:lpstr>
      <vt:lpstr>Microsoft Equation 3.0</vt:lpstr>
      <vt:lpstr>Two Phase Pipeline Example </vt:lpstr>
      <vt:lpstr>Two Phase Flow  Example 1: Description</vt:lpstr>
      <vt:lpstr>Two Phase Flow  Example 1: Description</vt:lpstr>
      <vt:lpstr>Two Phase Flow  Example 1: solution</vt:lpstr>
      <vt:lpstr>Two Phase Flow  Example 1: solution</vt:lpstr>
      <vt:lpstr>Two Phase Flow  Example 1: solution</vt:lpstr>
      <vt:lpstr>Two Phase Flow  Example 1: solution</vt:lpstr>
    </vt:vector>
  </TitlesOfParts>
  <Company>Office07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Thermodynamic Property Methods</dc:title>
  <dc:creator>fanaei</dc:creator>
  <cp:lastModifiedBy>fanaei</cp:lastModifiedBy>
  <cp:revision>486</cp:revision>
  <dcterms:created xsi:type="dcterms:W3CDTF">2009-02-16T13:11:44Z</dcterms:created>
  <dcterms:modified xsi:type="dcterms:W3CDTF">2012-04-21T11:33:19Z</dcterms:modified>
</cp:coreProperties>
</file>