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73" r:id="rId13"/>
    <p:sldId id="265" r:id="rId14"/>
    <p:sldId id="268" r:id="rId15"/>
    <p:sldId id="269" r:id="rId16"/>
    <p:sldId id="270" r:id="rId17"/>
    <p:sldId id="272" r:id="rId18"/>
    <p:sldId id="271" r:id="rId19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2/4/2009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2/4/2009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shora@yahoo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نيمسال دوم 88-1387</a:t>
            </a:r>
          </a:p>
          <a:p>
            <a:r>
              <a:rPr lang="fa-IR" dirty="0" smtClean="0"/>
              <a:t>مدرس : مجيد شرکاء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حافظه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محل ذخيرة انبوه اطلاعات</a:t>
            </a:r>
          </a:p>
          <a:p>
            <a:r>
              <a:rPr lang="fa-IR" dirty="0" smtClean="0"/>
              <a:t>فقط ذخيره : بايد آنچه تحويل مي</a:t>
            </a:r>
            <a:r>
              <a:rPr lang="fa-IR" dirty="0" smtClean="0">
                <a:cs typeface="Lotus"/>
              </a:rPr>
              <a:t>‌گيرد عيناٌ تحويل دهد</a:t>
            </a:r>
          </a:p>
          <a:p>
            <a:r>
              <a:rPr lang="fa-IR" dirty="0" smtClean="0">
                <a:cs typeface="Lotus"/>
              </a:rPr>
              <a:t>داده‌ها از طريق مکانهايي با آدرس مشخص قابل دسترسي هستند</a:t>
            </a:r>
          </a:p>
          <a:p>
            <a:r>
              <a:rPr lang="fa-IR" dirty="0" smtClean="0">
                <a:cs typeface="Lotus"/>
              </a:rPr>
              <a:t>هر مکان شامل سلولهايي </a:t>
            </a:r>
            <a:r>
              <a:rPr lang="en-US" dirty="0" smtClean="0">
                <a:cs typeface="Lotus"/>
              </a:rPr>
              <a:t>(bit)</a:t>
            </a:r>
            <a:r>
              <a:rPr lang="fa-IR" dirty="0" smtClean="0">
                <a:cs typeface="Lotus"/>
              </a:rPr>
              <a:t> است</a:t>
            </a:r>
            <a:endParaRPr lang="en-US" dirty="0" smtClean="0">
              <a:cs typeface="Lotus"/>
            </a:endParaRPr>
          </a:p>
          <a:p>
            <a:pPr lvl="1"/>
            <a:r>
              <a:rPr lang="fa-IR" dirty="0" smtClean="0">
                <a:cs typeface="Lotus"/>
              </a:rPr>
              <a:t>هر يک مقدار </a:t>
            </a:r>
            <a:r>
              <a:rPr lang="en-US" dirty="0" smtClean="0">
                <a:cs typeface="Lotus"/>
              </a:rPr>
              <a:t>0</a:t>
            </a:r>
            <a:r>
              <a:rPr lang="fa-IR" dirty="0" smtClean="0">
                <a:cs typeface="Lotus"/>
              </a:rPr>
              <a:t> يا </a:t>
            </a:r>
            <a:r>
              <a:rPr lang="en-US" dirty="0" smtClean="0">
                <a:cs typeface="Lotus"/>
              </a:rPr>
              <a:t>1</a:t>
            </a:r>
            <a:r>
              <a:rPr lang="fa-IR" dirty="0" smtClean="0">
                <a:cs typeface="Lotus"/>
              </a:rPr>
              <a:t> مي‌توانند اخذ کنند</a:t>
            </a:r>
          </a:p>
          <a:p>
            <a:r>
              <a:rPr lang="fa-IR" dirty="0" smtClean="0">
                <a:cs typeface="Lotus"/>
              </a:rPr>
              <a:t>پاية شمارش (اندازه‌گيري) حافظه بايت معادل 8 بيت است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ويژگيهاي حافظه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>
                <a:cs typeface="Lotus"/>
              </a:rPr>
              <a:t>سرعت (تأخير)</a:t>
            </a:r>
          </a:p>
          <a:p>
            <a:r>
              <a:rPr lang="fa-IR" dirty="0" smtClean="0">
                <a:cs typeface="Lotus"/>
              </a:rPr>
              <a:t>سرعت و روش ذخيره-تحويل مشابه يا متفاوت</a:t>
            </a:r>
          </a:p>
          <a:p>
            <a:r>
              <a:rPr lang="fa-IR" dirty="0" smtClean="0">
                <a:cs typeface="Lotus"/>
              </a:rPr>
              <a:t>حجم </a:t>
            </a:r>
          </a:p>
          <a:p>
            <a:pPr lvl="1"/>
            <a:r>
              <a:rPr lang="fa-IR" dirty="0" smtClean="0">
                <a:cs typeface="Lotus"/>
              </a:rPr>
              <a:t>عرض</a:t>
            </a:r>
          </a:p>
          <a:p>
            <a:pPr lvl="1"/>
            <a:r>
              <a:rPr lang="fa-IR" dirty="0" smtClean="0">
                <a:cs typeface="Lotus"/>
              </a:rPr>
              <a:t>طول</a:t>
            </a:r>
          </a:p>
          <a:p>
            <a:r>
              <a:rPr lang="fa-IR" dirty="0" smtClean="0">
                <a:cs typeface="Lotus"/>
              </a:rPr>
              <a:t>فرّار بودن</a:t>
            </a:r>
          </a:p>
          <a:p>
            <a:r>
              <a:rPr lang="fa-IR" dirty="0" smtClean="0">
                <a:cs typeface="Lotus"/>
              </a:rPr>
              <a:t>محل قرار گرفتن </a:t>
            </a:r>
          </a:p>
          <a:p>
            <a:pPr lvl="1"/>
            <a:r>
              <a:rPr lang="fa-IR" dirty="0" smtClean="0">
                <a:cs typeface="Lotus"/>
              </a:rPr>
              <a:t>برنامه</a:t>
            </a:r>
          </a:p>
          <a:p>
            <a:pPr lvl="1"/>
            <a:r>
              <a:rPr lang="fa-IR" dirty="0" smtClean="0">
                <a:cs typeface="Lotus"/>
              </a:rPr>
              <a:t>داده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حافظه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اصلي : </a:t>
            </a:r>
            <a:r>
              <a:rPr lang="fa-IR" sz="2400" dirty="0" smtClean="0"/>
              <a:t>فرّار - سرعت متوسط - مصرف بالا - حجم زياد - ارزان</a:t>
            </a:r>
            <a:endParaRPr lang="fa-IR" dirty="0" smtClean="0"/>
          </a:p>
          <a:p>
            <a:r>
              <a:rPr lang="en-US" dirty="0" smtClean="0"/>
              <a:t>Cache</a:t>
            </a:r>
            <a:r>
              <a:rPr lang="fa-IR" dirty="0" smtClean="0"/>
              <a:t>  : </a:t>
            </a:r>
            <a:r>
              <a:rPr lang="fa-IR" sz="2400" dirty="0" smtClean="0"/>
              <a:t>فرّار </a:t>
            </a:r>
            <a:r>
              <a:rPr lang="fa-IR" sz="2400" dirty="0" smtClean="0"/>
              <a:t>- </a:t>
            </a:r>
            <a:r>
              <a:rPr lang="fa-IR" sz="2400" dirty="0" smtClean="0"/>
              <a:t>سرعت </a:t>
            </a:r>
            <a:r>
              <a:rPr lang="fa-IR" sz="2400" dirty="0" smtClean="0"/>
              <a:t>بالا - </a:t>
            </a:r>
            <a:r>
              <a:rPr lang="fa-IR" sz="2400" dirty="0" smtClean="0"/>
              <a:t>مصرف </a:t>
            </a:r>
            <a:r>
              <a:rPr lang="fa-IR" sz="2400" dirty="0" smtClean="0"/>
              <a:t>متوسط – حجم </a:t>
            </a:r>
            <a:r>
              <a:rPr lang="fa-IR" sz="2400" smtClean="0"/>
              <a:t>کم - گران</a:t>
            </a:r>
            <a:endParaRPr lang="fa-IR" dirty="0" smtClean="0"/>
          </a:p>
          <a:p>
            <a:r>
              <a:rPr lang="fa-IR" dirty="0" smtClean="0"/>
              <a:t>مرتبة 2</a:t>
            </a:r>
            <a:r>
              <a:rPr lang="fa-IR" dirty="0" smtClean="0"/>
              <a:t> : </a:t>
            </a:r>
            <a:r>
              <a:rPr lang="fa-IR" sz="2400" dirty="0" smtClean="0"/>
              <a:t>غير فرّار </a:t>
            </a:r>
            <a:r>
              <a:rPr lang="fa-IR" sz="2400" dirty="0" smtClean="0"/>
              <a:t>- سرعت </a:t>
            </a:r>
            <a:r>
              <a:rPr lang="fa-IR" sz="2400" dirty="0" smtClean="0"/>
              <a:t>پايين - </a:t>
            </a:r>
            <a:r>
              <a:rPr lang="fa-IR" sz="2400" dirty="0" smtClean="0"/>
              <a:t>مصرف بالا - حجم </a:t>
            </a:r>
            <a:r>
              <a:rPr lang="fa-IR" sz="2400" dirty="0" smtClean="0"/>
              <a:t>بسيار زياد </a:t>
            </a:r>
            <a:r>
              <a:rPr lang="fa-IR" sz="2400" dirty="0" smtClean="0"/>
              <a:t>- </a:t>
            </a:r>
            <a:r>
              <a:rPr lang="fa-IR" sz="2400" dirty="0" smtClean="0"/>
              <a:t>ارزان</a:t>
            </a:r>
            <a:endParaRPr lang="fa-IR" dirty="0" smtClean="0"/>
          </a:p>
          <a:p>
            <a:pPr lvl="1"/>
            <a:r>
              <a:rPr lang="fa-IR" dirty="0" smtClean="0"/>
              <a:t>هارد ديسک</a:t>
            </a:r>
          </a:p>
          <a:p>
            <a:pPr lvl="1"/>
            <a:r>
              <a:rPr lang="fa-IR" dirty="0" smtClean="0"/>
              <a:t>فلاپي ديسک</a:t>
            </a:r>
          </a:p>
          <a:p>
            <a:pPr lvl="1"/>
            <a:r>
              <a:rPr lang="en-US" dirty="0" smtClean="0"/>
              <a:t>CD</a:t>
            </a:r>
            <a:r>
              <a:rPr lang="fa-IR" dirty="0" smtClean="0"/>
              <a:t> – </a:t>
            </a:r>
            <a:r>
              <a:rPr lang="en-US" dirty="0" smtClean="0"/>
              <a:t>DVD</a:t>
            </a:r>
            <a:r>
              <a:rPr lang="fa-IR" dirty="0" smtClean="0"/>
              <a:t> – </a:t>
            </a:r>
            <a:r>
              <a:rPr lang="en-US" dirty="0" err="1" smtClean="0"/>
              <a:t>BlueRay</a:t>
            </a:r>
            <a:r>
              <a:rPr lang="fa-IR" dirty="0" smtClean="0"/>
              <a:t> </a:t>
            </a:r>
          </a:p>
          <a:p>
            <a:pPr lvl="1"/>
            <a:r>
              <a:rPr lang="en-US" dirty="0" err="1" smtClean="0"/>
              <a:t>FlashROM</a:t>
            </a:r>
            <a:r>
              <a:rPr lang="fa-IR" dirty="0" smtClean="0"/>
              <a:t>ها : کارتها ومبتني بر </a:t>
            </a:r>
            <a:r>
              <a:rPr lang="en-US" dirty="0" smtClean="0"/>
              <a:t>USB</a:t>
            </a:r>
            <a:r>
              <a:rPr lang="fa-IR" dirty="0" smtClean="0"/>
              <a:t> و ...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بخشهاي </a:t>
            </a:r>
            <a:r>
              <a:rPr lang="en-US" dirty="0" smtClean="0"/>
              <a:t>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کامپيوتر بدون بخشهاي </a:t>
            </a:r>
            <a:r>
              <a:rPr lang="en-US" dirty="0" smtClean="0"/>
              <a:t>I/O</a:t>
            </a:r>
            <a:r>
              <a:rPr lang="fa-IR" dirty="0" smtClean="0"/>
              <a:t> بدرد نمي</a:t>
            </a:r>
            <a:r>
              <a:rPr lang="fa-IR" dirty="0" smtClean="0">
                <a:cs typeface="Lotus"/>
              </a:rPr>
              <a:t>‌خورد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يک رشته از دستورالعملها</a:t>
            </a:r>
          </a:p>
          <a:p>
            <a:pPr lvl="1"/>
            <a:r>
              <a:rPr lang="fa-IR" dirty="0" smtClean="0"/>
              <a:t>مشخص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کند که يک وظيفه به چه ترتيب اجرا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1"/>
            <a:r>
              <a:rPr lang="fa-IR" dirty="0" smtClean="0"/>
              <a:t>براي اجرا توسط پروسسور، بايد در حافظة اصلي قرار گرفته باشد</a:t>
            </a:r>
          </a:p>
          <a:p>
            <a:pPr lvl="1"/>
            <a:endParaRPr lang="fa-IR" dirty="0" smtClean="0"/>
          </a:p>
          <a:p>
            <a:r>
              <a:rPr lang="fa-IR" dirty="0" smtClean="0"/>
              <a:t>مثال</a:t>
            </a:r>
          </a:p>
          <a:p>
            <a:pPr lvl="1"/>
            <a:r>
              <a:rPr lang="fa-IR" dirty="0" smtClean="0"/>
              <a:t>ساعت</a:t>
            </a:r>
          </a:p>
          <a:p>
            <a:pPr lvl="1"/>
            <a:r>
              <a:rPr lang="fa-IR" dirty="0" smtClean="0"/>
              <a:t>توليد صدا (بوق، آژير، موزيک)</a:t>
            </a:r>
          </a:p>
          <a:p>
            <a:pPr lvl="1"/>
            <a:r>
              <a:rPr lang="fa-IR" dirty="0" smtClean="0"/>
              <a:t>دريافت اطلاعات از صفحه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کليد يا ماوس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هر گونه اطلاعات-مقاديري که در حافظه قرار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گيرد و برنامه نيست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نرم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 – سخت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نرم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</a:t>
            </a:r>
          </a:p>
          <a:p>
            <a:pPr lvl="1"/>
            <a:r>
              <a:rPr lang="fa-IR" dirty="0" smtClean="0"/>
              <a:t>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 و داده</a:t>
            </a:r>
            <a:r>
              <a:rPr lang="fa-IR" dirty="0" smtClean="0">
                <a:cs typeface="Lotus"/>
              </a:rPr>
              <a:t>‌ه</a:t>
            </a:r>
            <a:r>
              <a:rPr lang="fa-IR" dirty="0" smtClean="0"/>
              <a:t>اي مربوطه که در حافظه قرار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گيرند</a:t>
            </a:r>
          </a:p>
          <a:p>
            <a:endParaRPr lang="fa-IR" dirty="0" smtClean="0"/>
          </a:p>
          <a:p>
            <a:r>
              <a:rPr lang="fa-IR" dirty="0" smtClean="0"/>
              <a:t>سخت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</a:t>
            </a:r>
          </a:p>
          <a:p>
            <a:pPr lvl="1"/>
            <a:r>
              <a:rPr lang="fa-IR" dirty="0" smtClean="0"/>
              <a:t>اجزاء فيزيکي کامپيوتر</a:t>
            </a:r>
          </a:p>
          <a:p>
            <a:pPr lvl="1"/>
            <a:r>
              <a:rPr lang="fa-IR" dirty="0" smtClean="0"/>
              <a:t>مانند مدارهاي الکترونيکي، منابع تغذيه، کابلها، رابطها، پانلها، راکها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زبان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نياز به زبان</a:t>
            </a:r>
          </a:p>
          <a:p>
            <a:r>
              <a:rPr lang="fa-IR" dirty="0" smtClean="0"/>
              <a:t>انواع زبان</a:t>
            </a:r>
          </a:p>
          <a:p>
            <a:pPr lvl="1"/>
            <a:r>
              <a:rPr lang="en-US" dirty="0" smtClean="0"/>
              <a:t>Machine Code</a:t>
            </a:r>
            <a:r>
              <a:rPr lang="fa-IR" dirty="0" smtClean="0"/>
              <a:t> </a:t>
            </a:r>
          </a:p>
          <a:p>
            <a:pPr lvl="1"/>
            <a:r>
              <a:rPr lang="en-US" dirty="0" smtClean="0"/>
              <a:t>Assembly</a:t>
            </a:r>
            <a:r>
              <a:rPr lang="fa-IR" dirty="0" smtClean="0"/>
              <a:t> </a:t>
            </a:r>
          </a:p>
          <a:p>
            <a:pPr lvl="1"/>
            <a:r>
              <a:rPr lang="en-US" dirty="0" smtClean="0"/>
              <a:t>High Level</a:t>
            </a:r>
            <a:r>
              <a:rPr lang="fa-IR" dirty="0" smtClean="0"/>
              <a:t> </a:t>
            </a:r>
          </a:p>
          <a:p>
            <a:r>
              <a:rPr lang="fa-IR" dirty="0" smtClean="0"/>
              <a:t>زبانهاي سطح بالا</a:t>
            </a:r>
          </a:p>
          <a:p>
            <a:pPr lvl="1"/>
            <a:r>
              <a:rPr lang="fa-IR" dirty="0" smtClean="0"/>
              <a:t>کلي</a:t>
            </a:r>
          </a:p>
          <a:p>
            <a:pPr lvl="1"/>
            <a:r>
              <a:rPr lang="fa-IR" dirty="0" smtClean="0"/>
              <a:t>مبتني بر موضوع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سيستم عامل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ابتدا</a:t>
            </a:r>
          </a:p>
          <a:p>
            <a:pPr lvl="1"/>
            <a:r>
              <a:rPr lang="fa-IR" dirty="0" smtClean="0"/>
              <a:t>نياز به نوشتن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هاي پاية تکراري</a:t>
            </a:r>
          </a:p>
          <a:p>
            <a:pPr lvl="2"/>
            <a:r>
              <a:rPr lang="en-US" dirty="0" smtClean="0"/>
              <a:t>Monitor</a:t>
            </a:r>
            <a:r>
              <a:rPr lang="fa-IR" dirty="0" smtClean="0"/>
              <a:t>ها</a:t>
            </a:r>
          </a:p>
          <a:p>
            <a:r>
              <a:rPr lang="fa-IR" dirty="0" smtClean="0"/>
              <a:t>در ادامه</a:t>
            </a:r>
          </a:p>
          <a:p>
            <a:pPr lvl="1"/>
            <a:r>
              <a:rPr lang="fa-IR" dirty="0" smtClean="0"/>
              <a:t>نياز به نظارت و مديريت عمليات/منابع درون کامپيوتر </a:t>
            </a:r>
          </a:p>
          <a:p>
            <a:r>
              <a:rPr lang="fa-IR" dirty="0" smtClean="0"/>
              <a:t>ارائة خدمات به کاربر</a:t>
            </a:r>
          </a:p>
          <a:p>
            <a:r>
              <a:rPr lang="fa-IR" dirty="0" smtClean="0"/>
              <a:t>تک کاربر/چند کاربر</a:t>
            </a:r>
          </a:p>
          <a:p>
            <a:r>
              <a:rPr lang="fa-IR" dirty="0" smtClean="0"/>
              <a:t>تک وظيفه/چند وظيفه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مجيد شرکاء</a:t>
            </a:r>
          </a:p>
          <a:p>
            <a:endParaRPr lang="fa-IR" dirty="0" smtClean="0"/>
          </a:p>
          <a:p>
            <a:r>
              <a:rPr lang="fa-IR" dirty="0" smtClean="0"/>
              <a:t>محل استقرار : آزمايشگاه کنترل / مرکز رشد فناوري</a:t>
            </a:r>
          </a:p>
          <a:p>
            <a:endParaRPr lang="fa-IR" dirty="0" smtClean="0"/>
          </a:p>
          <a:p>
            <a:r>
              <a:rPr lang="en-US" dirty="0" smtClean="0"/>
              <a:t>Email : </a:t>
            </a:r>
            <a:r>
              <a:rPr lang="en-US" dirty="0" smtClean="0">
                <a:hlinkClick r:id="rId2"/>
              </a:rPr>
              <a:t>mshora@yahoo.com</a:t>
            </a:r>
            <a:endParaRPr lang="fa-IR" dirty="0" smtClean="0"/>
          </a:p>
          <a:p>
            <a:endParaRPr lang="fa-IR" dirty="0" smtClean="0"/>
          </a:p>
          <a:p>
            <a:r>
              <a:rPr lang="en-US" dirty="0" smtClean="0"/>
              <a:t>http://profsite.um.ac.ir/~shoraka</a:t>
            </a:r>
            <a:endParaRPr lang="fa-I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تمامي کتب آموزش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نويسي به زبان </a:t>
            </a:r>
            <a:r>
              <a:rPr lang="en-US" dirty="0" smtClean="0"/>
              <a:t>C++</a:t>
            </a:r>
            <a:endParaRPr lang="fa-IR" dirty="0" smtClean="0"/>
          </a:p>
          <a:p>
            <a:pPr lvl="1"/>
            <a:r>
              <a:rPr lang="fa-IR" dirty="0" smtClean="0"/>
              <a:t>نمونه :</a:t>
            </a:r>
          </a:p>
          <a:p>
            <a:pPr lvl="2"/>
            <a:r>
              <a:rPr lang="fa-IR" dirty="0" smtClean="0"/>
              <a:t>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نويسي به زبان </a:t>
            </a:r>
            <a:r>
              <a:rPr lang="en-US" dirty="0" smtClean="0"/>
              <a:t>C</a:t>
            </a:r>
            <a:r>
              <a:rPr lang="fa-IR" dirty="0" smtClean="0"/>
              <a:t> (</a:t>
            </a:r>
            <a:r>
              <a:rPr lang="en-US" dirty="0" smtClean="0"/>
              <a:t>C++</a:t>
            </a:r>
            <a:r>
              <a:rPr lang="fa-IR" dirty="0" smtClean="0"/>
              <a:t>) – جعفرزاده قمي</a:t>
            </a:r>
          </a:p>
          <a:p>
            <a:r>
              <a:rPr lang="fa-IR" dirty="0" smtClean="0"/>
              <a:t>کامپيوتر</a:t>
            </a:r>
          </a:p>
          <a:p>
            <a:pPr lvl="1"/>
            <a:r>
              <a:rPr lang="fa-IR" dirty="0" smtClean="0"/>
              <a:t>قابليت نصب و اجراي يک کامپايلر </a:t>
            </a:r>
            <a:r>
              <a:rPr lang="en-US" dirty="0" smtClean="0"/>
              <a:t>C++</a:t>
            </a:r>
            <a:r>
              <a:rPr lang="fa-IR" dirty="0" smtClean="0"/>
              <a:t> </a:t>
            </a:r>
          </a:p>
          <a:p>
            <a:r>
              <a:rPr lang="fa-IR" dirty="0" smtClean="0"/>
              <a:t>يک کامپايلر </a:t>
            </a:r>
            <a:r>
              <a:rPr lang="en-US" dirty="0" smtClean="0"/>
              <a:t>C++</a:t>
            </a:r>
            <a:endParaRPr lang="fa-IR" dirty="0" smtClean="0"/>
          </a:p>
          <a:p>
            <a:pPr lvl="1"/>
            <a:r>
              <a:rPr lang="fa-IR" dirty="0" smtClean="0"/>
              <a:t>انواع مبتني بر </a:t>
            </a:r>
            <a:r>
              <a:rPr lang="en-US" dirty="0" smtClean="0"/>
              <a:t>DOS</a:t>
            </a:r>
            <a:r>
              <a:rPr lang="fa-IR" dirty="0" smtClean="0"/>
              <a:t> يا </a:t>
            </a:r>
            <a:r>
              <a:rPr lang="en-US" dirty="0" smtClean="0"/>
              <a:t>Windows</a:t>
            </a:r>
          </a:p>
          <a:p>
            <a:r>
              <a:rPr lang="fa-IR" dirty="0" smtClean="0"/>
              <a:t>نمونةسؤالات امتحاني ترمهاي قبل</a:t>
            </a:r>
          </a:p>
          <a:p>
            <a:r>
              <a:rPr lang="fa-IR" b="1" u="sng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تمرين برنامه</a:t>
            </a:r>
            <a:r>
              <a:rPr lang="fa-IR" u="sng" dirty="0" smtClean="0">
                <a:cs typeface="Lotus"/>
              </a:rPr>
              <a:t>‌</a:t>
            </a:r>
            <a:r>
              <a:rPr lang="fa-IR" b="1" u="sng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ها بر روي کامپيوتر فراموش نشود</a:t>
            </a:r>
            <a:endParaRPr lang="en-US" b="1" u="sng" dirty="0" smtClean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ارزيابي 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فعاليت کلاسي</a:t>
            </a:r>
          </a:p>
          <a:p>
            <a:pPr lvl="1"/>
            <a:r>
              <a:rPr lang="fa-IR" dirty="0" smtClean="0"/>
              <a:t>تمرينها : 3 تا 4 نمره</a:t>
            </a:r>
          </a:p>
          <a:p>
            <a:pPr lvl="1"/>
            <a:r>
              <a:rPr lang="fa-IR" dirty="0" smtClean="0"/>
              <a:t>کوئيز : 3 تا 2 نمره</a:t>
            </a:r>
          </a:p>
          <a:p>
            <a:pPr lvl="1"/>
            <a:r>
              <a:rPr lang="fa-IR" dirty="0" smtClean="0"/>
              <a:t>پروژه : 2 نمره</a:t>
            </a:r>
            <a:endParaRPr lang="en-US" dirty="0" smtClean="0"/>
          </a:p>
          <a:p>
            <a:r>
              <a:rPr lang="fa-IR" dirty="0" smtClean="0"/>
              <a:t>امتحان</a:t>
            </a:r>
          </a:p>
          <a:p>
            <a:pPr lvl="1"/>
            <a:r>
              <a:rPr lang="fa-IR" dirty="0" smtClean="0"/>
              <a:t>ميان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ترم : 4 نمره – هفتة آخر ارديبهشت : در ساعت کلاس (يا 14-12)</a:t>
            </a:r>
          </a:p>
          <a:p>
            <a:pPr lvl="1"/>
            <a:r>
              <a:rPr lang="fa-IR" dirty="0" smtClean="0"/>
              <a:t>پايان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ترم : 8 نمره – مطابق جدول امتحانات : روز هفتم ساعت 14</a:t>
            </a:r>
          </a:p>
          <a:p>
            <a:pPr lvl="1"/>
            <a:r>
              <a:rPr lang="fa-IR" dirty="0" smtClean="0"/>
              <a:t>محتويات امتحان؟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هدف 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آشنايي با مقدمات کامپيوتر</a:t>
            </a:r>
          </a:p>
          <a:p>
            <a:r>
              <a:rPr lang="fa-IR" dirty="0" smtClean="0"/>
              <a:t>آشنايي با زبان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نويسي </a:t>
            </a:r>
            <a:r>
              <a:rPr lang="en-US" dirty="0" smtClean="0"/>
              <a:t>C++</a:t>
            </a:r>
          </a:p>
          <a:p>
            <a:r>
              <a:rPr lang="fa-IR" dirty="0" smtClean="0"/>
              <a:t>آشنايي با الگوريتمهاي مقدماتي</a:t>
            </a:r>
          </a:p>
          <a:p>
            <a:r>
              <a:rPr lang="fa-IR" dirty="0" smtClean="0"/>
              <a:t>ايجاد توان پايه براي تدوين برنامه</a:t>
            </a:r>
          </a:p>
          <a:p>
            <a:pPr lvl="1"/>
            <a:r>
              <a:rPr lang="fa-IR" dirty="0" smtClean="0"/>
              <a:t>واضح و مفهوم</a:t>
            </a:r>
          </a:p>
          <a:p>
            <a:pPr lvl="1"/>
            <a:r>
              <a:rPr lang="fa-IR" dirty="0" smtClean="0"/>
              <a:t>مستندسازي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شده</a:t>
            </a:r>
          </a:p>
          <a:p>
            <a:pPr lvl="1"/>
            <a:r>
              <a:rPr lang="fa-IR" dirty="0" smtClean="0"/>
              <a:t>مدولار</a:t>
            </a:r>
          </a:p>
          <a:p>
            <a:pPr lvl="1"/>
            <a:r>
              <a:rPr lang="fa-IR" dirty="0" smtClean="0"/>
              <a:t>ساختاريافته</a:t>
            </a:r>
          </a:p>
          <a:p>
            <a:pPr lvl="1"/>
            <a:r>
              <a:rPr lang="fa-IR" dirty="0" smtClean="0"/>
              <a:t>شيءگرا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کامپيوتر چيست؟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کامپيوتر ديجيتال وسيله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ايست (ماشين)</a:t>
            </a:r>
          </a:p>
          <a:p>
            <a:pPr lvl="1"/>
            <a:r>
              <a:rPr lang="fa-IR" dirty="0" smtClean="0"/>
              <a:t>الکترونيکي (ديجيتال)</a:t>
            </a:r>
          </a:p>
          <a:p>
            <a:pPr lvl="1"/>
            <a:r>
              <a:rPr lang="fa-IR" dirty="0" smtClean="0"/>
              <a:t>قابل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ريزي</a:t>
            </a:r>
          </a:p>
          <a:p>
            <a:pPr lvl="1"/>
            <a:r>
              <a:rPr lang="fa-IR" dirty="0" smtClean="0"/>
              <a:t>داراي قابليت انجام اعمال</a:t>
            </a:r>
          </a:p>
          <a:p>
            <a:pPr lvl="2"/>
            <a:r>
              <a:rPr lang="fa-IR" dirty="0" smtClean="0"/>
              <a:t>رياضي (مانند جمع، تفريق، ...)</a:t>
            </a:r>
          </a:p>
          <a:p>
            <a:pPr lvl="2"/>
            <a:r>
              <a:rPr lang="fa-IR" dirty="0" smtClean="0"/>
              <a:t>منطقي (عملياتي مانند وَ ، يا ، نقيض ، ...)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بخشهاي پاية کامپيوتر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واحد پردازش مرکزي </a:t>
            </a:r>
            <a:r>
              <a:rPr lang="en-US" dirty="0" smtClean="0"/>
              <a:t>CPU</a:t>
            </a:r>
            <a:r>
              <a:rPr lang="fa-IR" dirty="0" smtClean="0"/>
              <a:t> </a:t>
            </a:r>
          </a:p>
          <a:p>
            <a:pPr lvl="1"/>
            <a:r>
              <a:rPr lang="fa-IR" dirty="0" smtClean="0"/>
              <a:t>نمونة تجاري</a:t>
            </a:r>
            <a:r>
              <a:rPr lang="en-US" dirty="0" smtClean="0"/>
              <a:t> :</a:t>
            </a:r>
            <a:r>
              <a:rPr lang="fa-IR" dirty="0" smtClean="0"/>
              <a:t> پنتيوم 4 ، </a:t>
            </a:r>
            <a:r>
              <a:rPr lang="en-US" baseline="-25000" dirty="0" smtClean="0"/>
              <a:t>GHz</a:t>
            </a:r>
            <a:r>
              <a:rPr lang="fa-IR" dirty="0" smtClean="0"/>
              <a:t>2/2 ، </a:t>
            </a:r>
            <a:r>
              <a:rPr lang="en-US" dirty="0" smtClean="0"/>
              <a:t>Core 2 Duo</a:t>
            </a:r>
            <a:r>
              <a:rPr lang="fa-IR" dirty="0" smtClean="0"/>
              <a:t> ، </a:t>
            </a:r>
            <a:r>
              <a:rPr lang="en-US" dirty="0" smtClean="0"/>
              <a:t>8MB Cache</a:t>
            </a:r>
            <a:endParaRPr lang="fa-IR" dirty="0" smtClean="0"/>
          </a:p>
          <a:p>
            <a:r>
              <a:rPr lang="fa-IR" dirty="0" smtClean="0"/>
              <a:t>حافظه</a:t>
            </a:r>
          </a:p>
          <a:p>
            <a:pPr lvl="1"/>
            <a:r>
              <a:rPr lang="fa-IR" dirty="0" smtClean="0"/>
              <a:t>اصلي</a:t>
            </a:r>
          </a:p>
          <a:p>
            <a:pPr lvl="1"/>
            <a:r>
              <a:rPr lang="en-US" dirty="0" smtClean="0"/>
              <a:t>Cache</a:t>
            </a:r>
            <a:endParaRPr lang="fa-IR" dirty="0" smtClean="0"/>
          </a:p>
          <a:p>
            <a:pPr lvl="1"/>
            <a:r>
              <a:rPr lang="fa-IR" dirty="0" smtClean="0"/>
              <a:t>مرتبة 2</a:t>
            </a:r>
          </a:p>
          <a:p>
            <a:r>
              <a:rPr lang="fa-IR" dirty="0" smtClean="0"/>
              <a:t>بخشهاي </a:t>
            </a:r>
            <a:r>
              <a:rPr lang="en-US" dirty="0" smtClean="0"/>
              <a:t>I/O</a:t>
            </a:r>
            <a:r>
              <a:rPr lang="fa-IR" dirty="0" smtClean="0"/>
              <a:t> </a:t>
            </a:r>
          </a:p>
          <a:p>
            <a:pPr lvl="1"/>
            <a:r>
              <a:rPr lang="fa-IR" dirty="0" smtClean="0"/>
              <a:t>وروديها مانند صفحه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کليد، ماوس، ميکروفون، اسکنر، دوربين، جوي</a:t>
            </a:r>
            <a:r>
              <a:rPr lang="fa-IR" dirty="0" smtClean="0">
                <a:cs typeface="Lotus"/>
              </a:rPr>
              <a:t>‌استيک، حرارت‌سنج+مبدل، ...</a:t>
            </a:r>
            <a:endParaRPr lang="fa-IR" dirty="0" smtClean="0"/>
          </a:p>
          <a:p>
            <a:pPr lvl="1"/>
            <a:r>
              <a:rPr lang="fa-IR" dirty="0" smtClean="0"/>
              <a:t>خروجيها مانند مونيتور، بلندگو، پرينتر، دربازکن، 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قابليت عمليات منطقي و رياضي</a:t>
            </a:r>
          </a:p>
          <a:p>
            <a:r>
              <a:rPr lang="fa-IR" dirty="0" smtClean="0"/>
              <a:t>عمليات توسط دستورالعملها کنترل مي</a:t>
            </a:r>
            <a:r>
              <a:rPr lang="fa-IR" dirty="0" smtClean="0">
                <a:cs typeface="Lotus"/>
              </a:rPr>
              <a:t>‌شوند</a:t>
            </a:r>
          </a:p>
          <a:p>
            <a:pPr lvl="1"/>
            <a:r>
              <a:rPr lang="fa-IR" dirty="0" smtClean="0">
                <a:cs typeface="Lotus"/>
              </a:rPr>
              <a:t>عمليات در حافظه ذخيره شده‌اند</a:t>
            </a:r>
          </a:p>
          <a:p>
            <a:pPr lvl="1"/>
            <a:r>
              <a:rPr lang="fa-IR" dirty="0" smtClean="0">
                <a:cs typeface="Lotus"/>
              </a:rPr>
              <a:t>مجموعة دستورالعملها : برنامه</a:t>
            </a:r>
          </a:p>
          <a:p>
            <a:pPr lvl="1"/>
            <a:r>
              <a:rPr lang="fa-IR" dirty="0" smtClean="0"/>
              <a:t>تنوع دستورالعملهاي ممکن در پروسسور : توانايي پروسسور</a:t>
            </a:r>
          </a:p>
          <a:p>
            <a:r>
              <a:rPr lang="fa-IR" dirty="0" smtClean="0"/>
              <a:t>عمليات مرتبط با رخداد تغييرات پالس ساعت </a:t>
            </a:r>
          </a:p>
          <a:p>
            <a:pPr lvl="1"/>
            <a:r>
              <a:rPr lang="fa-IR" dirty="0" smtClean="0"/>
              <a:t>سرعت اجراي برنامه : فرکانس پالس ساعت</a:t>
            </a:r>
          </a:p>
          <a:p>
            <a:pPr lvl="1"/>
            <a:r>
              <a:rPr lang="fa-IR" dirty="0" smtClean="0"/>
              <a:t>سرعت اجراي برنامه : پالس ساعت مورد نياز براي هر دستورالعمل</a:t>
            </a:r>
          </a:p>
          <a:p>
            <a:pPr lvl="1"/>
            <a:r>
              <a:rPr lang="fa-IR" dirty="0" smtClean="0"/>
              <a:t>سرعت : توليد حرارت : نياز به مکانيسم سردکننده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بخشهاي پاية </a:t>
            </a:r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بخش محاسباتي-منطقي </a:t>
            </a:r>
            <a:r>
              <a:rPr lang="en-US" dirty="0" smtClean="0"/>
              <a:t>ALU</a:t>
            </a:r>
          </a:p>
          <a:p>
            <a:pPr lvl="1"/>
            <a:r>
              <a:rPr lang="fa-IR" dirty="0" smtClean="0"/>
              <a:t>انجام عمليات رياضي و منطقي</a:t>
            </a:r>
          </a:p>
          <a:p>
            <a:r>
              <a:rPr lang="fa-IR" dirty="0" smtClean="0"/>
              <a:t>رجيسترها</a:t>
            </a:r>
          </a:p>
          <a:p>
            <a:pPr lvl="1"/>
            <a:r>
              <a:rPr lang="fa-IR" dirty="0" smtClean="0"/>
              <a:t>حافظه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هاي بسيار سريع</a:t>
            </a:r>
          </a:p>
          <a:p>
            <a:pPr lvl="1"/>
            <a:r>
              <a:rPr lang="fa-IR" dirty="0" smtClean="0"/>
              <a:t>محل ذخيرة موقت داده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هاي در حال پردازش</a:t>
            </a:r>
          </a:p>
          <a:p>
            <a:r>
              <a:rPr lang="fa-IR" dirty="0" smtClean="0"/>
              <a:t>بخش کنترل</a:t>
            </a:r>
          </a:p>
          <a:p>
            <a:pPr lvl="1"/>
            <a:r>
              <a:rPr lang="fa-IR" dirty="0" smtClean="0"/>
              <a:t>تنظيم عمليات پروسسور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مدرس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منابع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ارزيابي درس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هدف درس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کامپيوتر چيست؟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بخشهاي پاية کامپيوتر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CPU&amp;quot;&quot;/&gt;&lt;property id=&quot;20307&quot; value=&quot;263&quot;/&gt;&lt;/object&gt;&lt;object type=&quot;3&quot; unique_id=&quot;10012&quot;&gt;&lt;property id=&quot;20148&quot; value=&quot;5&quot;/&gt;&lt;property id=&quot;20300&quot; value=&quot;Slide 10 - &amp;quot;حافظه&amp;quot;&quot;/&gt;&lt;property id=&quot;20307&quot; value=&quot;264&quot;/&gt;&lt;/object&gt;&lt;object type=&quot;3&quot; unique_id=&quot;10013&quot;&gt;&lt;property id=&quot;20148&quot; value=&quot;5&quot;/&gt;&lt;property id=&quot;20300&quot; value=&quot;Slide 13 - &amp;quot;بخشهاي I/O&amp;quot;&quot;/&gt;&lt;property id=&quot;20307&quot; value=&quot;265&quot;/&gt;&lt;/object&gt;&lt;object type=&quot;3&quot; unique_id=&quot;10146&quot;&gt;&lt;property id=&quot;20148&quot; value=&quot;5&quot;/&gt;&lt;property id=&quot;20300&quot; value=&quot;Slide 9 - &amp;quot;بخشهاي پاية CPU&amp;quot;&quot;/&gt;&lt;property id=&quot;20307&quot; value=&quot;266&quot;/&gt;&lt;/object&gt;&lt;object type=&quot;3&quot; unique_id=&quot;10147&quot;&gt;&lt;property id=&quot;20148&quot; value=&quot;5&quot;/&gt;&lt;property id=&quot;20300&quot; value=&quot;Slide 11 - &amp;quot;ويژگيهاي حافظه&amp;quot;&quot;/&gt;&lt;property id=&quot;20307&quot; value=&quot;267&quot;/&gt;&lt;/object&gt;&lt;object type=&quot;3&quot; unique_id=&quot;10148&quot;&gt;&lt;property id=&quot;20148&quot; value=&quot;5&quot;/&gt;&lt;property id=&quot;20300&quot; value=&quot;Slide 14 - &amp;quot;برنامه&amp;quot;&quot;/&gt;&lt;property id=&quot;20307&quot; value=&quot;268&quot;/&gt;&lt;/object&gt;&lt;object type=&quot;3&quot; unique_id=&quot;10149&quot;&gt;&lt;property id=&quot;20148&quot; value=&quot;5&quot;/&gt;&lt;property id=&quot;20300&quot; value=&quot;Slide 15 - &amp;quot;داده&amp;quot;&quot;/&gt;&lt;property id=&quot;20307&quot; value=&quot;269&quot;/&gt;&lt;/object&gt;&lt;object type=&quot;3&quot; unique_id=&quot;10150&quot;&gt;&lt;property id=&quot;20148&quot; value=&quot;5&quot;/&gt;&lt;property id=&quot;20300&quot; value=&quot;Slide 16 - &amp;quot;نرم‌افزار – سخت‌افزار&amp;quot;&quot;/&gt;&lt;property id=&quot;20307&quot; value=&quot;270&quot;/&gt;&lt;/object&gt;&lt;object type=&quot;3&quot; unique_id=&quot;10219&quot;&gt;&lt;property id=&quot;20148&quot; value=&quot;5&quot;/&gt;&lt;property id=&quot;20300&quot; value=&quot;Slide 17 - &amp;quot;زبان برنامه‌نويسي&amp;quot;&quot;/&gt;&lt;property id=&quot;20307&quot; value=&quot;272&quot;/&gt;&lt;/object&gt;&lt;object type=&quot;3&quot; unique_id=&quot;10220&quot;&gt;&lt;property id=&quot;20148&quot; value=&quot;5&quot;/&gt;&lt;property id=&quot;20300&quot; value=&quot;Slide 18 - &amp;quot;سيستم عامل&amp;quot;&quot;/&gt;&lt;property id=&quot;20307&quot; value=&quot;271&quot;/&gt;&lt;/object&gt;&lt;object type=&quot;3&quot; unique_id=&quot;10240&quot;&gt;&lt;property id=&quot;20148&quot; value=&quot;5&quot;/&gt;&lt;property id=&quot;20300&quot; value=&quot;Slide 12 - &amp;quot;انواع حافظه&amp;quot;&quot;/&gt;&lt;property id=&quot;20307&quot; value=&quot;27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1219</TotalTime>
  <Words>635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درس برنامه‌سازي کامپيوتر</vt:lpstr>
      <vt:lpstr>مدرس</vt:lpstr>
      <vt:lpstr>منابع</vt:lpstr>
      <vt:lpstr>ارزيابي درس</vt:lpstr>
      <vt:lpstr>هدف درس</vt:lpstr>
      <vt:lpstr>کامپيوتر چيست؟</vt:lpstr>
      <vt:lpstr>بخشهاي پاية کامپيوتر</vt:lpstr>
      <vt:lpstr>CPU</vt:lpstr>
      <vt:lpstr>بخشهاي پاية CPU</vt:lpstr>
      <vt:lpstr>حافظه</vt:lpstr>
      <vt:lpstr>ويژگيهاي حافظه</vt:lpstr>
      <vt:lpstr>انواع حافظه</vt:lpstr>
      <vt:lpstr>بخشهاي I/O</vt:lpstr>
      <vt:lpstr>برنامه</vt:lpstr>
      <vt:lpstr>داده</vt:lpstr>
      <vt:lpstr>نرم‌افزار – سخت‌افزار</vt:lpstr>
      <vt:lpstr>زبان برنامه‌نويسي</vt:lpstr>
      <vt:lpstr>سيستم عامل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91</cp:revision>
  <dcterms:created xsi:type="dcterms:W3CDTF">2009-02-02T03:35:02Z</dcterms:created>
  <dcterms:modified xsi:type="dcterms:W3CDTF">2009-02-04T08:33:56Z</dcterms:modified>
</cp:coreProperties>
</file>