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5"/>
  </p:notesMasterIdLst>
  <p:sldIdLst>
    <p:sldId id="256" r:id="rId2"/>
    <p:sldId id="305" r:id="rId3"/>
    <p:sldId id="257" r:id="rId4"/>
    <p:sldId id="306" r:id="rId5"/>
    <p:sldId id="307" r:id="rId6"/>
    <p:sldId id="308" r:id="rId7"/>
    <p:sldId id="299" r:id="rId8"/>
    <p:sldId id="258" r:id="rId9"/>
    <p:sldId id="284" r:id="rId10"/>
    <p:sldId id="261" r:id="rId11"/>
    <p:sldId id="259" r:id="rId12"/>
    <p:sldId id="260" r:id="rId13"/>
    <p:sldId id="287" r:id="rId14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23" autoAdjust="0"/>
    <p:restoredTop sz="86429" autoAdjust="0"/>
  </p:normalViewPr>
  <p:slideViewPr>
    <p:cSldViewPr>
      <p:cViewPr varScale="1">
        <p:scale>
          <a:sx n="80" d="100"/>
          <a:sy n="80" d="100"/>
        </p:scale>
        <p:origin x="-107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52949B-5963-4D2C-9C0C-F84A20F2DECF}" type="datetimeFigureOut">
              <a:rPr lang="en-US" smtClean="0"/>
              <a:pPr/>
              <a:t>4/27/2009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8C7B83-851D-471E-9B23-318F9D50E65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C7B83-851D-471E-9B23-318F9D50E65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latinLnBrk="0" hangingPunct="1"/>
            <a:endParaRPr kumimoji="0" lang="en-US">
              <a:cs typeface="Lotus" pitchFamily="2" charset="-78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ctr" rtl="1">
              <a:defRPr sz="4400">
                <a:cs typeface="Lotus" pitchFamily="2" charset="-78"/>
              </a:defRPr>
            </a:lvl1pPr>
          </a:lstStyle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ctr" rtl="1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  <a:cs typeface="Lotus" pitchFamily="2" charset="-78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ctr" rtl="1">
              <a:defRPr sz="1000">
                <a:cs typeface="Lotus" pitchFamily="2" charset="-78"/>
              </a:defRPr>
            </a:lvl1pPr>
          </a:lstStyle>
          <a:p>
            <a:fld id="{6CE53595-E0A5-4077-8D81-10908BBDD531}" type="datetimeFigureOut">
              <a:rPr lang="en-US" smtClean="0"/>
              <a:pPr/>
              <a:t>4/27/2009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ctr" rtl="1">
              <a:defRPr sz="1100">
                <a:cs typeface="Lotus" pitchFamily="2" charset="-78"/>
              </a:defRPr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 rtl="1">
              <a:defRPr sz="1300">
                <a:solidFill>
                  <a:srgbClr val="FFFFFF"/>
                </a:solidFill>
                <a:cs typeface="Lotus" pitchFamily="2" charset="-78"/>
              </a:defRPr>
            </a:lvl1pPr>
          </a:lstStyle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53595-E0A5-4077-8D81-10908BBDD531}" type="datetimeFigureOut">
              <a:rPr lang="en-US" smtClean="0"/>
              <a:pPr/>
              <a:t>4/27/2009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53595-E0A5-4077-8D81-10908BBDD531}" type="datetimeFigureOut">
              <a:rPr lang="en-US" smtClean="0"/>
              <a:pPr/>
              <a:t>4/27/2009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53595-E0A5-4077-8D81-10908BBDD531}" type="datetimeFigureOut">
              <a:rPr lang="en-US" smtClean="0"/>
              <a:pPr/>
              <a:t>4/27/2009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53595-E0A5-4077-8D81-10908BBDD531}" type="datetimeFigureOut">
              <a:rPr lang="en-US" smtClean="0"/>
              <a:pPr/>
              <a:t>4/27/2009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>
            <a:lvl1pPr algn="ctr" rtl="1">
              <a:defRPr baseline="0">
                <a:latin typeface="Arial" pitchFamily="34" charset="0"/>
                <a:cs typeface="Lotus" pitchFamily="2" charset="-78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>
            <a:lvl1pPr algn="r" rtl="1">
              <a:buFont typeface="Arial" pitchFamily="34" charset="0"/>
              <a:buChar char="•"/>
              <a:defRPr baseline="0">
                <a:latin typeface="Arial" pitchFamily="34" charset="0"/>
                <a:cs typeface="Lotus" pitchFamily="2" charset="-78"/>
              </a:defRPr>
            </a:lvl1pPr>
            <a:lvl2pPr algn="r" rtl="1">
              <a:buFont typeface="Arial" pitchFamily="34" charset="0"/>
              <a:buChar char="•"/>
              <a:defRPr baseline="0">
                <a:latin typeface="Arial" pitchFamily="34" charset="0"/>
                <a:cs typeface="Lotus" pitchFamily="2" charset="-78"/>
              </a:defRPr>
            </a:lvl2pPr>
            <a:lvl3pPr algn="r" rtl="1">
              <a:buFont typeface="Arial" pitchFamily="34" charset="0"/>
              <a:buChar char="•"/>
              <a:defRPr baseline="0">
                <a:latin typeface="Arial" pitchFamily="34" charset="0"/>
                <a:cs typeface="Lotus" pitchFamily="2" charset="-78"/>
              </a:defRPr>
            </a:lvl3pPr>
            <a:lvl4pPr algn="r" rtl="1">
              <a:buFont typeface="Arial" pitchFamily="34" charset="0"/>
              <a:buChar char="•"/>
              <a:defRPr baseline="0">
                <a:latin typeface="Arial" pitchFamily="34" charset="0"/>
                <a:cs typeface="Lotus" pitchFamily="2" charset="-78"/>
              </a:defRPr>
            </a:lvl4pPr>
            <a:lvl5pPr algn="r" rtl="1">
              <a:buFont typeface="Arial" pitchFamily="34" charset="0"/>
              <a:buChar char="•"/>
              <a:defRPr baseline="0">
                <a:latin typeface="Arial" pitchFamily="34" charset="0"/>
                <a:cs typeface="Lotus" pitchFamily="2" charset="-78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>
            <a:lvl1pPr algn="r" rtl="1">
              <a:defRPr baseline="0">
                <a:latin typeface="Arial" pitchFamily="34" charset="0"/>
                <a:cs typeface="Lotus" pitchFamily="2" charset="-78"/>
              </a:defRPr>
            </a:lvl1pPr>
          </a:lstStyle>
          <a:p>
            <a:fld id="{6CE53595-E0A5-4077-8D81-10908BBDD531}" type="datetimeFigureOut">
              <a:rPr lang="en-US" smtClean="0"/>
              <a:pPr/>
              <a:t>4/27/2009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>
            <a:lvl1pPr algn="r" rtl="1">
              <a:defRPr baseline="0">
                <a:latin typeface="Arial" pitchFamily="34" charset="0"/>
                <a:cs typeface="Lotus" pitchFamily="2" charset="-78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 rtl="1">
              <a:defRPr baseline="0">
                <a:latin typeface="Arial" pitchFamily="34" charset="0"/>
                <a:cs typeface="Lotus" pitchFamily="2" charset="-78"/>
              </a:defRPr>
            </a:lvl1pPr>
          </a:lstStyle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CE53595-E0A5-4077-8D81-10908BBDD531}" type="datetimeFigureOut">
              <a:rPr lang="en-US" smtClean="0"/>
              <a:pPr/>
              <a:t>4/27/2009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CE53595-E0A5-4077-8D81-10908BBDD531}" type="datetimeFigureOut">
              <a:rPr lang="en-US" smtClean="0"/>
              <a:pPr/>
              <a:t>4/27/2009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CE53595-E0A5-4077-8D81-10908BBDD531}" type="datetimeFigureOut">
              <a:rPr lang="en-US" smtClean="0"/>
              <a:pPr/>
              <a:t>4/27/2009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53595-E0A5-4077-8D81-10908BBDD531}" type="datetimeFigureOut">
              <a:rPr lang="en-US" smtClean="0"/>
              <a:pPr/>
              <a:t>4/27/2009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CE53595-E0A5-4077-8D81-10908BBDD531}" type="datetimeFigureOut">
              <a:rPr lang="en-US" smtClean="0"/>
              <a:pPr/>
              <a:t>4/27/2009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CE53595-E0A5-4077-8D81-10908BBDD531}" type="datetimeFigureOut">
              <a:rPr lang="en-US" smtClean="0"/>
              <a:pPr/>
              <a:t>4/27/2009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CE53595-E0A5-4077-8D81-10908BBDD531}" type="datetimeFigureOut">
              <a:rPr lang="en-US" smtClean="0"/>
              <a:pPr/>
              <a:t>4/27/2009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CE53595-E0A5-4077-8D81-10908BBDD531}" type="datetimeFigureOut">
              <a:rPr lang="en-US" smtClean="0"/>
              <a:pPr/>
              <a:t>4/27/2009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09CE3E8-F4D6-4D1F-846A-3759187A5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  <p:sldLayoutId id="2147483660" r:id="rId13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درس برنامه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سازي کامپيوتر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fa-IR" sz="3600" dirty="0" smtClean="0"/>
          </a:p>
          <a:p>
            <a:r>
              <a:rPr lang="fa-IR" sz="3600" smtClean="0"/>
              <a:t>کار با فايل</a:t>
            </a:r>
            <a:r>
              <a:rPr lang="fa-IR" sz="3600" smtClean="0">
                <a:cs typeface="Lotus"/>
              </a:rPr>
              <a:t>‌</a:t>
            </a:r>
            <a:r>
              <a:rPr lang="fa-IR" sz="3600" smtClean="0"/>
              <a:t>ها</a:t>
            </a:r>
            <a:endParaRPr lang="fa-IR" sz="3600" dirty="0" smtClean="0"/>
          </a:p>
          <a:p>
            <a:r>
              <a:rPr lang="fa-IR" sz="3600" dirty="0" smtClean="0"/>
              <a:t>در زبان برنامه</a:t>
            </a:r>
            <a:r>
              <a:rPr lang="fa-IR" sz="3600" dirty="0" smtClean="0">
                <a:cs typeface="Lotus"/>
              </a:rPr>
              <a:t>‌</a:t>
            </a:r>
            <a:r>
              <a:rPr lang="fa-IR" sz="3600" dirty="0" smtClean="0"/>
              <a:t>سازي </a:t>
            </a:r>
            <a:r>
              <a:rPr lang="en-US" sz="3200" dirty="0" smtClean="0"/>
              <a:t>C++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انتقال داده به/از فايل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به نوع اطلاعاتي که در فايل ذخيره مي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شود ربط دارد</a:t>
            </a:r>
          </a:p>
          <a:p>
            <a:pPr lvl="1"/>
            <a:r>
              <a:rPr lang="fa-IR" dirty="0" smtClean="0"/>
              <a:t>در برخط از فايلها ساختار اطلاعات متني است</a:t>
            </a:r>
          </a:p>
          <a:p>
            <a:pPr lvl="2"/>
            <a:r>
              <a:rPr lang="fa-IR" dirty="0" smtClean="0"/>
              <a:t>حتي ممکن است اطلاعات عددي/مقادير به صورت متني ذخيره شوند</a:t>
            </a:r>
          </a:p>
          <a:p>
            <a:pPr lvl="3"/>
            <a:r>
              <a:rPr lang="en-US" dirty="0" smtClean="0"/>
              <a:t> </a:t>
            </a:r>
            <a:r>
              <a:rPr lang="en-US" dirty="0" smtClean="0"/>
              <a:t>formatted output</a:t>
            </a:r>
            <a:endParaRPr lang="fa-IR" dirty="0" smtClean="0"/>
          </a:p>
          <a:p>
            <a:pPr lvl="1"/>
            <a:r>
              <a:rPr lang="fa-IR" dirty="0" smtClean="0"/>
              <a:t>در ساير فايلها اطلاعات در قالب اصلي متغيرها ذخيره شوند</a:t>
            </a:r>
          </a:p>
          <a:p>
            <a:pPr lvl="1"/>
            <a:r>
              <a:rPr lang="fa-IR" dirty="0" smtClean="0"/>
              <a:t>ممکن است ساختار اطلاعات بصورت ترکيبي باشد</a:t>
            </a:r>
          </a:p>
          <a:p>
            <a:pPr lvl="2"/>
            <a:r>
              <a:rPr lang="fa-IR" dirty="0" smtClean="0"/>
              <a:t>در اين صورت بايد موقعيت هر نوع داده در فايل طي قراردادي مشخص شود</a:t>
            </a:r>
          </a:p>
          <a:p>
            <a:pPr algn="l" rtl="0"/>
            <a:endParaRPr lang="fa-IR" dirty="0" smtClean="0"/>
          </a:p>
          <a:p>
            <a:pPr algn="l" rtl="0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ورود و خروج فرمت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دار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82808"/>
            <a:ext cx="8229600" cy="4572000"/>
          </a:xfrm>
        </p:spPr>
        <p:txBody>
          <a:bodyPr>
            <a:normAutofit/>
          </a:bodyPr>
          <a:lstStyle/>
          <a:p>
            <a:r>
              <a:rPr lang="fa-IR" dirty="0" smtClean="0"/>
              <a:t>کلية توابع فرمت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دار قبلي براي تبادل داده با فايل وجود دارند</a:t>
            </a:r>
            <a:endParaRPr lang="en-US" dirty="0" smtClean="0"/>
          </a:p>
          <a:p>
            <a:pPr lvl="1"/>
            <a:r>
              <a:rPr lang="fa-IR" dirty="0" smtClean="0"/>
              <a:t>اين توابع به کدهاي فايل (مانند </a:t>
            </a:r>
            <a:r>
              <a:rPr lang="en-US" dirty="0" smtClean="0"/>
              <a:t>EOF</a:t>
            </a:r>
            <a:r>
              <a:rPr lang="fa-IR" dirty="0" smtClean="0"/>
              <a:t>) حساس هستند</a:t>
            </a:r>
          </a:p>
          <a:p>
            <a:pPr lvl="2"/>
            <a:r>
              <a:rPr lang="fa-IR" dirty="0" smtClean="0"/>
              <a:t>توابع خروجي در انتهاط فايل </a:t>
            </a:r>
            <a:r>
              <a:rPr lang="en-US" dirty="0" smtClean="0"/>
              <a:t>EOF</a:t>
            </a:r>
            <a:r>
              <a:rPr lang="fa-IR" dirty="0" smtClean="0"/>
              <a:t> مي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نويسند</a:t>
            </a:r>
          </a:p>
          <a:p>
            <a:pPr lvl="2"/>
            <a:r>
              <a:rPr lang="fa-IR" dirty="0" smtClean="0"/>
              <a:t>توابع ورودي، در صورت رسيدن به انته</a:t>
            </a:r>
            <a:r>
              <a:rPr lang="fa-IR" dirty="0" smtClean="0"/>
              <a:t>ا</a:t>
            </a:r>
            <a:r>
              <a:rPr lang="fa-IR" dirty="0" smtClean="0"/>
              <a:t>ي فايل، </a:t>
            </a:r>
            <a:r>
              <a:rPr lang="en-US" dirty="0" smtClean="0"/>
              <a:t>NULL</a:t>
            </a:r>
            <a:r>
              <a:rPr lang="fa-IR" dirty="0" smtClean="0"/>
              <a:t> برمي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گردانند</a:t>
            </a:r>
          </a:p>
          <a:p>
            <a:pPr lvl="1" algn="l" rtl="0"/>
            <a:r>
              <a:rPr lang="en-US" dirty="0" smtClean="0"/>
              <a:t> </a:t>
            </a:r>
            <a:r>
              <a:rPr lang="en-US" dirty="0" err="1" smtClean="0"/>
              <a:t>fprintf</a:t>
            </a:r>
            <a:r>
              <a:rPr lang="en-US" dirty="0" smtClean="0"/>
              <a:t>, </a:t>
            </a:r>
            <a:r>
              <a:rPr lang="en-US" dirty="0" err="1" smtClean="0"/>
              <a:t>fscanf</a:t>
            </a:r>
            <a:r>
              <a:rPr lang="en-US" dirty="0" smtClean="0"/>
              <a:t>, </a:t>
            </a:r>
            <a:r>
              <a:rPr lang="en-US" dirty="0" err="1" smtClean="0"/>
              <a:t>fgets</a:t>
            </a:r>
            <a:r>
              <a:rPr lang="en-US" dirty="0" smtClean="0"/>
              <a:t>, </a:t>
            </a:r>
            <a:r>
              <a:rPr lang="en-US" dirty="0" err="1" smtClean="0"/>
              <a:t>fputs</a:t>
            </a:r>
            <a:r>
              <a:rPr lang="en-US" dirty="0" smtClean="0"/>
              <a:t>, </a:t>
            </a:r>
            <a:r>
              <a:rPr lang="en-US" dirty="0" err="1" smtClean="0"/>
              <a:t>fgetc</a:t>
            </a:r>
            <a:r>
              <a:rPr lang="en-US" dirty="0" smtClean="0"/>
              <a:t>, </a:t>
            </a:r>
            <a:r>
              <a:rPr lang="en-US" dirty="0" err="1" smtClean="0"/>
              <a:t>fputc</a:t>
            </a:r>
            <a:endParaRPr lang="en-US" dirty="0" smtClean="0"/>
          </a:p>
          <a:p>
            <a:pPr lvl="1" algn="l" rtl="0"/>
            <a:r>
              <a:rPr lang="en-US" dirty="0" smtClean="0"/>
              <a:t> </a:t>
            </a:r>
            <a:r>
              <a:rPr lang="en-US" dirty="0" smtClean="0"/>
              <a:t>while(!</a:t>
            </a:r>
            <a:r>
              <a:rPr lang="en-US" dirty="0" err="1" smtClean="0"/>
              <a:t>feof</a:t>
            </a:r>
            <a:r>
              <a:rPr lang="en-US" dirty="0" smtClean="0"/>
              <a:t>) </a:t>
            </a:r>
            <a:r>
              <a:rPr lang="en-US" dirty="0" err="1" smtClean="0"/>
              <a:t>fputs</a:t>
            </a:r>
            <a:r>
              <a:rPr lang="en-US" dirty="0" smtClean="0"/>
              <a:t>(</a:t>
            </a:r>
            <a:r>
              <a:rPr lang="en-US" dirty="0" err="1" smtClean="0"/>
              <a:t>fgetc</a:t>
            </a:r>
            <a:r>
              <a:rPr lang="en-US" dirty="0" smtClean="0"/>
              <a:t>(fptr3)+4, fptr1);</a:t>
            </a:r>
          </a:p>
          <a:p>
            <a:pPr lvl="1" algn="l" rtl="0"/>
            <a:r>
              <a:rPr lang="en-US" dirty="0" smtClean="0"/>
              <a:t> </a:t>
            </a:r>
            <a:r>
              <a:rPr lang="en-US" dirty="0" smtClean="0"/>
              <a:t>b=</a:t>
            </a:r>
            <a:r>
              <a:rPr lang="en-US" dirty="0" err="1" smtClean="0"/>
              <a:t>fgets</a:t>
            </a:r>
            <a:r>
              <a:rPr lang="en-US" dirty="0" smtClean="0"/>
              <a:t>(a, 45, fptr2);</a:t>
            </a:r>
          </a:p>
          <a:p>
            <a:pPr lvl="1" algn="l" rtl="0"/>
            <a:r>
              <a:rPr lang="en-US" dirty="0" smtClean="0"/>
              <a:t> </a:t>
            </a:r>
            <a:r>
              <a:rPr lang="en-US" dirty="0" err="1" smtClean="0"/>
              <a:t>fprintf</a:t>
            </a:r>
            <a:r>
              <a:rPr lang="en-US" dirty="0" smtClean="0"/>
              <a:t>(fptr1, “%4d”, k);</a:t>
            </a:r>
          </a:p>
          <a:p>
            <a:pPr lvl="1" algn="l" rtl="0"/>
            <a:r>
              <a:rPr lang="en-US" dirty="0" smtClean="0"/>
              <a:t> </a:t>
            </a:r>
            <a:r>
              <a:rPr lang="en-US" dirty="0" err="1" smtClean="0"/>
              <a:t>fscanf</a:t>
            </a:r>
            <a:r>
              <a:rPr lang="en-US" dirty="0" smtClean="0"/>
              <a:t>(fptr2, “%d”, &amp;k);</a:t>
            </a:r>
            <a:endParaRPr lang="fa-IR" dirty="0" smtClean="0"/>
          </a:p>
          <a:p>
            <a:pPr algn="r"/>
            <a:endParaRPr lang="fa-I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توابع مختلف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feof</a:t>
            </a:r>
            <a:r>
              <a:rPr lang="en-US" dirty="0" smtClean="0"/>
              <a:t>(fptr1)</a:t>
            </a:r>
            <a:r>
              <a:rPr lang="fa-IR" dirty="0" smtClean="0"/>
              <a:t> انتهاي فايل فرمت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دار را پيدا مي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کند</a:t>
            </a:r>
          </a:p>
          <a:p>
            <a:pPr lvl="1"/>
            <a:r>
              <a:rPr lang="fa-IR" dirty="0" smtClean="0"/>
              <a:t>تست ميکند در موقعيت فعلي </a:t>
            </a:r>
            <a:r>
              <a:rPr lang="en-US" dirty="0" smtClean="0"/>
              <a:t>EOF</a:t>
            </a:r>
            <a:r>
              <a:rPr lang="fa-IR" dirty="0" smtClean="0"/>
              <a:t> قرار دارد يا نه</a:t>
            </a:r>
            <a:endParaRPr lang="fa-IR" dirty="0" smtClean="0"/>
          </a:p>
          <a:p>
            <a:r>
              <a:rPr lang="en-US" dirty="0" smtClean="0"/>
              <a:t> rewind(fptr1)</a:t>
            </a:r>
            <a:r>
              <a:rPr lang="fa-IR" dirty="0" smtClean="0"/>
              <a:t>اشاره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گر به محل دسترسي را به ابتداي فايل مي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برد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ferror</a:t>
            </a:r>
            <a:r>
              <a:rPr lang="en-US" dirty="0" smtClean="0"/>
              <a:t>(fptr1)</a:t>
            </a:r>
            <a:r>
              <a:rPr lang="fa-IR" dirty="0" smtClean="0"/>
              <a:t> مشخص مي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کند آخرين عمل انجام شده روي تابع داده شده موفقيت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آميز بوده است يا نه</a:t>
            </a:r>
          </a:p>
          <a:p>
            <a:r>
              <a:rPr lang="fa-IR" dirty="0" smtClean="0"/>
              <a:t> (نام فايل)</a:t>
            </a:r>
            <a:r>
              <a:rPr lang="en-US" dirty="0" smtClean="0"/>
              <a:t> remove</a:t>
            </a:r>
            <a:r>
              <a:rPr lang="fa-IR" dirty="0" smtClean="0"/>
              <a:t>فايل را حذف </a:t>
            </a:r>
            <a:r>
              <a:rPr lang="en-US" dirty="0" smtClean="0"/>
              <a:t>(delete)</a:t>
            </a:r>
            <a:r>
              <a:rPr lang="fa-IR" dirty="0" smtClean="0"/>
              <a:t> مي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کند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ذخيره/خواندن مقادير در قالب اصلي متغيرها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 </a:t>
            </a:r>
            <a:r>
              <a:rPr lang="en-US" dirty="0" err="1" smtClean="0"/>
              <a:t>fread</a:t>
            </a:r>
            <a:r>
              <a:rPr lang="en-US" dirty="0" smtClean="0"/>
              <a:t>(buffer1, 4, 250, fptr1);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 err="1" smtClean="0"/>
              <a:t>fwrite</a:t>
            </a:r>
            <a:r>
              <a:rPr lang="en-US" dirty="0" smtClean="0"/>
              <a:t>(buffer2, 2, 112, fptr2);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 </a:t>
            </a:r>
            <a:r>
              <a:rPr lang="en-US" dirty="0" err="1" smtClean="0"/>
              <a:t>fread</a:t>
            </a:r>
            <a:r>
              <a:rPr lang="en-US" dirty="0" smtClean="0"/>
              <a:t>(buffer1, </a:t>
            </a:r>
            <a:r>
              <a:rPr lang="en-US" dirty="0" err="1" smtClean="0"/>
              <a:t>sizeof</a:t>
            </a:r>
            <a:r>
              <a:rPr lang="en-US" dirty="0" smtClean="0"/>
              <a:t>(</a:t>
            </a:r>
            <a:r>
              <a:rPr lang="en-US" dirty="0" err="1" smtClean="0"/>
              <a:t>mystruct</a:t>
            </a:r>
            <a:r>
              <a:rPr lang="en-US" dirty="0" smtClean="0"/>
              <a:t>), 1120</a:t>
            </a:r>
            <a:r>
              <a:rPr lang="en-US" dirty="0" smtClean="0"/>
              <a:t>, </a:t>
            </a:r>
            <a:r>
              <a:rPr lang="en-US" dirty="0" smtClean="0"/>
              <a:t>fptr3);</a:t>
            </a:r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 </a:t>
            </a:r>
            <a:r>
              <a:rPr lang="en-US" dirty="0" err="1" smtClean="0"/>
              <a:t>fseek</a:t>
            </a:r>
            <a:r>
              <a:rPr lang="en-US" dirty="0" smtClean="0"/>
              <a:t>(fptr1, 12, SEEK_CUR); 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 smtClean="0"/>
              <a:t>                       </a:t>
            </a:r>
            <a:r>
              <a:rPr lang="en-US" dirty="0" smtClean="0"/>
              <a:t>//SEEK_END, SEEK_SET</a:t>
            </a:r>
            <a:endParaRPr lang="fa-I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ساختار ديسکها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نحوة معرفي فايل در زبان </a:t>
            </a:r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معرفي متغير اشاره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گر به ساختمان </a:t>
            </a:r>
            <a:r>
              <a:rPr lang="en-US" dirty="0" smtClean="0"/>
              <a:t>(</a:t>
            </a:r>
            <a:r>
              <a:rPr lang="en-US" dirty="0" err="1" smtClean="0"/>
              <a:t>struct</a:t>
            </a:r>
            <a:r>
              <a:rPr lang="en-US" dirty="0" smtClean="0"/>
              <a:t>)</a:t>
            </a:r>
            <a:r>
              <a:rPr lang="fa-IR" dirty="0" smtClean="0"/>
              <a:t> فايل</a:t>
            </a:r>
          </a:p>
          <a:p>
            <a:pPr lvl="1"/>
            <a:r>
              <a:rPr lang="fa-IR" dirty="0" smtClean="0"/>
              <a:t>ساختمان فايل : مجموعة اطلاعات مرتبط با فايل مشخص شده را نگه مي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دارد</a:t>
            </a:r>
          </a:p>
          <a:p>
            <a:pPr lvl="2"/>
            <a:r>
              <a:rPr lang="fa-IR" dirty="0" smtClean="0"/>
              <a:t>نام فايل : شامل </a:t>
            </a:r>
            <a:r>
              <a:rPr lang="en-US" dirty="0" smtClean="0"/>
              <a:t>path</a:t>
            </a:r>
            <a:r>
              <a:rPr lang="fa-IR" dirty="0" smtClean="0"/>
              <a:t> </a:t>
            </a:r>
          </a:p>
          <a:p>
            <a:pPr lvl="2"/>
            <a:r>
              <a:rPr lang="fa-IR" dirty="0" smtClean="0"/>
              <a:t>نحوة باز شدن</a:t>
            </a:r>
          </a:p>
          <a:p>
            <a:pPr lvl="2"/>
            <a:r>
              <a:rPr lang="fa-IR" dirty="0" smtClean="0"/>
              <a:t>اشاره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گر به موقعيت فعلي قابل خوانده/نوشته شدن فايل</a:t>
            </a:r>
          </a:p>
          <a:p>
            <a:pPr lvl="2"/>
            <a:r>
              <a:rPr lang="fa-IR" dirty="0" smtClean="0"/>
              <a:t>ابعاد و اشاره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گر به بافرها</a:t>
            </a:r>
          </a:p>
          <a:p>
            <a:pPr lvl="2"/>
            <a:r>
              <a:rPr lang="fa-IR" dirty="0" smtClean="0"/>
              <a:t>...</a:t>
            </a:r>
          </a:p>
          <a:p>
            <a:pPr lvl="1"/>
            <a:r>
              <a:rPr lang="fa-IR" dirty="0" smtClean="0"/>
              <a:t>مربوط به کتابخانة </a:t>
            </a:r>
            <a:r>
              <a:rPr lang="en-US" dirty="0" err="1" smtClean="0"/>
              <a:t>stdio.h</a:t>
            </a:r>
            <a:r>
              <a:rPr lang="fa-IR" dirty="0" smtClean="0"/>
              <a:t> است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نحوة دسترسي به فايل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بازکردن فايل</a:t>
            </a:r>
          </a:p>
          <a:p>
            <a:pPr lvl="1" algn="l" rtl="0"/>
            <a:r>
              <a:rPr lang="en-US" dirty="0" smtClean="0"/>
              <a:t> </a:t>
            </a:r>
            <a:r>
              <a:rPr lang="en-US" dirty="0" err="1" smtClean="0"/>
              <a:t>fopen</a:t>
            </a:r>
            <a:r>
              <a:rPr lang="en-US" dirty="0" smtClean="0"/>
              <a:t>(“</a:t>
            </a:r>
            <a:r>
              <a:rPr lang="en-US" dirty="0" err="1" smtClean="0"/>
              <a:t>abc.efg”,”w</a:t>
            </a:r>
            <a:r>
              <a:rPr lang="en-US" dirty="0" smtClean="0"/>
              <a:t>”);</a:t>
            </a:r>
            <a:endParaRPr lang="fa-IR" dirty="0" smtClean="0"/>
          </a:p>
          <a:p>
            <a:pPr lvl="1"/>
            <a:r>
              <a:rPr lang="fa-IR" dirty="0" smtClean="0"/>
              <a:t>ورودي به تابع : دو اشاره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گر به دو رشته هستند</a:t>
            </a:r>
          </a:p>
          <a:p>
            <a:pPr lvl="2"/>
            <a:r>
              <a:rPr lang="fa-IR" dirty="0" smtClean="0"/>
              <a:t>رشتة اول نام فايل را مشخص مي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کند</a:t>
            </a:r>
          </a:p>
          <a:p>
            <a:pPr lvl="2"/>
            <a:r>
              <a:rPr lang="fa-IR" dirty="0" smtClean="0"/>
              <a:t>رشتة دوم نحوة باز شدن را تعيين مي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نمايد</a:t>
            </a:r>
          </a:p>
          <a:p>
            <a:pPr lvl="1"/>
            <a:r>
              <a:rPr lang="fa-IR" dirty="0" smtClean="0"/>
              <a:t>تابع، آدرسي را برمي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گرداند که اگر </a:t>
            </a:r>
            <a:r>
              <a:rPr lang="en-US" dirty="0" smtClean="0"/>
              <a:t>NULL</a:t>
            </a:r>
            <a:r>
              <a:rPr lang="fa-IR" dirty="0" smtClean="0"/>
              <a:t> نباشد، عمل باز کردن فايل موفقيت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آميز بوده است</a:t>
            </a:r>
          </a:p>
          <a:p>
            <a:pPr lvl="1"/>
            <a:r>
              <a:rPr lang="fa-IR" dirty="0" smtClean="0"/>
              <a:t>دسترسي به فايل، از اين پس، از طريق اين اشاره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گر خواهد بود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نحوة بازشدن فايل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براي هر فايل بازشده، اشاره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گري به محلي که دسترسي بعدي از آن نقطه صورت مي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گيرد در نظر گرفته مي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شود</a:t>
            </a:r>
          </a:p>
          <a:p>
            <a:r>
              <a:rPr lang="fa-IR" dirty="0" smtClean="0"/>
              <a:t>فايل بازشده مي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تواند براي خوانده/نوشته شدن باز شود</a:t>
            </a:r>
          </a:p>
          <a:p>
            <a:pPr lvl="1"/>
            <a:r>
              <a:rPr lang="fa-IR" dirty="0" smtClean="0"/>
              <a:t>اين موضوع بر رفتار در صورت موجود نبودن فايل مشخص شده تأثير مي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گذارد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800" y="4114800"/>
          <a:ext cx="6096001" cy="2516505"/>
        </p:xfrm>
        <a:graphic>
          <a:graphicData uri="http://schemas.openxmlformats.org/drawingml/2006/table">
            <a:tbl>
              <a:tblPr/>
              <a:tblGrid>
                <a:gridCol w="1249318"/>
                <a:gridCol w="1254894"/>
                <a:gridCol w="3591789"/>
              </a:tblGrid>
              <a:tr h="473973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b="0" i="0" u="none" strike="noStrike" dirty="0">
                          <a:solidFill>
                            <a:srgbClr val="FFFF00"/>
                          </a:solidFill>
                          <a:latin typeface="Lotus"/>
                          <a:cs typeface="Lotus" pitchFamily="2" charset="-78"/>
                        </a:rPr>
                        <a:t>نوع باز شدن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b="0" i="0" u="none" strike="noStrike" dirty="0" smtClean="0">
                          <a:solidFill>
                            <a:srgbClr val="FFFF00"/>
                          </a:solidFill>
                          <a:latin typeface="Lotus"/>
                          <a:cs typeface="Lotus" pitchFamily="2" charset="-78"/>
                        </a:rPr>
                        <a:t>اشاره</a:t>
                      </a:r>
                      <a:r>
                        <a:rPr lang="fa-IR" sz="2000" dirty="0" smtClean="0">
                          <a:cs typeface="Lotus"/>
                        </a:rPr>
                        <a:t>‌</a:t>
                      </a:r>
                      <a:r>
                        <a:rPr lang="fa-IR" sz="2000" b="0" i="0" u="none" strike="noStrike" dirty="0" smtClean="0">
                          <a:solidFill>
                            <a:srgbClr val="FFFF00"/>
                          </a:solidFill>
                          <a:latin typeface="Lotus"/>
                          <a:cs typeface="Lotus" pitchFamily="2" charset="-78"/>
                        </a:rPr>
                        <a:t>گر</a:t>
                      </a:r>
                      <a:endParaRPr lang="fa-IR" sz="2000" b="0" i="0" u="none" strike="noStrike" dirty="0">
                        <a:solidFill>
                          <a:srgbClr val="FFFF00"/>
                        </a:solidFill>
                        <a:latin typeface="Lotus"/>
                        <a:cs typeface="Lotus" pitchFamily="2" charset="-7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b="0" i="0" u="none" strike="noStrike" dirty="0">
                          <a:solidFill>
                            <a:srgbClr val="FFFF00"/>
                          </a:solidFill>
                          <a:latin typeface="Lotus"/>
                          <a:cs typeface="Lotus" pitchFamily="2" charset="-78"/>
                        </a:rPr>
                        <a:t>پاسخ در صورت موجود نبودن فايل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4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FFFF00"/>
                          </a:solidFill>
                          <a:latin typeface="Calibri"/>
                          <a:cs typeface="Lotus" pitchFamily="2" charset="-78"/>
                        </a:rPr>
                        <a:t>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b="0" i="0" u="none" strike="noStrike">
                          <a:solidFill>
                            <a:srgbClr val="FFFF00"/>
                          </a:solidFill>
                          <a:latin typeface="Lotus"/>
                          <a:cs typeface="Lotus" pitchFamily="2" charset="-78"/>
                        </a:rPr>
                        <a:t>ابتداي فايل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b="0" i="0" u="none" strike="noStrike" dirty="0">
                          <a:solidFill>
                            <a:srgbClr val="FFFF00"/>
                          </a:solidFill>
                          <a:latin typeface="Lotus"/>
                          <a:cs typeface="Lotus" pitchFamily="2" charset="-78"/>
                        </a:rPr>
                        <a:t>خطا/بازگشت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4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FFFF00"/>
                          </a:solidFill>
                          <a:latin typeface="Calibri"/>
                          <a:cs typeface="Lotus" pitchFamily="2" charset="-78"/>
                        </a:rPr>
                        <a:t>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b="0" i="0" u="none" strike="noStrike">
                          <a:solidFill>
                            <a:srgbClr val="FFFF00"/>
                          </a:solidFill>
                          <a:latin typeface="Lotus"/>
                          <a:cs typeface="Lotus" pitchFamily="2" charset="-78"/>
                        </a:rPr>
                        <a:t>ابتداي فايل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b="0" i="0" u="none" strike="noStrike" dirty="0">
                          <a:solidFill>
                            <a:srgbClr val="FFFF00"/>
                          </a:solidFill>
                          <a:latin typeface="Lotus"/>
                          <a:cs typeface="Lotus" pitchFamily="2" charset="-78"/>
                        </a:rPr>
                        <a:t>فايل جديد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4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FFFF00"/>
                          </a:solidFill>
                          <a:latin typeface="Calibri"/>
                          <a:cs typeface="Lotus" pitchFamily="2" charset="-78"/>
                        </a:rPr>
                        <a:t>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b="0" i="0" u="none" strike="noStrike">
                          <a:solidFill>
                            <a:srgbClr val="FFFF00"/>
                          </a:solidFill>
                          <a:latin typeface="Lotus"/>
                          <a:cs typeface="Lotus" pitchFamily="2" charset="-78"/>
                        </a:rPr>
                        <a:t>انتهاي فايل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b="0" i="0" u="none" strike="noStrike" dirty="0">
                          <a:solidFill>
                            <a:srgbClr val="FFFF00"/>
                          </a:solidFill>
                          <a:latin typeface="Lotus"/>
                          <a:cs typeface="Lotus" pitchFamily="2" charset="-78"/>
                        </a:rPr>
                        <a:t>فايل جديد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4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FFFF00"/>
                          </a:solidFill>
                          <a:latin typeface="Calibri"/>
                          <a:cs typeface="Lotus" pitchFamily="2" charset="-78"/>
                        </a:rPr>
                        <a:t>r+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b="0" i="0" u="none" strike="noStrike">
                          <a:solidFill>
                            <a:srgbClr val="FFFF00"/>
                          </a:solidFill>
                          <a:latin typeface="Lotus"/>
                          <a:cs typeface="Lotus" pitchFamily="2" charset="-78"/>
                        </a:rPr>
                        <a:t>ابتداي فايل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b="0" i="0" u="none" strike="noStrike" dirty="0">
                          <a:solidFill>
                            <a:srgbClr val="FFFF00"/>
                          </a:solidFill>
                          <a:latin typeface="Lotus"/>
                          <a:cs typeface="Lotus" pitchFamily="2" charset="-78"/>
                        </a:rPr>
                        <a:t>فايل جديد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4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FFFF00"/>
                          </a:solidFill>
                          <a:latin typeface="Calibri"/>
                          <a:cs typeface="Lotus" pitchFamily="2" charset="-78"/>
                        </a:rPr>
                        <a:t>w+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b="0" i="0" u="none" strike="noStrike">
                          <a:solidFill>
                            <a:srgbClr val="FFFF00"/>
                          </a:solidFill>
                          <a:latin typeface="Lotus"/>
                          <a:cs typeface="Lotus" pitchFamily="2" charset="-78"/>
                        </a:rPr>
                        <a:t>ابتداي فايل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b="0" i="0" u="none" strike="noStrike" dirty="0">
                          <a:solidFill>
                            <a:srgbClr val="FFFF00"/>
                          </a:solidFill>
                          <a:latin typeface="Lotus"/>
                          <a:cs typeface="Lotus" pitchFamily="2" charset="-78"/>
                        </a:rPr>
                        <a:t>فايل جديد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42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FFFF00"/>
                          </a:solidFill>
                          <a:latin typeface="Calibri"/>
                          <a:cs typeface="Lotus" pitchFamily="2" charset="-78"/>
                        </a:rPr>
                        <a:t>a+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b="0" i="0" u="none" strike="noStrike">
                          <a:solidFill>
                            <a:srgbClr val="FFFF00"/>
                          </a:solidFill>
                          <a:latin typeface="Lotus"/>
                          <a:cs typeface="Lotus" pitchFamily="2" charset="-78"/>
                        </a:rPr>
                        <a:t>انتهاي فايل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b="0" i="0" u="none" strike="noStrike" dirty="0">
                          <a:solidFill>
                            <a:srgbClr val="FFFF00"/>
                          </a:solidFill>
                          <a:latin typeface="Lotus"/>
                          <a:cs typeface="Lotus" pitchFamily="2" charset="-78"/>
                        </a:rPr>
                        <a:t>فايل جديد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نوع فايل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در </a:t>
            </a:r>
            <a:r>
              <a:rPr lang="fa-IR" smtClean="0"/>
              <a:t>انتهاي متغير روش باز کردن در </a:t>
            </a:r>
            <a:r>
              <a:rPr lang="fa-IR" dirty="0" smtClean="0"/>
              <a:t>تابع </a:t>
            </a:r>
            <a:r>
              <a:rPr lang="en-US" dirty="0" err="1" smtClean="0"/>
              <a:t>fopen</a:t>
            </a:r>
            <a:r>
              <a:rPr lang="fa-IR" dirty="0" smtClean="0"/>
              <a:t> ، نوع رفتار بر اساس محتويات فايل </a:t>
            </a:r>
            <a:r>
              <a:rPr lang="fa-IR" u="sng" dirty="0" smtClean="0">
                <a:solidFill>
                  <a:srgbClr val="FFFF00"/>
                </a:solidFill>
              </a:rPr>
              <a:t>مي</a:t>
            </a:r>
            <a:r>
              <a:rPr lang="fa-IR" u="sng" dirty="0" smtClean="0">
                <a:solidFill>
                  <a:srgbClr val="FFFF00"/>
                </a:solidFill>
                <a:cs typeface="Lotus"/>
              </a:rPr>
              <a:t>‌</a:t>
            </a:r>
            <a:r>
              <a:rPr lang="fa-IR" u="sng" dirty="0" smtClean="0">
                <a:solidFill>
                  <a:srgbClr val="FFFF00"/>
                </a:solidFill>
              </a:rPr>
              <a:t>تواند</a:t>
            </a:r>
            <a:r>
              <a:rPr lang="fa-IR" dirty="0" smtClean="0"/>
              <a:t> آورده شود</a:t>
            </a:r>
          </a:p>
          <a:p>
            <a:pPr lvl="1"/>
            <a:r>
              <a:rPr lang="fa-IR" dirty="0" smtClean="0"/>
              <a:t> </a:t>
            </a:r>
            <a:r>
              <a:rPr lang="en-US" dirty="0" smtClean="0"/>
              <a:t>b</a:t>
            </a:r>
            <a:r>
              <a:rPr lang="fa-IR" dirty="0" smtClean="0"/>
              <a:t> معرف فايل باينري است : </a:t>
            </a:r>
            <a:r>
              <a:rPr lang="en-US" dirty="0" err="1" smtClean="0"/>
              <a:t>rb</a:t>
            </a:r>
            <a:r>
              <a:rPr lang="fa-IR" dirty="0" smtClean="0"/>
              <a:t> ، </a:t>
            </a:r>
            <a:r>
              <a:rPr lang="en-US" dirty="0" err="1" smtClean="0"/>
              <a:t>a+b</a:t>
            </a:r>
            <a:r>
              <a:rPr lang="fa-IR" dirty="0" smtClean="0"/>
              <a:t> ، </a:t>
            </a:r>
            <a:r>
              <a:rPr lang="en-US" dirty="0" err="1" smtClean="0"/>
              <a:t>wb</a:t>
            </a:r>
            <a:r>
              <a:rPr lang="en-US" dirty="0" smtClean="0"/>
              <a:t>+</a:t>
            </a:r>
            <a:r>
              <a:rPr lang="fa-IR" dirty="0" smtClean="0"/>
              <a:t> </a:t>
            </a:r>
          </a:p>
          <a:p>
            <a:pPr lvl="1"/>
            <a:r>
              <a:rPr lang="fa-IR" dirty="0" smtClean="0"/>
              <a:t> </a:t>
            </a:r>
            <a:r>
              <a:rPr lang="en-US" dirty="0" smtClean="0"/>
              <a:t>t</a:t>
            </a:r>
            <a:r>
              <a:rPr lang="fa-IR" dirty="0" smtClean="0"/>
              <a:t> معرف فايل متن </a:t>
            </a:r>
            <a:r>
              <a:rPr lang="en-US" dirty="0" smtClean="0"/>
              <a:t>text</a:t>
            </a:r>
            <a:r>
              <a:rPr lang="fa-IR" dirty="0" smtClean="0"/>
              <a:t> است. در اين صورت کد </a:t>
            </a:r>
            <a:r>
              <a:rPr lang="en-US" dirty="0" smtClean="0"/>
              <a:t>EOF</a:t>
            </a:r>
            <a:r>
              <a:rPr lang="fa-IR" dirty="0" smtClean="0"/>
              <a:t> معرف انتهاي فايل است</a:t>
            </a:r>
            <a:r>
              <a:rPr lang="fa-IR" dirty="0" smtClean="0"/>
              <a:t> : </a:t>
            </a:r>
            <a:r>
              <a:rPr lang="en-US" dirty="0" err="1" smtClean="0"/>
              <a:t>rt</a:t>
            </a:r>
            <a:r>
              <a:rPr lang="fa-IR" dirty="0" smtClean="0"/>
              <a:t> </a:t>
            </a:r>
            <a:r>
              <a:rPr lang="fa-IR" dirty="0" smtClean="0"/>
              <a:t>، </a:t>
            </a:r>
            <a:r>
              <a:rPr lang="en-US" dirty="0" err="1" smtClean="0"/>
              <a:t>a+t</a:t>
            </a:r>
            <a:r>
              <a:rPr lang="fa-IR" dirty="0" smtClean="0"/>
              <a:t> </a:t>
            </a:r>
            <a:r>
              <a:rPr lang="fa-IR" dirty="0" smtClean="0"/>
              <a:t>، </a:t>
            </a:r>
            <a:r>
              <a:rPr lang="en-US" dirty="0" smtClean="0"/>
              <a:t>w</a:t>
            </a:r>
            <a:r>
              <a:rPr lang="en-US" dirty="0" smtClean="0"/>
              <a:t>t</a:t>
            </a:r>
            <a:r>
              <a:rPr lang="en-US" dirty="0" smtClean="0"/>
              <a:t>+</a:t>
            </a:r>
            <a:r>
              <a:rPr lang="fa-IR" dirty="0" smtClean="0"/>
              <a:t> </a:t>
            </a:r>
          </a:p>
          <a:p>
            <a:pPr lvl="2"/>
            <a:r>
              <a:rPr lang="fa-IR" dirty="0" smtClean="0"/>
              <a:t>برخي ازکدهاي ديگر متن نيز ممکن است تفسير و مورد استفاده واقع شوند</a:t>
            </a:r>
          </a:p>
          <a:p>
            <a:pPr lvl="2"/>
            <a:r>
              <a:rPr lang="fa-IR" dirty="0" smtClean="0"/>
              <a:t>انتهاي فايل از طريق مقدار حجم فايل نيز مي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تواند تشخيص داده شود (در حالت باينري)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fa-IR" dirty="0" smtClean="0"/>
              <a:t>مثال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l" rtl="0"/>
            <a:r>
              <a:rPr lang="en-US" dirty="0" smtClean="0"/>
              <a:t> FILE *fptr1, *fptr2;</a:t>
            </a:r>
          </a:p>
          <a:p>
            <a:pPr lvl="1" algn="l" rtl="0"/>
            <a:r>
              <a:rPr lang="en-US" dirty="0" smtClean="0"/>
              <a:t> </a:t>
            </a:r>
            <a:r>
              <a:rPr lang="en-US" dirty="0" smtClean="0"/>
              <a:t>fptr1=</a:t>
            </a:r>
            <a:r>
              <a:rPr lang="en-US" dirty="0" err="1" smtClean="0"/>
              <a:t>fopen</a:t>
            </a:r>
            <a:r>
              <a:rPr lang="en-US" dirty="0" smtClean="0"/>
              <a:t>(“</a:t>
            </a:r>
            <a:r>
              <a:rPr lang="en-US" dirty="0" err="1" smtClean="0"/>
              <a:t>myfile.dat”,”r</a:t>
            </a:r>
            <a:r>
              <a:rPr lang="en-US" dirty="0" smtClean="0"/>
              <a:t>”);</a:t>
            </a:r>
            <a:endParaRPr lang="fa-IR" dirty="0" smtClean="0"/>
          </a:p>
          <a:p>
            <a:pPr lvl="1" algn="l" rtl="0"/>
            <a:r>
              <a:rPr lang="en-US" dirty="0" smtClean="0"/>
              <a:t> </a:t>
            </a:r>
            <a:r>
              <a:rPr lang="en-US" dirty="0" smtClean="0"/>
              <a:t>if (!(fptr2=</a:t>
            </a:r>
            <a:r>
              <a:rPr lang="en-US" dirty="0" err="1" smtClean="0"/>
              <a:t>fopen</a:t>
            </a:r>
            <a:r>
              <a:rPr lang="en-US" dirty="0" smtClean="0"/>
              <a:t>(“</a:t>
            </a:r>
            <a:r>
              <a:rPr lang="en-US" dirty="0" err="1" smtClean="0"/>
              <a:t>mnq.xyz”,”w</a:t>
            </a:r>
            <a:r>
              <a:rPr lang="en-US" dirty="0" smtClean="0"/>
              <a:t>+”))){</a:t>
            </a:r>
          </a:p>
          <a:p>
            <a:pPr lvl="1" algn="l" rtl="0"/>
            <a:r>
              <a:rPr lang="en-US" dirty="0" smtClean="0"/>
              <a:t> </a:t>
            </a:r>
            <a:r>
              <a:rPr lang="en-US" dirty="0" smtClean="0"/>
              <a:t>                 </a:t>
            </a:r>
            <a:r>
              <a:rPr lang="en-US" dirty="0" err="1" smtClean="0"/>
              <a:t>printf</a:t>
            </a:r>
            <a:r>
              <a:rPr lang="en-US" dirty="0" smtClean="0"/>
              <a:t>(“can not open file”);</a:t>
            </a:r>
            <a:endParaRPr lang="fa-IR" dirty="0" smtClean="0"/>
          </a:p>
          <a:p>
            <a:pPr lvl="1" algn="l" rtl="0"/>
            <a:r>
              <a:rPr lang="en-US" dirty="0" smtClean="0"/>
              <a:t>                  </a:t>
            </a:r>
            <a:r>
              <a:rPr lang="en-US" dirty="0" err="1" smtClean="0"/>
              <a:t>printf</a:t>
            </a:r>
            <a:r>
              <a:rPr lang="en-US" dirty="0" smtClean="0"/>
              <a:t>(“program terminated”);</a:t>
            </a:r>
          </a:p>
          <a:p>
            <a:pPr lvl="1" algn="l" rtl="0"/>
            <a:r>
              <a:rPr lang="en-US" dirty="0" smtClean="0"/>
              <a:t> </a:t>
            </a:r>
            <a:r>
              <a:rPr lang="en-US" dirty="0" smtClean="0"/>
              <a:t>                 return(1);</a:t>
            </a:r>
          </a:p>
          <a:p>
            <a:pPr lvl="1" algn="l" rtl="0"/>
            <a:r>
              <a:rPr lang="en-US" dirty="0" smtClean="0"/>
              <a:t> </a:t>
            </a:r>
            <a:r>
              <a:rPr lang="en-US" dirty="0" smtClean="0"/>
              <a:t>                 }</a:t>
            </a:r>
          </a:p>
          <a:p>
            <a:pPr lvl="1" algn="l" rtl="0"/>
            <a:r>
              <a:rPr lang="en-US" dirty="0" smtClean="0"/>
              <a:t> for(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=0; </a:t>
            </a:r>
            <a:r>
              <a:rPr lang="en-US" dirty="0" err="1" smtClean="0"/>
              <a:t>i</a:t>
            </a:r>
            <a:r>
              <a:rPr lang="en-US" dirty="0" smtClean="0"/>
              <a:t>&lt;10; </a:t>
            </a:r>
            <a:r>
              <a:rPr lang="en-US" dirty="0" err="1" smtClean="0"/>
              <a:t>i</a:t>
            </a:r>
            <a:r>
              <a:rPr lang="en-US" dirty="0" smtClean="0"/>
              <a:t>++){…</a:t>
            </a:r>
            <a:endParaRPr lang="fa-I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بستن فايل / تخلية بافر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 </a:t>
            </a:r>
            <a:r>
              <a:rPr lang="en-US" dirty="0" err="1" smtClean="0"/>
              <a:t>fclose</a:t>
            </a:r>
            <a:r>
              <a:rPr lang="en-US" dirty="0" smtClean="0"/>
              <a:t>(fptr1);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 err="1" smtClean="0"/>
              <a:t>fcloseall</a:t>
            </a:r>
            <a:r>
              <a:rPr lang="en-US" dirty="0" smtClean="0"/>
              <a:t>();</a:t>
            </a:r>
            <a:endParaRPr lang="fa-IR" dirty="0" smtClean="0"/>
          </a:p>
          <a:p>
            <a:r>
              <a:rPr lang="fa-IR" dirty="0" smtClean="0"/>
              <a:t>ممکن است نياز باشد آخرين تغييرات اعمال شده در فايل، که ممکن است تنها در بافر اعمال شده باشد، در فايل اصلي نيز اعمال شود</a:t>
            </a:r>
            <a:endParaRPr lang="en-US" dirty="0" smtClean="0"/>
          </a:p>
          <a:p>
            <a:pPr algn="l" rtl="0"/>
            <a:r>
              <a:rPr lang="en-US" dirty="0" smtClean="0"/>
              <a:t> </a:t>
            </a:r>
            <a:r>
              <a:rPr lang="en-US" dirty="0" err="1" smtClean="0"/>
              <a:t>fflush</a:t>
            </a:r>
            <a:r>
              <a:rPr lang="en-US" dirty="0" smtClean="0"/>
              <a:t> (fptr1);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 err="1" smtClean="0"/>
              <a:t>flushall</a:t>
            </a:r>
            <a:r>
              <a:rPr lang="en-US" dirty="0" smtClean="0"/>
              <a:t>();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فايلهاي باز موجود در کامپيوتر بصورت پيش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فرض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هنگام روشن شدن هر کامپيوتري، تعدادي فايل بصورت پيش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فرض باز مي</a:t>
            </a:r>
            <a:r>
              <a:rPr lang="fa-IR" dirty="0" smtClean="0">
                <a:cs typeface="Lotus"/>
              </a:rPr>
              <a:t>‌</a:t>
            </a:r>
            <a:r>
              <a:rPr lang="fa-IR" dirty="0" smtClean="0"/>
              <a:t>شوند که عبارتند از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stdin</a:t>
            </a:r>
            <a:endParaRPr lang="en-US" dirty="0" smtClean="0"/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stdout</a:t>
            </a:r>
            <a:endParaRPr lang="en-US" dirty="0" smtClean="0"/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stderr</a:t>
            </a:r>
            <a:endParaRPr lang="en-US" dirty="0" smtClean="0"/>
          </a:p>
          <a:p>
            <a:pPr lvl="1"/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stdprn</a:t>
            </a:r>
            <a:endParaRPr lang="en-US" dirty="0" smtClean="0"/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stdaux</a:t>
            </a:r>
            <a:endParaRPr lang="fa-I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درس برنامه‌سازي کامپيوتر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تابع&amp;quot;&quot;/&gt;&lt;property id=&quot;20307&quot; value=&quot;257&quot;/&gt;&lt;/object&gt;&lt;object type=&quot;3&quot; unique_id=&quot;10861&quot;&gt;&lt;property id=&quot;20148&quot; value=&quot;5&quot;/&gt;&lt;property id=&quot;20300&quot; value=&quot;Slide 4 - &amp;quot;تابع&amp;quot;&quot;/&gt;&lt;property id=&quot;20307&quot; value=&quot;258&quot;/&gt;&lt;/object&gt;&lt;object type=&quot;3&quot; unique_id=&quot;10862&quot;&gt;&lt;property id=&quot;20148&quot; value=&quot;5&quot;/&gt;&lt;property id=&quot;20300&quot; value=&quot;Slide 6 - &amp;quot;تعريف تابع&amp;quot;&quot;/&gt;&lt;property id=&quot;20307&quot; value=&quot;261&quot;/&gt;&lt;/object&gt;&lt;object type=&quot;3&quot; unique_id=&quot;10863&quot;&gt;&lt;property id=&quot;20148&quot; value=&quot;5&quot;/&gt;&lt;property id=&quot;20300&quot; value=&quot;Slide 7 - &amp;quot;مثال&amp;quot;&quot;/&gt;&lt;property id=&quot;20307&quot; value=&quot;259&quot;/&gt;&lt;/object&gt;&lt;object type=&quot;3&quot; unique_id=&quot;10864&quot;&gt;&lt;property id=&quot;20148&quot; value=&quot;5&quot;/&gt;&lt;property id=&quot;20300&quot; value=&quot;Slide 8 - &amp;quot;call by value – call by reference&amp;quot;&quot;/&gt;&lt;property id=&quot;20307&quot; value=&quot;260&quot;/&gt;&lt;/object&gt;&lt;object type=&quot;3&quot; unique_id=&quot;11165&quot;&gt;&lt;property id=&quot;20148&quot; value=&quot;5&quot;/&gt;&lt;property id=&quot;20300&quot; value=&quot;Slide 5 - &amp;quot;Identifier عمومي و محلي&amp;quot;&quot;/&gt;&lt;property id=&quot;20307&quot; value=&quot;284&quot;/&gt;&lt;/object&gt;&lt;object type=&quot;3&quot; unique_id=&quot;11426&quot;&gt;&lt;property id=&quot;20148&quot; value=&quot;5&quot;/&gt;&lt;property id=&quot;20300&quot; value=&quot;Slide 9 - &amp;quot;call by value – call by reference&amp;quot;&quot;/&gt;&lt;property id=&quot;20307&quot; value=&quot;287&quot;/&gt;&lt;/object&gt;&lt;object type=&quot;3&quot; unique_id=&quot;12092&quot;&gt;&lt;property id=&quot;20148&quot; value=&quot;5&quot;/&gt;&lt;property id=&quot;20300&quot; value=&quot;Slide 3 - &amp;quot;تابع&amp;quot;&quot;/&gt;&lt;property id=&quot;20307&quot; value=&quot;299&quot;/&gt;&lt;/object&gt;&lt;object type=&quot;3&quot; unique_id=&quot;12225&quot;&gt;&lt;property id=&quot;20148&quot; value=&quot;5&quot;/&gt;&lt;property id=&quot;20300&quot; value=&quot;Slide 10 - &amp;quot;صدا زدنهاي تودرتو&amp;quot;&quot;/&gt;&lt;property id=&quot;20307&quot; value=&quot;300&quot;/&gt;&lt;/object&gt;&lt;object type=&quot;3&quot; unique_id=&quot;12228&quot;&gt;&lt;property id=&quot;20148&quot; value=&quot;5&quot;/&gt;&lt;property id=&quot;20300&quot; value=&quot;Slide 12 - &amp;quot;مثالها&amp;quot;&quot;/&gt;&lt;property id=&quot;20307&quot; value=&quot;303&quot;/&gt;&lt;/object&gt;&lt;object type=&quot;3&quot; unique_id=&quot;12514&quot;&gt;&lt;property id=&quot;20148&quot; value=&quot;5&quot;/&gt;&lt;property id=&quot;20300&quot; value=&quot;Slide 11 - &amp;quot;چگونه تابعها را تعريف کنيم&amp;quot;&quot;/&gt;&lt;property id=&quot;20307&quot; value=&quot;304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13777</TotalTime>
  <Words>708</Words>
  <Application>Microsoft Office PowerPoint</Application>
  <PresentationFormat>On-screen Show (4:3)</PresentationFormat>
  <Paragraphs>108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Verve</vt:lpstr>
      <vt:lpstr>درس برنامه‌سازي کامپيوتر</vt:lpstr>
      <vt:lpstr>ساختار ديسکها</vt:lpstr>
      <vt:lpstr>نحوة معرفي فايل در زبان c</vt:lpstr>
      <vt:lpstr>نحوة دسترسي به فايل</vt:lpstr>
      <vt:lpstr>نحوة بازشدن فايل</vt:lpstr>
      <vt:lpstr>نوع فايل</vt:lpstr>
      <vt:lpstr>مثال</vt:lpstr>
      <vt:lpstr>بستن فايل / تخلية بافر</vt:lpstr>
      <vt:lpstr>فايلهاي باز موجود در کامپيوتر بصورت پيش‌فرض</vt:lpstr>
      <vt:lpstr>انتقال داده به/از فايل</vt:lpstr>
      <vt:lpstr>ورود و خروج فرمت‌دار</vt:lpstr>
      <vt:lpstr>توابع مختلف</vt:lpstr>
      <vt:lpstr>ذخيره/خواندن مقادير در قالب اصلي متغيرها</vt:lpstr>
    </vt:vector>
  </TitlesOfParts>
  <Company>notebook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shoraka</dc:creator>
  <cp:lastModifiedBy>shoraka</cp:lastModifiedBy>
  <cp:revision>139</cp:revision>
  <dcterms:created xsi:type="dcterms:W3CDTF">2009-02-02T03:35:02Z</dcterms:created>
  <dcterms:modified xsi:type="dcterms:W3CDTF">2009-04-27T16:57:53Z</dcterms:modified>
</cp:coreProperties>
</file>