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9" r:id="rId10"/>
    <p:sldId id="267" r:id="rId11"/>
    <p:sldId id="270" r:id="rId12"/>
    <p:sldId id="26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29" autoAdjust="0"/>
  </p:normalViewPr>
  <p:slideViewPr>
    <p:cSldViewPr>
      <p:cViewPr varScale="1">
        <p:scale>
          <a:sx n="80" d="100"/>
          <a:sy n="80" d="100"/>
        </p:scale>
        <p:origin x="-4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7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7B83-851D-471E-9B23-318F9D50E65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5/25/2009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5/25/2009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کلاس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</a:t>
            </a:r>
            <a:r>
              <a:rPr lang="en-US" sz="3200" dirty="0" smtClean="0"/>
              <a:t>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sz="3600" dirty="0" smtClean="0"/>
              <a:t>class Box               // Class definition at global scope</a:t>
            </a:r>
          </a:p>
          <a:p>
            <a:pPr algn="l" rtl="0"/>
            <a:r>
              <a:rPr lang="en-US" sz="3600" dirty="0" smtClean="0"/>
              <a:t>{</a:t>
            </a:r>
          </a:p>
          <a:p>
            <a:pPr algn="l" rtl="0"/>
            <a:r>
              <a:rPr lang="en-US" sz="3600" dirty="0" smtClean="0"/>
              <a:t>   public:</a:t>
            </a:r>
          </a:p>
          <a:p>
            <a:pPr algn="l" rtl="0"/>
            <a:r>
              <a:rPr lang="en-US" sz="3600" dirty="0" smtClean="0"/>
              <a:t>      double length;    // Length of a box in inches</a:t>
            </a:r>
          </a:p>
          <a:p>
            <a:pPr algn="l" rtl="0"/>
            <a:r>
              <a:rPr lang="en-US" sz="3600" dirty="0" smtClean="0"/>
              <a:t>      double breadth;   // Breadth of a box in inches</a:t>
            </a:r>
          </a:p>
          <a:p>
            <a:pPr algn="l" rtl="0"/>
            <a:r>
              <a:rPr lang="en-US" sz="3600" dirty="0" smtClean="0"/>
              <a:t>      double height;    // Height of a box in inches</a:t>
            </a:r>
          </a:p>
          <a:p>
            <a:pPr algn="l" rtl="0"/>
            <a:r>
              <a:rPr lang="en-US" sz="3600" dirty="0" smtClean="0"/>
              <a:t>// Constructor definition</a:t>
            </a:r>
          </a:p>
          <a:p>
            <a:pPr algn="l" rtl="0"/>
            <a:r>
              <a:rPr lang="en-US" sz="3600" dirty="0" smtClean="0"/>
              <a:t>      Box(double </a:t>
            </a:r>
            <a:r>
              <a:rPr lang="en-US" sz="3600" dirty="0" err="1" smtClean="0"/>
              <a:t>lv</a:t>
            </a:r>
            <a:r>
              <a:rPr lang="en-US" sz="3600" dirty="0" smtClean="0"/>
              <a:t>=1.0, double </a:t>
            </a:r>
            <a:r>
              <a:rPr lang="en-US" sz="3600" dirty="0" err="1" smtClean="0"/>
              <a:t>bv</a:t>
            </a:r>
            <a:r>
              <a:rPr lang="en-US" sz="3600" dirty="0" smtClean="0"/>
              <a:t>=1.0, double </a:t>
            </a:r>
            <a:r>
              <a:rPr lang="en-US" sz="3600" dirty="0" err="1" smtClean="0"/>
              <a:t>hv</a:t>
            </a:r>
            <a:r>
              <a:rPr lang="en-US" sz="3600" dirty="0" smtClean="0"/>
              <a:t>=1.0)</a:t>
            </a:r>
          </a:p>
          <a:p>
            <a:pPr algn="l" rtl="0"/>
            <a:r>
              <a:rPr lang="en-US" sz="3600" dirty="0" smtClean="0"/>
              <a:t>      {</a:t>
            </a:r>
          </a:p>
          <a:p>
            <a:pPr algn="l" rtl="0"/>
            <a:r>
              <a:rPr lang="en-US" sz="3600" dirty="0" smtClean="0"/>
              <a:t>         </a:t>
            </a:r>
            <a:r>
              <a:rPr lang="en-US" sz="3600" dirty="0" err="1" smtClean="0"/>
              <a:t>cout</a:t>
            </a:r>
            <a:r>
              <a:rPr lang="en-US" sz="3600" dirty="0" smtClean="0"/>
              <a:t> &lt;&lt; </a:t>
            </a:r>
            <a:r>
              <a:rPr lang="en-US" sz="3600" dirty="0" err="1" smtClean="0"/>
              <a:t>endl</a:t>
            </a:r>
            <a:r>
              <a:rPr lang="en-US" sz="3600" dirty="0" smtClean="0"/>
              <a:t> &lt;&lt; "Constructor called.";</a:t>
            </a:r>
          </a:p>
          <a:p>
            <a:pPr algn="l" rtl="0"/>
            <a:r>
              <a:rPr lang="en-US" sz="3600" dirty="0" smtClean="0"/>
              <a:t>         length = </a:t>
            </a:r>
            <a:r>
              <a:rPr lang="en-US" sz="3600" dirty="0" err="1" smtClean="0"/>
              <a:t>lv</a:t>
            </a:r>
            <a:r>
              <a:rPr lang="en-US" sz="3600" dirty="0" smtClean="0"/>
              <a:t>;                       // Set values of</a:t>
            </a:r>
          </a:p>
          <a:p>
            <a:pPr algn="l" rtl="0"/>
            <a:r>
              <a:rPr lang="en-US" sz="3600" dirty="0" smtClean="0"/>
              <a:t>         breadth = </a:t>
            </a:r>
            <a:r>
              <a:rPr lang="en-US" sz="3600" dirty="0" err="1" smtClean="0"/>
              <a:t>bv</a:t>
            </a:r>
            <a:r>
              <a:rPr lang="en-US" sz="3600" dirty="0" smtClean="0"/>
              <a:t>;                      // data members</a:t>
            </a:r>
          </a:p>
          <a:p>
            <a:pPr algn="l" rtl="0"/>
            <a:r>
              <a:rPr lang="en-US" sz="3600" dirty="0" smtClean="0"/>
              <a:t>         height = </a:t>
            </a:r>
            <a:r>
              <a:rPr lang="en-US" sz="3600" dirty="0" err="1" smtClean="0"/>
              <a:t>hv</a:t>
            </a:r>
            <a:r>
              <a:rPr lang="en-US" sz="3600" dirty="0" smtClean="0"/>
              <a:t>;</a:t>
            </a:r>
          </a:p>
          <a:p>
            <a:pPr algn="l" rtl="0"/>
            <a:r>
              <a:rPr lang="en-US" sz="3600" dirty="0" smtClean="0"/>
              <a:t>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     // Function to calculate the volume of a box</a:t>
            </a:r>
          </a:p>
          <a:p>
            <a:pPr algn="l" rtl="0"/>
            <a:r>
              <a:rPr lang="en-US" sz="2800" dirty="0" smtClean="0"/>
              <a:t>      double Volume()</a:t>
            </a:r>
          </a:p>
          <a:p>
            <a:pPr algn="l" rtl="0"/>
            <a:r>
              <a:rPr lang="en-US" sz="2800" dirty="0" smtClean="0"/>
              <a:t>      {</a:t>
            </a:r>
          </a:p>
          <a:p>
            <a:pPr algn="l" rtl="0"/>
            <a:r>
              <a:rPr lang="en-US" sz="2800" dirty="0" smtClean="0"/>
              <a:t>          return length * breadth * height;</a:t>
            </a:r>
          </a:p>
          <a:p>
            <a:pPr algn="l" rtl="0"/>
            <a:r>
              <a:rPr lang="en-US" sz="2800" dirty="0" smtClean="0"/>
              <a:t>      }</a:t>
            </a:r>
          </a:p>
          <a:p>
            <a:pPr algn="l" rtl="0"/>
            <a:r>
              <a:rPr lang="en-US" sz="2800" dirty="0" smtClean="0"/>
              <a:t>};</a:t>
            </a:r>
          </a:p>
          <a:p>
            <a:pPr algn="l" rt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sz="3600" dirty="0" smtClean="0"/>
              <a:t>// Constructor definition using an initialization list</a:t>
            </a:r>
          </a:p>
          <a:p>
            <a:pPr algn="l" rtl="0"/>
            <a:r>
              <a:rPr lang="en-US" sz="3600" dirty="0" smtClean="0"/>
              <a:t>   Box(double </a:t>
            </a:r>
            <a:r>
              <a:rPr lang="en-US" sz="3600" dirty="0" err="1" smtClean="0"/>
              <a:t>lv</a:t>
            </a:r>
            <a:r>
              <a:rPr lang="en-US" sz="3600" dirty="0" smtClean="0"/>
              <a:t>=1.0, double </a:t>
            </a:r>
            <a:r>
              <a:rPr lang="en-US" sz="3600" dirty="0" err="1" smtClean="0"/>
              <a:t>bv</a:t>
            </a:r>
            <a:r>
              <a:rPr lang="en-US" sz="3600" dirty="0" smtClean="0"/>
              <a:t>=1.0, double </a:t>
            </a:r>
            <a:r>
              <a:rPr lang="en-US" sz="3600" dirty="0" err="1" smtClean="0"/>
              <a:t>hv</a:t>
            </a:r>
            <a:r>
              <a:rPr lang="en-US" sz="3600" dirty="0" smtClean="0"/>
              <a:t>=1.0): length(</a:t>
            </a:r>
            <a:r>
              <a:rPr lang="en-US" sz="3600" dirty="0" err="1" smtClean="0"/>
              <a:t>lv</a:t>
            </a:r>
            <a:r>
              <a:rPr lang="en-US" sz="3600" dirty="0" smtClean="0"/>
              <a:t>), breadth(</a:t>
            </a:r>
            <a:r>
              <a:rPr lang="en-US" sz="3600" dirty="0" err="1" smtClean="0"/>
              <a:t>bv</a:t>
            </a:r>
            <a:r>
              <a:rPr lang="en-US" sz="3600" dirty="0" smtClean="0"/>
              <a:t>), height(</a:t>
            </a:r>
            <a:r>
              <a:rPr lang="en-US" sz="3600" dirty="0" err="1" smtClean="0"/>
              <a:t>hv</a:t>
            </a:r>
            <a:r>
              <a:rPr lang="en-US" sz="3600" dirty="0" smtClean="0"/>
              <a:t>)</a:t>
            </a:r>
          </a:p>
          <a:p>
            <a:pPr algn="l" rtl="0"/>
            <a:r>
              <a:rPr lang="en-US" sz="3600" dirty="0" smtClean="0"/>
              <a:t>   {</a:t>
            </a:r>
          </a:p>
          <a:p>
            <a:pPr algn="l" rtl="0"/>
            <a:r>
              <a:rPr lang="en-US" sz="3600" dirty="0" smtClean="0"/>
              <a:t>      </a:t>
            </a:r>
            <a:r>
              <a:rPr lang="en-US" sz="3600" dirty="0" err="1" smtClean="0"/>
              <a:t>cout</a:t>
            </a:r>
            <a:r>
              <a:rPr lang="en-US" sz="3600" dirty="0" smtClean="0"/>
              <a:t> &lt;&lt; </a:t>
            </a:r>
            <a:r>
              <a:rPr lang="en-US" sz="3600" dirty="0" err="1" smtClean="0"/>
              <a:t>endl</a:t>
            </a:r>
            <a:r>
              <a:rPr lang="en-US" sz="3600" dirty="0" smtClean="0"/>
              <a:t> &lt;&lt; "Constructor called.";</a:t>
            </a:r>
          </a:p>
          <a:p>
            <a:pPr algn="l" rtl="0"/>
            <a:r>
              <a:rPr lang="en-US" sz="3600" dirty="0" smtClean="0"/>
              <a:t>   }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تعريف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در جامعه، افراد</a:t>
            </a:r>
            <a:r>
              <a:rPr lang="fa-IR" sz="3200" baseline="0" dirty="0" smtClean="0"/>
              <a:t>ي که موقعيت و مسؤليت خود را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sz="3200" baseline="0" dirty="0" smtClean="0"/>
              <a:t>دانند از راحتي و امنيت بيشتري برخوردارند</a:t>
            </a:r>
            <a:endParaRPr lang="en-US" sz="3200" dirty="0" smtClean="0"/>
          </a:p>
          <a:p>
            <a:r>
              <a:rPr lang="fa-IR" sz="3600" dirty="0" smtClean="0"/>
              <a:t>هر کلاس از جامعه، مجموعه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اي از امکانات و تواناييهاي مجاز برخوردار است</a:t>
            </a:r>
          </a:p>
          <a:p>
            <a:r>
              <a:rPr lang="fa-IR" sz="3600" dirty="0" smtClean="0"/>
              <a:t>در </a:t>
            </a:r>
            <a:r>
              <a:rPr lang="en-US" sz="3600" dirty="0" smtClean="0"/>
              <a:t>C++</a:t>
            </a:r>
            <a:r>
              <a:rPr lang="fa-IR" sz="3600" baseline="0" dirty="0" smtClean="0"/>
              <a:t> امکان ايجاد انواعي از داده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baseline="0" dirty="0" smtClean="0"/>
              <a:t>ها وجود دارد که مي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baseline="0" dirty="0" smtClean="0"/>
              <a:t>توان بکمک آنها هر نوع موضوعي را نمايش داد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چه ابزاري ممکن است بدست آيد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smtClean="0"/>
              <a:t>Box Box1;</a:t>
            </a:r>
          </a:p>
          <a:p>
            <a:pPr algn="l" rtl="0"/>
            <a:r>
              <a:rPr lang="en-US" sz="3600" dirty="0" smtClean="0"/>
              <a:t>Box Box2;</a:t>
            </a:r>
          </a:p>
          <a:p>
            <a:pPr algn="l" rtl="0"/>
            <a:r>
              <a:rPr lang="en-US" sz="3600" dirty="0" smtClean="0"/>
              <a:t>if(Box1 &gt; Box2)       // Fill the larger box</a:t>
            </a:r>
          </a:p>
          <a:p>
            <a:pPr algn="l" rtl="0"/>
            <a:r>
              <a:rPr lang="en-US" sz="3600" dirty="0" smtClean="0"/>
              <a:t>   Box1.Fill();</a:t>
            </a:r>
          </a:p>
          <a:p>
            <a:pPr algn="l" rtl="0"/>
            <a:r>
              <a:rPr lang="en-US" sz="3600" dirty="0" smtClean="0"/>
              <a:t>else</a:t>
            </a:r>
          </a:p>
          <a:p>
            <a:pPr algn="l" rtl="0"/>
            <a:r>
              <a:rPr lang="en-US" sz="3600" dirty="0" smtClean="0"/>
              <a:t>   Box2.Fill();</a:t>
            </a:r>
            <a:endParaRPr lang="fa-I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sz="3600" dirty="0" smtClean="0"/>
              <a:t>کلاس، همچون ساختار، يک نوع جديد براي بيان متغيرها فراهم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dirty="0" smtClean="0"/>
              <a:t>کند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fa-IR" sz="3600" dirty="0" smtClean="0"/>
              <a:t>برنامه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dirty="0" smtClean="0"/>
              <a:t>سازي شيءگرا </a:t>
            </a:r>
            <a:r>
              <a:rPr lang="en-US" sz="3600" dirty="0" smtClean="0"/>
              <a:t>(Object Oriented</a:t>
            </a:r>
            <a:r>
              <a:rPr lang="en-US" sz="3600" baseline="0" dirty="0" smtClean="0"/>
              <a:t> Programming - OOPS)</a:t>
            </a:r>
            <a:r>
              <a:rPr lang="fa-IR" sz="3600" baseline="0" dirty="0" smtClean="0"/>
              <a:t> روش برنامه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baseline="0" dirty="0" smtClean="0"/>
              <a:t>سازي است که در آن براي انواع جديد دادها متغيرهايي با ساختار کلاس تعريف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baseline="0" dirty="0" smtClean="0"/>
              <a:t>شوند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fa-IR" sz="3600" dirty="0" smtClean="0"/>
              <a:t>معرفي</a:t>
            </a:r>
            <a:r>
              <a:rPr lang="fa-IR" sz="3600" baseline="0" dirty="0" smtClean="0"/>
              <a:t> يک متغير جديد از کلاس ”نمونه“ </a:t>
            </a:r>
            <a:r>
              <a:rPr lang="en-US" sz="3600" baseline="0" dirty="0" smtClean="0"/>
              <a:t>(instantiation)</a:t>
            </a:r>
            <a:r>
              <a:rPr lang="fa-IR" sz="3600" baseline="0" dirty="0" smtClean="0"/>
              <a:t> ناميده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baseline="0" dirty="0" smtClean="0"/>
              <a:t>شود</a:t>
            </a:r>
          </a:p>
          <a:p>
            <a:r>
              <a:rPr lang="fa-IR" sz="3600" dirty="0" smtClean="0"/>
              <a:t>به نمونه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dirty="0" smtClean="0"/>
              <a:t>ها شيء </a:t>
            </a:r>
            <a:r>
              <a:rPr lang="en-US" sz="3600" dirty="0" smtClean="0"/>
              <a:t>(object)</a:t>
            </a:r>
            <a:r>
              <a:rPr lang="fa-IR" sz="3600" baseline="0" dirty="0" smtClean="0"/>
              <a:t>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baseline="0" dirty="0" smtClean="0"/>
              <a:t>گوييم</a:t>
            </a:r>
          </a:p>
          <a:p>
            <a:endParaRPr lang="fa-IR" sz="3600" baseline="0" dirty="0" smtClean="0"/>
          </a:p>
          <a:p>
            <a:pPr algn="l" rtl="0"/>
            <a:r>
              <a:rPr lang="en-US" sz="3600" dirty="0" smtClean="0"/>
              <a:t>The idea of an object containing the data implicit in its definition, together with the functions that operate on that data, is referred to as encapsulation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Public, private</a:t>
            </a:r>
            <a:r>
              <a:rPr lang="en-US" sz="400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 (default)</a:t>
            </a:r>
            <a:r>
              <a:rPr lang="en-US" sz="4400" dirty="0" smtClean="0"/>
              <a:t>, </a:t>
            </a:r>
            <a:r>
              <a:rPr lang="en-US" sz="4400" dirty="0" smtClean="0"/>
              <a:t>protected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3600" dirty="0" smtClean="0"/>
              <a:t>نحوة دسترسي به اعضاي کلاس را مشخص مي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کند</a:t>
            </a:r>
          </a:p>
          <a:p>
            <a:r>
              <a:rPr lang="fa-IR" sz="3600" dirty="0" smtClean="0"/>
              <a:t>نحوة دسترسي به اعضاي کلاس</a:t>
            </a:r>
          </a:p>
          <a:p>
            <a:pPr algn="l" rtl="0"/>
            <a:r>
              <a:rPr lang="en-US" sz="3600" dirty="0" smtClean="0"/>
              <a:t>Box2.height = 18.0;</a:t>
            </a:r>
          </a:p>
          <a:p>
            <a:r>
              <a:rPr lang="fa-IR" sz="3600" dirty="0" smtClean="0"/>
              <a:t>استفاده از اشاره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گرها</a:t>
            </a:r>
            <a:endParaRPr lang="en-US" sz="3600" dirty="0" smtClean="0"/>
          </a:p>
          <a:p>
            <a:pPr algn="l" rtl="0"/>
            <a:r>
              <a:rPr lang="en-US" sz="3600" dirty="0" smtClean="0"/>
              <a:t>Box* </a:t>
            </a:r>
            <a:r>
              <a:rPr lang="en-US" sz="3600" dirty="0" err="1" smtClean="0"/>
              <a:t>pBox</a:t>
            </a:r>
            <a:r>
              <a:rPr lang="en-US" sz="3600" dirty="0" smtClean="0"/>
              <a:t> = &amp;</a:t>
            </a:r>
            <a:r>
              <a:rPr lang="en-US" sz="3600" dirty="0" err="1" smtClean="0"/>
              <a:t>aBox</a:t>
            </a:r>
            <a:endParaRPr lang="en-US" sz="3600" dirty="0" smtClean="0"/>
          </a:p>
          <a:p>
            <a:pPr algn="l" rtl="0"/>
            <a:r>
              <a:rPr lang="en-US" sz="3600" dirty="0" smtClean="0"/>
              <a:t>(*</a:t>
            </a:r>
            <a:r>
              <a:rPr lang="en-US" sz="3600" dirty="0" err="1" smtClean="0"/>
              <a:t>pBox</a:t>
            </a:r>
            <a:r>
              <a:rPr lang="en-US" sz="3600" dirty="0" smtClean="0"/>
              <a:t>).length = 10;</a:t>
            </a:r>
          </a:p>
          <a:p>
            <a:pPr algn="l" rtl="0"/>
            <a:r>
              <a:rPr lang="en-US" sz="3600" dirty="0" err="1" smtClean="0"/>
              <a:t>pBox</a:t>
            </a:r>
            <a:r>
              <a:rPr lang="en-US" sz="3600" dirty="0" smtClean="0"/>
              <a:t>-&gt;length = 10;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400" dirty="0" smtClean="0"/>
              <a:t>افزودن عضو تابع به </a:t>
            </a:r>
            <a:r>
              <a:rPr lang="fa-IR" sz="4400" dirty="0" smtClean="0"/>
              <a:t>کلاس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sz="3600" dirty="0" smtClean="0"/>
              <a:t>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sz="3600" dirty="0" smtClean="0"/>
              <a:t>توان  تابع را در کلاس افزود</a:t>
            </a:r>
          </a:p>
          <a:p>
            <a:r>
              <a:rPr lang="fa-IR" sz="3600" dirty="0" smtClean="0"/>
              <a:t>لزومي ندارد کل تابع</a:t>
            </a:r>
            <a:r>
              <a:rPr lang="fa-IR" sz="3600" baseline="0" dirty="0" smtClean="0"/>
              <a:t> را در کلاس بياوريم، اما لازم است نمونة تابع (تعريف قالب تابع) را در کلاس بياوريم</a:t>
            </a:r>
            <a:endParaRPr lang="fa-IR" sz="3600" dirty="0" smtClean="0"/>
          </a:p>
          <a:p>
            <a:pPr algn="l" rtl="0"/>
            <a:r>
              <a:rPr lang="en-US" sz="3600" dirty="0" smtClean="0"/>
              <a:t>class Box               // Class definition at global scope</a:t>
            </a:r>
          </a:p>
          <a:p>
            <a:pPr algn="l" rtl="0"/>
            <a:r>
              <a:rPr lang="en-US" sz="3600" dirty="0" smtClean="0"/>
              <a:t>{</a:t>
            </a:r>
          </a:p>
          <a:p>
            <a:pPr algn="l" rtl="0"/>
            <a:r>
              <a:rPr lang="en-US" sz="3600" dirty="0" smtClean="0"/>
              <a:t>public:</a:t>
            </a:r>
          </a:p>
          <a:p>
            <a:pPr algn="l" rtl="0"/>
            <a:r>
              <a:rPr lang="en-US" sz="3600" dirty="0" smtClean="0"/>
              <a:t>   double length;       // Length of a box in inches</a:t>
            </a:r>
          </a:p>
          <a:p>
            <a:pPr algn="l" rtl="0"/>
            <a:r>
              <a:rPr lang="en-US" sz="3600" dirty="0" smtClean="0"/>
              <a:t>   double breadth;      // Breadth of a box in inches</a:t>
            </a:r>
          </a:p>
          <a:p>
            <a:pPr algn="l" rtl="0"/>
            <a:r>
              <a:rPr lang="en-US" sz="3600" dirty="0" smtClean="0"/>
              <a:t>   double height;       // Height of a box in inches</a:t>
            </a:r>
          </a:p>
          <a:p>
            <a:pPr algn="l" rtl="0"/>
            <a:r>
              <a:rPr lang="en-US" sz="3600" dirty="0" smtClean="0"/>
              <a:t>   double Volume(void); // Member function prototype</a:t>
            </a:r>
          </a:p>
          <a:p>
            <a:pPr algn="l" rtl="0"/>
            <a:r>
              <a:rPr lang="en-US" sz="3600" dirty="0" smtClean="0"/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sz="3600" dirty="0" smtClean="0"/>
              <a:t>در تعريف تابع خارج از کلاس از علامت :: جهت مشخص نمودن اينکه تابع</a:t>
            </a:r>
            <a:r>
              <a:rPr lang="fa-IR" sz="3600" baseline="0" dirty="0" smtClean="0"/>
              <a:t> تعريف شده متعلق به کدام کلاس است استفاده مي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baseline="0" dirty="0" smtClean="0"/>
              <a:t>کنيم</a:t>
            </a:r>
            <a:endParaRPr lang="en-US" sz="3600" dirty="0" smtClean="0"/>
          </a:p>
          <a:p>
            <a:pPr algn="l" rtl="0"/>
            <a:r>
              <a:rPr lang="en-US" sz="3200" dirty="0" smtClean="0"/>
              <a:t>   // Function to calculate the volume of a box</a:t>
            </a:r>
          </a:p>
          <a:p>
            <a:pPr algn="l" rtl="0"/>
            <a:r>
              <a:rPr lang="en-US" sz="3200" dirty="0" smtClean="0"/>
              <a:t>   double Box::Volume(void)</a:t>
            </a:r>
          </a:p>
          <a:p>
            <a:pPr algn="l" rtl="0"/>
            <a:r>
              <a:rPr lang="en-US" sz="3200" dirty="0" smtClean="0"/>
              <a:t>   {</a:t>
            </a:r>
          </a:p>
          <a:p>
            <a:pPr algn="l" rtl="0"/>
            <a:r>
              <a:rPr lang="en-US" sz="3200" dirty="0" smtClean="0"/>
              <a:t>      return length * breadth * height;</a:t>
            </a:r>
          </a:p>
          <a:p>
            <a:pPr algn="l" rtl="0"/>
            <a:r>
              <a:rPr lang="en-US" sz="3200" dirty="0" smtClean="0"/>
              <a:t>   }</a:t>
            </a:r>
            <a:endParaRPr lang="fa-I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/>
              <a:t>سازندة کلاس </a:t>
            </a:r>
            <a:r>
              <a:rPr lang="en-US" sz="4400" dirty="0" smtClean="0"/>
              <a:t>(class constructor)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sz="3600" baseline="0" dirty="0" smtClean="0"/>
              <a:t>تابع خاصي است که هنگام معرفي شيء جديد صدا زده ميشود. بکمک آن مي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baseline="0" dirty="0" smtClean="0"/>
              <a:t>توان مقادير اوليه را به شيء داد و محدودة تغييرات اعضا را کنترل نمود</a:t>
            </a:r>
            <a:endParaRPr lang="en-US" sz="3600" dirty="0" smtClean="0"/>
          </a:p>
          <a:p>
            <a:pPr algn="l" rtl="0"/>
            <a:r>
              <a:rPr lang="en-US" sz="3600" dirty="0" smtClean="0"/>
              <a:t>class </a:t>
            </a:r>
            <a:r>
              <a:rPr lang="en-US" sz="3600" dirty="0" smtClean="0"/>
              <a:t>Box {               </a:t>
            </a:r>
            <a:r>
              <a:rPr lang="en-US" sz="3600" dirty="0" smtClean="0"/>
              <a:t>// Class definition at global scope</a:t>
            </a:r>
          </a:p>
          <a:p>
            <a:pPr algn="l" rtl="0"/>
            <a:r>
              <a:rPr lang="en-US" sz="3600" dirty="0" smtClean="0"/>
              <a:t>   public:</a:t>
            </a:r>
          </a:p>
          <a:p>
            <a:pPr algn="l" rtl="0"/>
            <a:r>
              <a:rPr lang="en-US" sz="3600" dirty="0" smtClean="0"/>
              <a:t>      double length;      // Length of a box in inches</a:t>
            </a:r>
          </a:p>
          <a:p>
            <a:pPr algn="l" rtl="0"/>
            <a:r>
              <a:rPr lang="en-US" sz="3600" dirty="0" smtClean="0"/>
              <a:t>      double breadth;     // Breadth of a box in inches</a:t>
            </a:r>
          </a:p>
          <a:p>
            <a:pPr algn="l" rtl="0"/>
            <a:r>
              <a:rPr lang="en-US" sz="3600" dirty="0" smtClean="0"/>
              <a:t>      double height;      // Height of a box in inches</a:t>
            </a:r>
          </a:p>
          <a:p>
            <a:pPr algn="l" rtl="0"/>
            <a:r>
              <a:rPr lang="en-US" sz="3600" dirty="0" smtClean="0"/>
              <a:t>      // Constructor definition</a:t>
            </a:r>
          </a:p>
          <a:p>
            <a:pPr algn="l" rtl="0"/>
            <a:r>
              <a:rPr lang="en-US" sz="3600" dirty="0" smtClean="0"/>
              <a:t>      Box(double </a:t>
            </a:r>
            <a:r>
              <a:rPr lang="en-US" sz="3600" dirty="0" err="1" smtClean="0"/>
              <a:t>lv</a:t>
            </a:r>
            <a:r>
              <a:rPr lang="en-US" sz="3600" dirty="0" smtClean="0"/>
              <a:t>, double </a:t>
            </a:r>
            <a:r>
              <a:rPr lang="en-US" sz="3600" dirty="0" err="1" smtClean="0"/>
              <a:t>bv</a:t>
            </a:r>
            <a:r>
              <a:rPr lang="en-US" sz="3600" dirty="0" smtClean="0"/>
              <a:t>, double </a:t>
            </a:r>
            <a:r>
              <a:rPr lang="en-US" sz="3600" dirty="0" err="1" smtClean="0"/>
              <a:t>hv</a:t>
            </a:r>
            <a:r>
              <a:rPr lang="en-US" sz="3600" dirty="0" smtClean="0"/>
              <a:t>)</a:t>
            </a:r>
            <a:r>
              <a:rPr lang="fa-IR" sz="3600" dirty="0" smtClean="0"/>
              <a:t> </a:t>
            </a:r>
            <a:r>
              <a:rPr lang="en-US" sz="3600" dirty="0" smtClean="0"/>
              <a:t>{</a:t>
            </a:r>
          </a:p>
          <a:p>
            <a:pPr algn="l" rtl="0"/>
            <a:r>
              <a:rPr lang="en-US" sz="3600" dirty="0" smtClean="0"/>
              <a:t>         </a:t>
            </a:r>
            <a:r>
              <a:rPr lang="en-US" sz="3600" dirty="0" err="1" smtClean="0"/>
              <a:t>cout</a:t>
            </a:r>
            <a:r>
              <a:rPr lang="en-US" sz="3600" dirty="0" smtClean="0"/>
              <a:t> &lt;&lt; </a:t>
            </a:r>
            <a:r>
              <a:rPr lang="en-US" sz="3600" dirty="0" err="1" smtClean="0"/>
              <a:t>endl</a:t>
            </a:r>
            <a:r>
              <a:rPr lang="en-US" sz="3600" dirty="0" smtClean="0"/>
              <a:t> &lt;&lt; "Constructor called.";</a:t>
            </a:r>
          </a:p>
          <a:p>
            <a:pPr algn="l" rtl="0"/>
            <a:r>
              <a:rPr lang="en-US" sz="3600" dirty="0" smtClean="0"/>
              <a:t>         length = </a:t>
            </a:r>
            <a:r>
              <a:rPr lang="en-US" sz="3600" dirty="0" err="1" smtClean="0"/>
              <a:t>lv</a:t>
            </a:r>
            <a:r>
              <a:rPr lang="en-US" sz="3600" dirty="0" smtClean="0"/>
              <a:t>;                       // Set values of</a:t>
            </a:r>
          </a:p>
          <a:p>
            <a:pPr algn="l" rtl="0"/>
            <a:r>
              <a:rPr lang="en-US" sz="3600" dirty="0" smtClean="0"/>
              <a:t>         breadth = </a:t>
            </a:r>
            <a:r>
              <a:rPr lang="en-US" sz="3600" dirty="0" err="1" smtClean="0"/>
              <a:t>bv</a:t>
            </a:r>
            <a:r>
              <a:rPr lang="en-US" sz="3600" dirty="0" smtClean="0"/>
              <a:t>;                      // data members</a:t>
            </a:r>
          </a:p>
          <a:p>
            <a:pPr algn="l" rtl="0"/>
            <a:r>
              <a:rPr lang="en-US" sz="3600" dirty="0" smtClean="0"/>
              <a:t>         height = </a:t>
            </a:r>
            <a:r>
              <a:rPr lang="en-US" sz="3600" dirty="0" err="1" smtClean="0"/>
              <a:t>hv</a:t>
            </a:r>
            <a:r>
              <a:rPr lang="en-US" sz="3600" dirty="0" smtClean="0"/>
              <a:t>; }</a:t>
            </a:r>
          </a:p>
          <a:p>
            <a:pPr algn="l" rtl="0"/>
            <a:endParaRPr lang="en-US" sz="3600" dirty="0" smtClean="0"/>
          </a:p>
          <a:p>
            <a:pPr algn="l" rtl="0"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/ Function to calculate the volume of a box</a:t>
            </a:r>
          </a:p>
          <a:p>
            <a:pPr algn="l" rtl="0"/>
            <a:r>
              <a:rPr lang="en-US" sz="2800" dirty="0" smtClean="0"/>
              <a:t>      double Volume()</a:t>
            </a:r>
          </a:p>
          <a:p>
            <a:pPr algn="l" rtl="0"/>
            <a:r>
              <a:rPr lang="en-US" sz="2800" dirty="0" smtClean="0"/>
              <a:t>      {</a:t>
            </a:r>
          </a:p>
          <a:p>
            <a:pPr algn="l" rtl="0"/>
            <a:r>
              <a:rPr lang="en-US" sz="2800" dirty="0" smtClean="0"/>
              <a:t>         return length * breadth * height;</a:t>
            </a:r>
          </a:p>
          <a:p>
            <a:pPr algn="l" rtl="0"/>
            <a:r>
              <a:rPr lang="en-US" sz="2800" dirty="0" smtClean="0"/>
              <a:t>      }</a:t>
            </a:r>
          </a:p>
          <a:p>
            <a:pPr algn="l" rtl="0"/>
            <a:r>
              <a:rPr lang="en-US" sz="2800" dirty="0" smtClean="0"/>
              <a:t>};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تابع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تابع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تعريف تابع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مثال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call by value – call by reference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Identifier عمومي و محلي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call by value – call by reference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تابع&amp;quot;&quot;/&gt;&lt;property id=&quot;20307&quot; value=&quot;299&quot;/&gt;&lt;/object&gt;&lt;object type=&quot;3&quot; unique_id=&quot;12225&quot;&gt;&lt;property id=&quot;20148&quot; value=&quot;5&quot;/&gt;&lt;property id=&quot;20300&quot; value=&quot;Slide 10 - &amp;quot;صدا زدنهاي تودرتو&amp;quot;&quot;/&gt;&lt;property id=&quot;20307&quot; value=&quot;300&quot;/&gt;&lt;/object&gt;&lt;object type=&quot;3&quot; unique_id=&quot;12228&quot;&gt;&lt;property id=&quot;20148&quot; value=&quot;5&quot;/&gt;&lt;property id=&quot;20300&quot; value=&quot;Slide 12 - &amp;quot;مثالها&amp;quot;&quot;/&gt;&lt;property id=&quot;20307&quot; value=&quot;303&quot;/&gt;&lt;/object&gt;&lt;object type=&quot;3&quot; unique_id=&quot;12514&quot;&gt;&lt;property id=&quot;20148&quot; value=&quot;5&quot;/&gt;&lt;property id=&quot;20300&quot; value=&quot;Slide 11 - &amp;quot;چگونه تابعها را تعريف کنيم&amp;quot;&quot;/&gt;&lt;property id=&quot;20307&quot; value=&quot;30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13571</TotalTime>
  <Words>668</Words>
  <Application>Microsoft Office PowerPoint</Application>
  <PresentationFormat>On-screen Show (4:3)</PresentationFormat>
  <Paragraphs>94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درس برنامه‌سازي کامپيوتر</vt:lpstr>
      <vt:lpstr>تعريف</vt:lpstr>
      <vt:lpstr>چه ابزاري ممکن است بدست آيد</vt:lpstr>
      <vt:lpstr>Slide 4</vt:lpstr>
      <vt:lpstr>Public, private (default), protected</vt:lpstr>
      <vt:lpstr>افزودن عضو تابع به کلاس</vt:lpstr>
      <vt:lpstr>Slide 7</vt:lpstr>
      <vt:lpstr>سازندة کلاس (class constructor)</vt:lpstr>
      <vt:lpstr>Slide 9</vt:lpstr>
      <vt:lpstr>Slide 10</vt:lpstr>
      <vt:lpstr>Slide 11</vt:lpstr>
      <vt:lpstr>Slide 12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137</cp:revision>
  <dcterms:created xsi:type="dcterms:W3CDTF">2009-02-02T03:35:02Z</dcterms:created>
  <dcterms:modified xsi:type="dcterms:W3CDTF">2009-05-25T23:38:51Z</dcterms:modified>
</cp:coreProperties>
</file>