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6"/>
  </p:notesMasterIdLst>
  <p:sldIdLst>
    <p:sldId id="256" r:id="rId2"/>
    <p:sldId id="257" r:id="rId3"/>
    <p:sldId id="275" r:id="rId4"/>
    <p:sldId id="274" r:id="rId5"/>
    <p:sldId id="258" r:id="rId6"/>
    <p:sldId id="259" r:id="rId7"/>
    <p:sldId id="276" r:id="rId8"/>
    <p:sldId id="277" r:id="rId9"/>
    <p:sldId id="278" r:id="rId10"/>
    <p:sldId id="279" r:id="rId11"/>
    <p:sldId id="260" r:id="rId12"/>
    <p:sldId id="261" r:id="rId13"/>
    <p:sldId id="280" r:id="rId14"/>
    <p:sldId id="262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2949B-5963-4D2C-9C0C-F84A20F2DECF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C7B83-851D-471E-9B23-318F9D50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C7B83-851D-471E-9B23-318F9D50E65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latinLnBrk="0" hangingPunct="1"/>
            <a:endParaRPr kumimoji="0" lang="en-US">
              <a:cs typeface="Lotus" pitchFamily="2" charset="-7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ctr" rtl="1">
              <a:defRPr sz="4400">
                <a:cs typeface="Lotus" pitchFamily="2" charset="-78"/>
              </a:defRPr>
            </a:lvl1pPr>
          </a:lstStyle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ctr" rtl="1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cs typeface="Lotus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ctr" rtl="1">
              <a:defRPr sz="1000"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2/7/2009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ctr" rtl="1">
              <a:defRPr sz="1100">
                <a:cs typeface="Lotus" pitchFamily="2" charset="-78"/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 rtl="1">
              <a:defRPr sz="1300">
                <a:solidFill>
                  <a:srgbClr val="FFFFFF"/>
                </a:solidFill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>
            <a:lvl1pPr algn="ct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>
            <a:lvl1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1pPr>
            <a:lvl2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2pPr>
            <a:lvl3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3pPr>
            <a:lvl4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4pPr>
            <a:lvl5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CE53595-E0A5-4077-8D81-10908BBDD531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  <p:sldLayoutId id="2147483660" r:id="rId13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سازي کامپيوتر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a-IR" sz="3600" dirty="0" smtClean="0"/>
          </a:p>
          <a:p>
            <a:r>
              <a:rPr lang="fa-IR" sz="3600" dirty="0" smtClean="0"/>
              <a:t>مروري بر زبانهاي برنامه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سازي</a:t>
            </a:r>
          </a:p>
          <a:p>
            <a:r>
              <a:rPr lang="fa-IR" sz="3600" dirty="0" smtClean="0"/>
              <a:t>معرفي زبان برنامه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سازي </a:t>
            </a:r>
            <a:r>
              <a:rPr lang="en-US" sz="3200" dirty="0" smtClean="0"/>
              <a:t>C++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يک زبان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سازي چه ويژگيهايي بايد داشته باشد؟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a-IR" dirty="0" smtClean="0"/>
              <a:t>کار هر برنامه پردازش اطلاعات و ارائة نتايج است</a:t>
            </a:r>
          </a:p>
          <a:p>
            <a:pPr lvl="1"/>
            <a:r>
              <a:rPr lang="fa-IR" dirty="0" smtClean="0"/>
              <a:t>امکان دريافت اطلاعات از منبع داده</a:t>
            </a:r>
          </a:p>
          <a:p>
            <a:pPr lvl="2"/>
            <a:r>
              <a:rPr lang="fa-IR" dirty="0" smtClean="0"/>
              <a:t>کاربر </a:t>
            </a:r>
            <a:r>
              <a:rPr lang="en-US" sz="2100" dirty="0" smtClean="0"/>
              <a:t>(user)</a:t>
            </a:r>
            <a:endParaRPr lang="fa-IR" dirty="0" smtClean="0"/>
          </a:p>
          <a:p>
            <a:pPr lvl="2"/>
            <a:r>
              <a:rPr lang="fa-IR" dirty="0" smtClean="0"/>
              <a:t>منابع سخت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افزاري</a:t>
            </a:r>
          </a:p>
          <a:p>
            <a:pPr lvl="1"/>
            <a:r>
              <a:rPr lang="fa-IR" dirty="0" smtClean="0"/>
              <a:t>بتوان مشخص کرد داده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ها چگونه و کجا ذخيره شوند</a:t>
            </a:r>
          </a:p>
          <a:p>
            <a:pPr lvl="1"/>
            <a:r>
              <a:rPr lang="fa-IR" dirty="0" smtClean="0"/>
              <a:t>بتوان بر روي داده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ها عمليات انجام داد</a:t>
            </a:r>
          </a:p>
          <a:p>
            <a:pPr lvl="2"/>
            <a:r>
              <a:rPr lang="fa-IR" dirty="0" smtClean="0"/>
              <a:t>انتساب : </a:t>
            </a:r>
            <a:r>
              <a:rPr lang="en-US" dirty="0" smtClean="0"/>
              <a:t>b</a:t>
            </a:r>
            <a:r>
              <a:rPr lang="fa-IR" dirty="0" smtClean="0"/>
              <a:t> </a:t>
            </a:r>
            <a:r>
              <a:rPr lang="fa-IR" dirty="0" smtClean="0">
                <a:sym typeface="Symbol"/>
              </a:rPr>
              <a:t></a:t>
            </a:r>
            <a:r>
              <a:rPr lang="fa-IR" dirty="0" smtClean="0"/>
              <a:t> </a:t>
            </a:r>
            <a:r>
              <a:rPr lang="en-US" dirty="0" smtClean="0"/>
              <a:t>a</a:t>
            </a:r>
            <a:endParaRPr lang="fa-IR" dirty="0" smtClean="0"/>
          </a:p>
          <a:p>
            <a:pPr lvl="2"/>
            <a:r>
              <a:rPr lang="fa-IR" dirty="0" smtClean="0"/>
              <a:t>رياضي : جمع، تفريق، ضرب، تقسيم، سينوس، انتگرال، ...</a:t>
            </a:r>
          </a:p>
          <a:p>
            <a:pPr lvl="2"/>
            <a:r>
              <a:rPr lang="fa-IR" dirty="0" smtClean="0"/>
              <a:t>منطقي : </a:t>
            </a:r>
            <a:r>
              <a:rPr lang="en-US" dirty="0" smtClean="0"/>
              <a:t>and, or, not, </a:t>
            </a:r>
            <a:r>
              <a:rPr lang="en-US" dirty="0" err="1" smtClean="0"/>
              <a:t>xor</a:t>
            </a:r>
            <a:r>
              <a:rPr lang="en-US" dirty="0" smtClean="0"/>
              <a:t>, …</a:t>
            </a:r>
            <a:endParaRPr lang="fa-IR" dirty="0" smtClean="0"/>
          </a:p>
          <a:p>
            <a:pPr lvl="1"/>
            <a:r>
              <a:rPr lang="fa-IR" smtClean="0"/>
              <a:t>عمليات شرطي :تصميمگيري : بخشي از برنامه گاهي اجرا بشود/نشود</a:t>
            </a:r>
            <a:endParaRPr lang="fa-IR" dirty="0" smtClean="0"/>
          </a:p>
          <a:p>
            <a:pPr lvl="1"/>
            <a:r>
              <a:rPr lang="fa-IR" dirty="0" smtClean="0"/>
              <a:t>حلقه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ها (تکرار عمليات)</a:t>
            </a:r>
          </a:p>
          <a:p>
            <a:pPr lvl="1"/>
            <a:r>
              <a:rPr lang="fa-IR" dirty="0" smtClean="0"/>
              <a:t>سابروتينها</a:t>
            </a:r>
          </a:p>
          <a:p>
            <a:pPr lvl="1"/>
            <a:r>
              <a:rPr lang="fa-IR" dirty="0" smtClean="0"/>
              <a:t>نتايج به نحو مناسب به اطلاع کاربر برسد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مراحل به اجرا رسيدن برنامه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Edit</a:t>
            </a:r>
          </a:p>
          <a:p>
            <a:r>
              <a:rPr lang="en-US" dirty="0" smtClean="0"/>
              <a:t>Preprocess</a:t>
            </a:r>
          </a:p>
          <a:p>
            <a:r>
              <a:rPr lang="en-US" dirty="0" smtClean="0"/>
              <a:t>Compile</a:t>
            </a:r>
          </a:p>
          <a:p>
            <a:r>
              <a:rPr lang="en-US" dirty="0" smtClean="0"/>
              <a:t>Link</a:t>
            </a:r>
          </a:p>
          <a:p>
            <a:r>
              <a:rPr lang="en-US" dirty="0" smtClean="0"/>
              <a:t>Load</a:t>
            </a:r>
          </a:p>
          <a:p>
            <a:r>
              <a:rPr lang="en-US" dirty="0" smtClean="0"/>
              <a:t>Execute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خطاها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انواع خطا</a:t>
            </a:r>
          </a:p>
          <a:p>
            <a:pPr lvl="1"/>
            <a:r>
              <a:rPr lang="en-US" dirty="0" smtClean="0"/>
              <a:t>Error</a:t>
            </a:r>
          </a:p>
          <a:p>
            <a:pPr lvl="1"/>
            <a:r>
              <a:rPr lang="en-US" dirty="0" smtClean="0"/>
              <a:t>Warning</a:t>
            </a:r>
          </a:p>
          <a:p>
            <a:r>
              <a:rPr lang="fa-IR" dirty="0" smtClean="0"/>
              <a:t>خطاهاي زمان تدوين</a:t>
            </a:r>
          </a:p>
          <a:p>
            <a:pPr lvl="1"/>
            <a:r>
              <a:rPr lang="fa-IR" dirty="0" smtClean="0"/>
              <a:t>گرامري</a:t>
            </a:r>
          </a:p>
          <a:p>
            <a:pPr lvl="1"/>
            <a:r>
              <a:rPr lang="fa-IR" dirty="0" smtClean="0"/>
              <a:t>ناشي از اشتباه در منطق برنامه (منطقي)</a:t>
            </a:r>
          </a:p>
          <a:p>
            <a:r>
              <a:rPr lang="fa-IR" dirty="0" smtClean="0"/>
              <a:t>خطاهاي هنگام اجرا </a:t>
            </a:r>
            <a:r>
              <a:rPr lang="en-US" sz="2400" dirty="0" smtClean="0"/>
              <a:t>(Run time error)</a:t>
            </a:r>
            <a:endParaRPr lang="fa-IR" dirty="0" smtClean="0"/>
          </a:p>
          <a:p>
            <a:pPr lvl="1"/>
            <a:r>
              <a:rPr lang="fa-IR" dirty="0" smtClean="0"/>
              <a:t>امکان درک خطا</a:t>
            </a:r>
            <a:endParaRPr lang="en-US" dirty="0" smtClean="0"/>
          </a:p>
          <a:p>
            <a:pPr lvl="2"/>
            <a:r>
              <a:rPr lang="fa-IR" dirty="0" smtClean="0"/>
              <a:t>نحوة به اطلاع رساندن خطا</a:t>
            </a:r>
          </a:p>
          <a:p>
            <a:pPr lvl="1"/>
            <a:r>
              <a:rPr lang="en-US" dirty="0" smtClean="0"/>
              <a:t>Fatal/Nonfatal error</a:t>
            </a:r>
            <a:endParaRPr lang="fa-IR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انتظارها از دانشجويان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تدوين برنامه به صورت مدولار</a:t>
            </a:r>
          </a:p>
          <a:p>
            <a:r>
              <a:rPr lang="en-US" dirty="0" smtClean="0"/>
              <a:t>Self-documenting code</a:t>
            </a:r>
          </a:p>
          <a:p>
            <a:pPr lvl="1"/>
            <a:r>
              <a:rPr lang="en-US" dirty="0" smtClean="0"/>
              <a:t>Meaningful variable names</a:t>
            </a:r>
          </a:p>
          <a:p>
            <a:pPr lvl="1"/>
            <a:r>
              <a:rPr lang="en-US" dirty="0" smtClean="0"/>
              <a:t>Well-posed comments</a:t>
            </a:r>
          </a:p>
          <a:p>
            <a:r>
              <a:rPr lang="en-US" dirty="0" smtClean="0"/>
              <a:t>Good indentation scheme</a:t>
            </a:r>
            <a:endParaRPr lang="fa-IR" dirty="0" smtClean="0"/>
          </a:p>
          <a:p>
            <a:endParaRPr lang="en-US" dirty="0" smtClean="0"/>
          </a:p>
          <a:p>
            <a:r>
              <a:rPr lang="fa-IR" dirty="0" smtClean="0"/>
              <a:t>در صورت عدم  رعايت موارد بالا امتيازهاي دريافتي دانشجويان کاهش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يابد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يک نمونه برنامه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Guess Number</a:t>
            </a:r>
            <a:endParaRPr lang="fa-IR" dirty="0" smtClean="0"/>
          </a:p>
          <a:p>
            <a:r>
              <a:rPr lang="en-US" dirty="0" smtClean="0"/>
              <a:t>Hello!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زبانهاي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سازي رايج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</a:t>
            </a:r>
            <a:endParaRPr lang="fa-IR" dirty="0" smtClean="0"/>
          </a:p>
          <a:p>
            <a:r>
              <a:rPr lang="en-US" dirty="0" smtClean="0"/>
              <a:t>Pascal</a:t>
            </a:r>
            <a:endParaRPr lang="fa-IR" dirty="0" smtClean="0"/>
          </a:p>
          <a:p>
            <a:r>
              <a:rPr lang="en-US" dirty="0" smtClean="0"/>
              <a:t>C</a:t>
            </a:r>
            <a:r>
              <a:rPr lang="fa-IR" dirty="0" smtClean="0"/>
              <a:t> و </a:t>
            </a:r>
            <a:r>
              <a:rPr lang="en-US" dirty="0" smtClean="0"/>
              <a:t>C++</a:t>
            </a:r>
            <a:endParaRPr lang="fa-IR" dirty="0" smtClean="0"/>
          </a:p>
          <a:p>
            <a:r>
              <a:rPr lang="en-US" dirty="0" err="1" smtClean="0"/>
              <a:t>Ada</a:t>
            </a:r>
            <a:endParaRPr lang="en-US" dirty="0" smtClean="0"/>
          </a:p>
          <a:p>
            <a:r>
              <a:rPr lang="en-US" dirty="0" smtClean="0"/>
              <a:t>Java</a:t>
            </a:r>
            <a:endParaRPr lang="fa-IR" dirty="0" smtClean="0"/>
          </a:p>
          <a:p>
            <a:r>
              <a:rPr lang="en-US" dirty="0" smtClean="0"/>
              <a:t>Fortran</a:t>
            </a:r>
          </a:p>
          <a:p>
            <a:endParaRPr lang="en-US" dirty="0" smtClean="0"/>
          </a:p>
          <a:p>
            <a:r>
              <a:rPr lang="en-US" dirty="0" err="1" smtClean="0"/>
              <a:t>Matlab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دسته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بندي زبانها بر اساس قابليتهاي اصلي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Procedural</a:t>
            </a:r>
          </a:p>
          <a:p>
            <a:pPr lvl="1"/>
            <a:r>
              <a:rPr lang="en-US" dirty="0" smtClean="0"/>
              <a:t>C, C++, Basic, Fortran, Pascal, </a:t>
            </a:r>
            <a:r>
              <a:rPr lang="en-US" dirty="0" err="1" smtClean="0"/>
              <a:t>Matlab</a:t>
            </a:r>
            <a:r>
              <a:rPr lang="en-US" dirty="0" smtClean="0"/>
              <a:t>, Maple</a:t>
            </a:r>
          </a:p>
          <a:p>
            <a:r>
              <a:rPr lang="en-US" dirty="0" smtClean="0"/>
              <a:t>Object Oriented</a:t>
            </a:r>
          </a:p>
          <a:p>
            <a:pPr lvl="1"/>
            <a:r>
              <a:rPr lang="en-US" dirty="0" smtClean="0"/>
              <a:t>C++, Java, </a:t>
            </a:r>
            <a:r>
              <a:rPr lang="en-US" dirty="0" err="1" smtClean="0"/>
              <a:t>Python,VB.Net</a:t>
            </a:r>
            <a:r>
              <a:rPr lang="en-US" dirty="0" smtClean="0"/>
              <a:t>, C#</a:t>
            </a:r>
          </a:p>
          <a:p>
            <a:r>
              <a:rPr lang="en-US" dirty="0" smtClean="0"/>
              <a:t>Functional</a:t>
            </a:r>
          </a:p>
          <a:p>
            <a:pPr lvl="1"/>
            <a:r>
              <a:rPr lang="en-US" dirty="0" err="1" smtClean="0"/>
              <a:t>Mathematica</a:t>
            </a:r>
            <a:endParaRPr lang="en-US" dirty="0" smtClean="0"/>
          </a:p>
          <a:p>
            <a:r>
              <a:rPr lang="en-US" dirty="0" smtClean="0"/>
              <a:t>Graphical</a:t>
            </a:r>
          </a:p>
          <a:p>
            <a:pPr lvl="1"/>
            <a:r>
              <a:rPr lang="en-US" dirty="0" err="1" smtClean="0"/>
              <a:t>LabView</a:t>
            </a:r>
            <a:r>
              <a:rPr lang="en-US" dirty="0" smtClean="0"/>
              <a:t>, </a:t>
            </a:r>
            <a:r>
              <a:rPr lang="en-US" dirty="0" err="1" smtClean="0"/>
              <a:t>Simulink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تدوين زبان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سازي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تدوين زبان به طور کلي (شامل غير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نويسي)</a:t>
            </a:r>
          </a:p>
          <a:p>
            <a:pPr lvl="1"/>
            <a:r>
              <a:rPr lang="fa-IR" dirty="0" smtClean="0"/>
              <a:t>زبان مصنوعي</a:t>
            </a:r>
          </a:p>
          <a:p>
            <a:r>
              <a:rPr lang="fa-IR" dirty="0" smtClean="0"/>
              <a:t>توسط</a:t>
            </a:r>
          </a:p>
          <a:p>
            <a:pPr lvl="1"/>
            <a:r>
              <a:rPr lang="fa-IR" dirty="0" smtClean="0"/>
              <a:t>شخص</a:t>
            </a:r>
          </a:p>
          <a:p>
            <a:pPr lvl="1"/>
            <a:r>
              <a:rPr lang="fa-IR" dirty="0" smtClean="0"/>
              <a:t>تيم</a:t>
            </a:r>
          </a:p>
          <a:p>
            <a:pPr lvl="1"/>
            <a:r>
              <a:rPr lang="fa-IR" dirty="0" smtClean="0"/>
              <a:t>غالباٌ : در دانشگاهها-مراکز تحقيقاتي</a:t>
            </a:r>
          </a:p>
          <a:p>
            <a:r>
              <a:rPr lang="fa-IR" dirty="0" smtClean="0"/>
              <a:t>اهداف زبان</a:t>
            </a:r>
            <a:endParaRPr lang="en-US" dirty="0" smtClean="0"/>
          </a:p>
          <a:p>
            <a:r>
              <a:rPr lang="fa-IR" dirty="0" smtClean="0"/>
              <a:t>خصوصيات واقعي زبان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a-IR" dirty="0" smtClean="0"/>
              <a:t>تلريخچه</a:t>
            </a:r>
          </a:p>
          <a:p>
            <a:pPr lvl="1"/>
            <a:r>
              <a:rPr lang="fa-IR" dirty="0" smtClean="0"/>
              <a:t>1969 : سيستم عامل </a:t>
            </a:r>
            <a:r>
              <a:rPr lang="en-US" dirty="0" smtClean="0"/>
              <a:t>Unix</a:t>
            </a:r>
            <a:r>
              <a:rPr lang="fa-IR" dirty="0" smtClean="0"/>
              <a:t> بکمک اسمبلي بر روي </a:t>
            </a:r>
            <a:r>
              <a:rPr lang="en-US" dirty="0" smtClean="0"/>
              <a:t>PDP-7</a:t>
            </a:r>
            <a:r>
              <a:rPr lang="fa-IR" dirty="0" smtClean="0"/>
              <a:t> پياده شد</a:t>
            </a:r>
            <a:endParaRPr lang="en-US" dirty="0" smtClean="0"/>
          </a:p>
          <a:p>
            <a:pPr lvl="1"/>
            <a:r>
              <a:rPr lang="en-US" dirty="0" smtClean="0"/>
              <a:t>Ken Thompson</a:t>
            </a:r>
            <a:r>
              <a:rPr lang="fa-IR" dirty="0" smtClean="0"/>
              <a:t> بر اساس زبانهاي </a:t>
            </a:r>
            <a:r>
              <a:rPr lang="en-US" dirty="0" smtClean="0"/>
              <a:t>Algol60</a:t>
            </a:r>
            <a:r>
              <a:rPr lang="fa-IR" dirty="0" smtClean="0"/>
              <a:t> </a:t>
            </a:r>
            <a:r>
              <a:rPr lang="fa-IR" dirty="0" smtClean="0">
                <a:sym typeface="Symbol"/>
              </a:rPr>
              <a:t> </a:t>
            </a:r>
            <a:r>
              <a:rPr lang="en-US" dirty="0" smtClean="0">
                <a:sym typeface="Symbol"/>
              </a:rPr>
              <a:t>CPL</a:t>
            </a:r>
            <a:r>
              <a:rPr lang="fa-IR" dirty="0" smtClean="0">
                <a:sym typeface="Symbol"/>
              </a:rPr>
              <a:t>  </a:t>
            </a:r>
            <a:r>
              <a:rPr lang="en-US" dirty="0" smtClean="0">
                <a:sym typeface="Symbol"/>
              </a:rPr>
              <a:t>BCPL</a:t>
            </a:r>
            <a:r>
              <a:rPr lang="fa-IR" dirty="0" smtClean="0">
                <a:sym typeface="Symbol"/>
              </a:rPr>
              <a:t>  </a:t>
            </a:r>
            <a:r>
              <a:rPr lang="en-US" dirty="0" smtClean="0">
                <a:sym typeface="Symbol"/>
              </a:rPr>
              <a:t>B</a:t>
            </a:r>
            <a:r>
              <a:rPr lang="fa-IR" dirty="0" smtClean="0">
                <a:sym typeface="Symbol"/>
              </a:rPr>
              <a:t> را تأليف نمود.</a:t>
            </a:r>
          </a:p>
          <a:p>
            <a:pPr lvl="2"/>
            <a:r>
              <a:rPr lang="en-US" dirty="0" smtClean="0">
                <a:sym typeface="Symbol"/>
              </a:rPr>
              <a:t>B</a:t>
            </a:r>
            <a:r>
              <a:rPr lang="fa-IR" dirty="0" smtClean="0">
                <a:sym typeface="Symbol"/>
              </a:rPr>
              <a:t> بيش از حد ساده بود و کند</a:t>
            </a:r>
          </a:p>
          <a:p>
            <a:pPr lvl="2"/>
            <a:r>
              <a:rPr lang="fa-IR" dirty="0" smtClean="0">
                <a:sym typeface="Symbol"/>
              </a:rPr>
              <a:t>قابليت اجرا بر روي </a:t>
            </a:r>
            <a:r>
              <a:rPr lang="en-US" dirty="0" smtClean="0">
                <a:sym typeface="Symbol"/>
              </a:rPr>
              <a:t>PDP-7</a:t>
            </a:r>
            <a:r>
              <a:rPr lang="fa-IR" dirty="0" smtClean="0">
                <a:sym typeface="Symbol"/>
              </a:rPr>
              <a:t> و </a:t>
            </a:r>
            <a:r>
              <a:rPr lang="en-US" dirty="0" smtClean="0">
                <a:sym typeface="Symbol"/>
              </a:rPr>
              <a:t>Unix</a:t>
            </a:r>
            <a:r>
              <a:rPr lang="fa-IR" dirty="0" smtClean="0">
                <a:sym typeface="Symbol"/>
              </a:rPr>
              <a:t> را نداشت</a:t>
            </a:r>
            <a:endParaRPr lang="en-US" dirty="0" smtClean="0"/>
          </a:p>
          <a:p>
            <a:r>
              <a:rPr lang="en-US" sz="2600" dirty="0" smtClean="0"/>
              <a:t>Dennis Ritchie</a:t>
            </a:r>
            <a:r>
              <a:rPr lang="fa-IR" sz="2600" dirty="0" smtClean="0"/>
              <a:t> : </a:t>
            </a:r>
            <a:r>
              <a:rPr lang="en-US" sz="2600" dirty="0" smtClean="0"/>
              <a:t>Bell Labs</a:t>
            </a:r>
            <a:r>
              <a:rPr lang="fa-IR" sz="2600" dirty="0" smtClean="0"/>
              <a:t> : </a:t>
            </a:r>
            <a:r>
              <a:rPr lang="en-US" sz="2600" dirty="0" smtClean="0"/>
              <a:t>System Programmer</a:t>
            </a:r>
            <a:endParaRPr lang="fa-IR" sz="2600" dirty="0" smtClean="0"/>
          </a:p>
          <a:p>
            <a:r>
              <a:rPr lang="fa-IR" dirty="0" smtClean="0"/>
              <a:t>انگيزه </a:t>
            </a:r>
          </a:p>
          <a:p>
            <a:pPr lvl="1"/>
            <a:r>
              <a:rPr lang="fa-IR" dirty="0" smtClean="0"/>
              <a:t>نياز به زبان با ويژگيهاي</a:t>
            </a:r>
          </a:p>
          <a:p>
            <a:pPr lvl="2"/>
            <a:r>
              <a:rPr lang="fa-IR" dirty="0" smtClean="0"/>
              <a:t>ساختار مدولار</a:t>
            </a:r>
          </a:p>
          <a:p>
            <a:pPr lvl="2"/>
            <a:r>
              <a:rPr lang="fa-IR" dirty="0" smtClean="0"/>
              <a:t>سرعت بيشتر در کامپايل شدن</a:t>
            </a:r>
          </a:p>
          <a:p>
            <a:pPr lvl="2"/>
            <a:r>
              <a:rPr lang="fa-IR" dirty="0" smtClean="0"/>
              <a:t>سرعت بيشتر در اجرا</a:t>
            </a:r>
          </a:p>
          <a:p>
            <a:pPr lvl="2"/>
            <a:r>
              <a:rPr lang="fa-IR" dirty="0" smtClean="0"/>
              <a:t>حجم کمتر</a:t>
            </a:r>
          </a:p>
          <a:p>
            <a:pPr lvl="2"/>
            <a:r>
              <a:rPr lang="fa-IR" dirty="0" smtClean="0"/>
              <a:t>تواناييهاي نرم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افزاري/ سخت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افزاري مناسب براي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ريزي سيستم</a:t>
            </a:r>
          </a:p>
          <a:p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چرا </a:t>
            </a:r>
            <a:r>
              <a:rPr lang="en-US" dirty="0" smtClean="0"/>
              <a:t>C</a:t>
            </a:r>
            <a:r>
              <a:rPr lang="fa-IR" dirty="0" smtClean="0"/>
              <a:t> (</a:t>
            </a:r>
            <a:r>
              <a:rPr lang="en-US" dirty="0" smtClean="0"/>
              <a:t>C++</a:t>
            </a:r>
            <a:r>
              <a:rPr lang="fa-IR" dirty="0" smtClean="0"/>
              <a:t>) 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حجم کم</a:t>
            </a:r>
          </a:p>
          <a:p>
            <a:pPr lvl="1"/>
            <a:r>
              <a:rPr lang="fa-IR" dirty="0" smtClean="0"/>
              <a:t>يک کامپايلر </a:t>
            </a:r>
            <a:r>
              <a:rPr lang="en-US" dirty="0" smtClean="0"/>
              <a:t>C</a:t>
            </a:r>
            <a:r>
              <a:rPr lang="fa-IR" dirty="0" smtClean="0"/>
              <a:t>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تواند </a:t>
            </a:r>
            <a:r>
              <a:rPr lang="en-US" sz="2000" dirty="0" smtClean="0"/>
              <a:t>KB</a:t>
            </a:r>
            <a:r>
              <a:rPr lang="fa-IR" dirty="0" smtClean="0"/>
              <a:t>256</a:t>
            </a:r>
            <a:r>
              <a:rPr lang="en-US" dirty="0" smtClean="0"/>
              <a:t> </a:t>
            </a:r>
            <a:r>
              <a:rPr lang="fa-IR" dirty="0" smtClean="0"/>
              <a:t>حجم داشته باشد</a:t>
            </a:r>
          </a:p>
          <a:p>
            <a:r>
              <a:rPr lang="fa-IR" dirty="0" smtClean="0"/>
              <a:t>تعداد دستورات</a:t>
            </a:r>
          </a:p>
          <a:p>
            <a:pPr lvl="1"/>
            <a:r>
              <a:rPr lang="en-US" dirty="0" smtClean="0"/>
              <a:t>C</a:t>
            </a:r>
            <a:r>
              <a:rPr lang="fa-IR" dirty="0" smtClean="0"/>
              <a:t> اوليه تنها 27 </a:t>
            </a:r>
            <a:r>
              <a:rPr lang="en-US" dirty="0" smtClean="0"/>
              <a:t>keyword</a:t>
            </a:r>
            <a:r>
              <a:rPr lang="fa-IR" dirty="0" smtClean="0"/>
              <a:t> داشت</a:t>
            </a:r>
          </a:p>
          <a:p>
            <a:pPr lvl="1"/>
            <a:r>
              <a:rPr lang="en-US" dirty="0" smtClean="0"/>
              <a:t>ANSI C</a:t>
            </a:r>
            <a:r>
              <a:rPr lang="fa-IR" dirty="0" smtClean="0"/>
              <a:t> 32 </a:t>
            </a:r>
            <a:r>
              <a:rPr lang="en-US" dirty="0" smtClean="0"/>
              <a:t>keyword </a:t>
            </a:r>
            <a:r>
              <a:rPr lang="fa-IR" dirty="0" smtClean="0"/>
              <a:t> دارد</a:t>
            </a:r>
          </a:p>
          <a:p>
            <a:pPr lvl="1"/>
            <a:r>
              <a:rPr lang="en-US" dirty="0" smtClean="0"/>
              <a:t>C++</a:t>
            </a:r>
            <a:r>
              <a:rPr lang="fa-IR" dirty="0" smtClean="0"/>
              <a:t> 77 </a:t>
            </a:r>
            <a:r>
              <a:rPr lang="en-US" dirty="0" smtClean="0"/>
              <a:t>keyword</a:t>
            </a:r>
            <a:r>
              <a:rPr lang="fa-IR" dirty="0" smtClean="0"/>
              <a:t> دارد</a:t>
            </a:r>
          </a:p>
          <a:p>
            <a:r>
              <a:rPr lang="fa-IR" dirty="0" smtClean="0"/>
              <a:t>سرعت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هايي که با </a:t>
            </a:r>
            <a:r>
              <a:rPr lang="en-US" dirty="0" smtClean="0"/>
              <a:t>C</a:t>
            </a:r>
            <a:r>
              <a:rPr lang="fa-IR" dirty="0" smtClean="0"/>
              <a:t> نوشته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شوند بالاست</a:t>
            </a:r>
          </a:p>
          <a:p>
            <a:r>
              <a:rPr lang="en-US" dirty="0" smtClean="0"/>
              <a:t>Not strongly typed</a:t>
            </a:r>
            <a:endParaRPr lang="fa-IR" dirty="0" smtClean="0"/>
          </a:p>
          <a:p>
            <a:r>
              <a:rPr lang="fa-IR" dirty="0" smtClean="0"/>
              <a:t>حمايت از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نويسي مدولار</a:t>
            </a:r>
          </a:p>
          <a:p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چرا </a:t>
            </a:r>
            <a:r>
              <a:rPr lang="en-US" dirty="0" smtClean="0"/>
              <a:t>C</a:t>
            </a:r>
            <a:r>
              <a:rPr lang="fa-IR" dirty="0" smtClean="0"/>
              <a:t> (</a:t>
            </a:r>
            <a:r>
              <a:rPr lang="en-US" dirty="0" smtClean="0"/>
              <a:t>C++</a:t>
            </a:r>
            <a:r>
              <a:rPr lang="fa-IR" dirty="0" smtClean="0"/>
              <a:t>) 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ساختاريافته به دليل </a:t>
            </a:r>
            <a:endParaRPr lang="en-US" dirty="0" smtClean="0"/>
          </a:p>
          <a:p>
            <a:pPr lvl="1"/>
            <a:r>
              <a:rPr lang="fa-IR" dirty="0" smtClean="0"/>
              <a:t>ابزارهاي</a:t>
            </a:r>
          </a:p>
          <a:p>
            <a:pPr lvl="2"/>
            <a:r>
              <a:rPr lang="en-US" dirty="0" smtClean="0"/>
              <a:t>while</a:t>
            </a:r>
            <a:endParaRPr lang="en-US" dirty="0" smtClean="0"/>
          </a:p>
          <a:p>
            <a:pPr lvl="2"/>
            <a:r>
              <a:rPr lang="en-US" dirty="0" smtClean="0"/>
              <a:t>do-while</a:t>
            </a:r>
            <a:endParaRPr lang="en-US" dirty="0" smtClean="0"/>
          </a:p>
          <a:p>
            <a:pPr lvl="2"/>
            <a:r>
              <a:rPr lang="en-US" dirty="0" smtClean="0"/>
              <a:t>for</a:t>
            </a:r>
            <a:endParaRPr lang="en-US" dirty="0" smtClean="0"/>
          </a:p>
          <a:p>
            <a:pPr lvl="2"/>
            <a:r>
              <a:rPr lang="en-US" dirty="0" smtClean="0"/>
              <a:t>if-else</a:t>
            </a:r>
            <a:endParaRPr lang="en-US" dirty="0" smtClean="0"/>
          </a:p>
          <a:p>
            <a:pPr lvl="2"/>
            <a:r>
              <a:rPr lang="en-US" dirty="0" smtClean="0"/>
              <a:t>switch-case</a:t>
            </a:r>
            <a:endParaRPr lang="en-US" dirty="0" smtClean="0"/>
          </a:p>
          <a:p>
            <a:pPr lvl="1"/>
            <a:r>
              <a:rPr lang="fa-IR" dirty="0" smtClean="0"/>
              <a:t>متغيرهاي محلي-عمومي</a:t>
            </a:r>
          </a:p>
          <a:p>
            <a:pPr lvl="1"/>
            <a:r>
              <a:rPr lang="fa-IR" dirty="0" smtClean="0"/>
              <a:t>سابروتينها</a:t>
            </a:r>
          </a:p>
          <a:p>
            <a:pPr lvl="1"/>
            <a:r>
              <a:rPr lang="en-US" dirty="0" smtClean="0"/>
              <a:t>Call by value/by reference</a:t>
            </a: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چرا </a:t>
            </a:r>
            <a:r>
              <a:rPr lang="en-US" dirty="0" smtClean="0"/>
              <a:t>C</a:t>
            </a:r>
            <a:r>
              <a:rPr lang="fa-IR" dirty="0" smtClean="0"/>
              <a:t> (</a:t>
            </a:r>
            <a:r>
              <a:rPr lang="en-US" dirty="0" smtClean="0"/>
              <a:t>C++</a:t>
            </a:r>
            <a:r>
              <a:rPr lang="fa-IR" dirty="0" smtClean="0"/>
              <a:t>) 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ارتباط ساده با اسمبلي</a:t>
            </a:r>
          </a:p>
          <a:p>
            <a:r>
              <a:rPr lang="fa-IR" dirty="0" smtClean="0"/>
              <a:t>کار بر روي بيتها</a:t>
            </a:r>
          </a:p>
          <a:p>
            <a:r>
              <a:rPr lang="fa-IR" dirty="0" smtClean="0"/>
              <a:t>متغيرهاي اشاره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گر</a:t>
            </a:r>
          </a:p>
          <a:p>
            <a:r>
              <a:rPr lang="fa-IR" dirty="0" smtClean="0"/>
              <a:t>آرايه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ها</a:t>
            </a:r>
          </a:p>
          <a:p>
            <a:r>
              <a:rPr lang="fa-IR" dirty="0" smtClean="0"/>
              <a:t>توابع کتابخانه : طيف وسيعي در اختيار هستند</a:t>
            </a:r>
          </a:p>
          <a:p>
            <a:r>
              <a:rPr lang="fa-IR" dirty="0" smtClean="0"/>
              <a:t>بازده حافظه : افزوده شدن توابع از کتابخانه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ها در صورت نياز</a:t>
            </a:r>
          </a:p>
          <a:p>
            <a:r>
              <a:rPr lang="en-US" dirty="0" smtClean="0"/>
              <a:t>Portability</a:t>
            </a:r>
            <a:endParaRPr lang="fa-I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ايرادهاي وارد به </a:t>
            </a:r>
            <a:r>
              <a:rPr lang="en-US" dirty="0" smtClean="0"/>
              <a:t>C (C++)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strongly typed</a:t>
            </a:r>
          </a:p>
          <a:p>
            <a:r>
              <a:rPr lang="en-US" dirty="0" smtClean="0"/>
              <a:t>Lack of run-time checking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درس برنامه‌سازي کامپيوتر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زبانهاي برنامه‌سازي رايج&amp;quot;&quot;/&gt;&lt;property id=&quot;20307&quot; value=&quot;257&quot;/&gt;&lt;/object&gt;&lt;object type=&quot;3&quot; unique_id=&quot;10006&quot;&gt;&lt;property id=&quot;20148&quot; value=&quot;5&quot;/&gt;&lt;property id=&quot;20300&quot; value=&quot;Slide 5 - &amp;quot;C&amp;quot;&quot;/&gt;&lt;property id=&quot;20307&quot; value=&quot;258&quot;/&gt;&lt;/object&gt;&lt;object type=&quot;3&quot; unique_id=&quot;10007&quot;&gt;&lt;property id=&quot;20148&quot; value=&quot;5&quot;/&gt;&lt;property id=&quot;20300&quot; value=&quot;Slide 6 - &amp;quot;چرا C (C++) ؟&amp;quot;&quot;/&gt;&lt;property id=&quot;20307&quot; value=&quot;259&quot;/&gt;&lt;/object&gt;&lt;object type=&quot;3&quot; unique_id=&quot;10008&quot;&gt;&lt;property id=&quot;20148&quot; value=&quot;5&quot;/&gt;&lt;property id=&quot;20300&quot; value=&quot;Slide 11 - &amp;quot;مراحل به اجرا رسيدن برنامه&amp;quot;&quot;/&gt;&lt;property id=&quot;20307&quot; value=&quot;260&quot;/&gt;&lt;/object&gt;&lt;object type=&quot;3&quot; unique_id=&quot;10009&quot;&gt;&lt;property id=&quot;20148&quot; value=&quot;5&quot;/&gt;&lt;property id=&quot;20300&quot; value=&quot;Slide 12 - &amp;quot;خطاها&amp;quot;&quot;/&gt;&lt;property id=&quot;20307&quot; value=&quot;261&quot;/&gt;&lt;/object&gt;&lt;object type=&quot;3&quot; unique_id=&quot;10010&quot;&gt;&lt;property id=&quot;20148&quot; value=&quot;5&quot;/&gt;&lt;property id=&quot;20300&quot; value=&quot;Slide 14 - &amp;quot;يک نمونه برنامه&amp;quot;&quot;/&gt;&lt;property id=&quot;20307&quot; value=&quot;262&quot;/&gt;&lt;/object&gt;&lt;object type=&quot;3&quot; unique_id=&quot;10421&quot;&gt;&lt;property id=&quot;20148&quot; value=&quot;5&quot;/&gt;&lt;property id=&quot;20300&quot; value=&quot;Slide 4 - &amp;quot;تدوين زبان برنامه‌سازي&amp;quot;&quot;/&gt;&lt;property id=&quot;20307&quot; value=&quot;274&quot;/&gt;&lt;/object&gt;&lt;object type=&quot;3&quot; unique_id=&quot;10505&quot;&gt;&lt;property id=&quot;20148&quot; value=&quot;5&quot;/&gt;&lt;property id=&quot;20300&quot; value=&quot;Slide 3 - &amp;quot;دسته‌بندي زبانها بر اساس قابليتهاي اصلي&amp;quot;&quot;/&gt;&lt;property id=&quot;20307&quot; value=&quot;275&quot;/&gt;&lt;/object&gt;&lt;object type=&quot;3&quot; unique_id=&quot;10561&quot;&gt;&lt;property id=&quot;20148&quot; value=&quot;5&quot;/&gt;&lt;property id=&quot;20300&quot; value=&quot;Slide 7 - &amp;quot;چرا C (C++) ؟&amp;quot;&quot;/&gt;&lt;property id=&quot;20307&quot; value=&quot;276&quot;/&gt;&lt;/object&gt;&lt;object type=&quot;3&quot; unique_id=&quot;10562&quot;&gt;&lt;property id=&quot;20148&quot; value=&quot;5&quot;/&gt;&lt;property id=&quot;20300&quot; value=&quot;Slide 8 - &amp;quot;چرا C (C++) ؟&amp;quot;&quot;/&gt;&lt;property id=&quot;20307&quot; value=&quot;277&quot;/&gt;&lt;/object&gt;&lt;object type=&quot;3&quot; unique_id=&quot;10615&quot;&gt;&lt;property id=&quot;20148&quot; value=&quot;5&quot;/&gt;&lt;property id=&quot;20300&quot; value=&quot;Slide 9 - &amp;quot;ايرادهاي وارد به C (C++)&amp;quot;&quot;/&gt;&lt;property id=&quot;20307&quot; value=&quot;278&quot;/&gt;&lt;/object&gt;&lt;object type=&quot;3&quot; unique_id=&quot;10616&quot;&gt;&lt;property id=&quot;20148&quot; value=&quot;5&quot;/&gt;&lt;property id=&quot;20300&quot; value=&quot;Slide 10 - &amp;quot;يک زبان برنامه‌سازي چه ويژگيهايي بايد داشته باشد؟&amp;quot;&quot;/&gt;&lt;property id=&quot;20307&quot; value=&quot;279&quot;/&gt;&lt;/object&gt;&lt;object type=&quot;3&quot; unique_id=&quot;10662&quot;&gt;&lt;property id=&quot;20148&quot; value=&quot;5&quot;/&gt;&lt;property id=&quot;20300&quot; value=&quot;Slide 13 - &amp;quot;انتظارها از دانشجويان&amp;quot;&quot;/&gt;&lt;property id=&quot;20307&quot; value=&quot;28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3450</TotalTime>
  <Words>483</Words>
  <Application>Microsoft Office PowerPoint</Application>
  <PresentationFormat>On-screen Show (4:3)</PresentationFormat>
  <Paragraphs>121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Verve</vt:lpstr>
      <vt:lpstr>درس برنامه‌سازي کامپيوتر</vt:lpstr>
      <vt:lpstr>زبانهاي برنامه‌سازي رايج</vt:lpstr>
      <vt:lpstr>دسته‌بندي زبانها بر اساس قابليتهاي اصلي</vt:lpstr>
      <vt:lpstr>تدوين زبان برنامه‌سازي</vt:lpstr>
      <vt:lpstr>C</vt:lpstr>
      <vt:lpstr>چرا C (C++) ؟</vt:lpstr>
      <vt:lpstr>چرا C (C++) ؟</vt:lpstr>
      <vt:lpstr>چرا C (C++) ؟</vt:lpstr>
      <vt:lpstr>ايرادهاي وارد به C (C++)</vt:lpstr>
      <vt:lpstr>يک زبان برنامه‌سازي چه ويژگيهايي بايد داشته باشد؟</vt:lpstr>
      <vt:lpstr>مراحل به اجرا رسيدن برنامه</vt:lpstr>
      <vt:lpstr>خطاها</vt:lpstr>
      <vt:lpstr>انتظارها از دانشجويان</vt:lpstr>
      <vt:lpstr>يک نمونه برنامه</vt:lpstr>
    </vt:vector>
  </TitlesOfParts>
  <Company>notebook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shoraka</dc:creator>
  <cp:lastModifiedBy>shoraka</cp:lastModifiedBy>
  <cp:revision>100</cp:revision>
  <dcterms:created xsi:type="dcterms:W3CDTF">2009-02-02T03:35:02Z</dcterms:created>
  <dcterms:modified xsi:type="dcterms:W3CDTF">2009-02-07T23:44:26Z</dcterms:modified>
</cp:coreProperties>
</file>