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7"/>
  </p:notesMasterIdLst>
  <p:sldIdLst>
    <p:sldId id="256" r:id="rId2"/>
    <p:sldId id="257" r:id="rId3"/>
    <p:sldId id="258" r:id="rId4"/>
    <p:sldId id="284" r:id="rId5"/>
    <p:sldId id="261" r:id="rId6"/>
    <p:sldId id="259" r:id="rId7"/>
    <p:sldId id="260" r:id="rId8"/>
    <p:sldId id="262" r:id="rId9"/>
    <p:sldId id="263" r:id="rId10"/>
    <p:sldId id="286" r:id="rId11"/>
    <p:sldId id="264" r:id="rId12"/>
    <p:sldId id="265" r:id="rId13"/>
    <p:sldId id="275" r:id="rId14"/>
    <p:sldId id="276" r:id="rId15"/>
    <p:sldId id="277" r:id="rId16"/>
    <p:sldId id="278" r:id="rId17"/>
    <p:sldId id="279" r:id="rId18"/>
    <p:sldId id="285" r:id="rId19"/>
    <p:sldId id="280" r:id="rId20"/>
    <p:sldId id="281" r:id="rId21"/>
    <p:sldId id="282" r:id="rId22"/>
    <p:sldId id="283" r:id="rId23"/>
    <p:sldId id="266" r:id="rId24"/>
    <p:sldId id="288" r:id="rId25"/>
    <p:sldId id="289" r:id="rId26"/>
    <p:sldId id="290" r:id="rId27"/>
    <p:sldId id="291" r:id="rId28"/>
    <p:sldId id="292" r:id="rId29"/>
    <p:sldId id="294" r:id="rId30"/>
    <p:sldId id="293" r:id="rId31"/>
    <p:sldId id="295" r:id="rId32"/>
    <p:sldId id="296" r:id="rId33"/>
    <p:sldId id="297" r:id="rId34"/>
    <p:sldId id="298" r:id="rId35"/>
    <p:sldId id="287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23" autoAdjust="0"/>
    <p:restoredTop sz="86429" autoAdjust="0"/>
  </p:normalViewPr>
  <p:slideViewPr>
    <p:cSldViewPr>
      <p:cViewPr varScale="1">
        <p:scale>
          <a:sx n="63" d="100"/>
          <a:sy n="63" d="100"/>
        </p:scale>
        <p:origin x="-3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2949B-5963-4D2C-9C0C-F84A20F2DECF}" type="datetimeFigureOut">
              <a:rPr lang="en-US" smtClean="0"/>
              <a:pPr/>
              <a:t>2/21/2009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C7B83-851D-471E-9B23-318F9D50E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latinLnBrk="0" hangingPunct="1"/>
            <a:endParaRPr kumimoji="0" lang="en-US">
              <a:cs typeface="Lotus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ctr" rtl="1">
              <a:defRPr sz="4400">
                <a:cs typeface="Lotus" pitchFamily="2" charset="-78"/>
              </a:defRPr>
            </a:lvl1pPr>
          </a:lstStyle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ctr" rtl="1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cs typeface="Lotus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ctr" rtl="1">
              <a:defRPr sz="1000">
                <a:cs typeface="Lotus" pitchFamily="2" charset="-78"/>
              </a:defRPr>
            </a:lvl1pPr>
          </a:lstStyle>
          <a:p>
            <a:fld id="{6CE53595-E0A5-4077-8D81-10908BBDD531}" type="datetimeFigureOut">
              <a:rPr lang="en-US" smtClean="0"/>
              <a:pPr/>
              <a:t>2/21/2009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ctr" rtl="1">
              <a:defRPr sz="1100">
                <a:cs typeface="Lotus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 rtl="1">
              <a:defRPr sz="1300">
                <a:solidFill>
                  <a:srgbClr val="FFFFFF"/>
                </a:solidFill>
                <a:cs typeface="Lotus" pitchFamily="2" charset="-78"/>
              </a:defRPr>
            </a:lvl1pPr>
          </a:lstStyle>
          <a:p>
            <a:fld id="{109CE3E8-F4D6-4D1F-846A-3759187A5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3595-E0A5-4077-8D81-10908BBDD531}" type="datetimeFigureOut">
              <a:rPr lang="en-US" smtClean="0"/>
              <a:pPr/>
              <a:t>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E3E8-F4D6-4D1F-846A-3759187A5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3595-E0A5-4077-8D81-10908BBDD531}" type="datetimeFigureOut">
              <a:rPr lang="en-US" smtClean="0"/>
              <a:pPr/>
              <a:t>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E3E8-F4D6-4D1F-846A-3759187A5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3595-E0A5-4077-8D81-10908BBDD531}" type="datetimeFigureOut">
              <a:rPr lang="en-US" smtClean="0"/>
              <a:pPr/>
              <a:t>2/21/2009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E3E8-F4D6-4D1F-846A-3759187A5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3595-E0A5-4077-8D81-10908BBDD531}" type="datetimeFigureOut">
              <a:rPr lang="en-US" smtClean="0"/>
              <a:pPr/>
              <a:t>2/21/2009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E3E8-F4D6-4D1F-846A-3759187A5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>
            <a:lvl1pPr algn="ctr" rtl="1">
              <a:defRPr baseline="0">
                <a:latin typeface="Arial" pitchFamily="34" charset="0"/>
                <a:cs typeface="Lotus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>
            <a:lvl1pPr algn="r" rtl="1">
              <a:buFont typeface="Arial" pitchFamily="34" charset="0"/>
              <a:buChar char="•"/>
              <a:defRPr baseline="0">
                <a:latin typeface="Arial" pitchFamily="34" charset="0"/>
                <a:cs typeface="Lotus" pitchFamily="2" charset="-78"/>
              </a:defRPr>
            </a:lvl1pPr>
            <a:lvl2pPr algn="r" rtl="1">
              <a:buFont typeface="Arial" pitchFamily="34" charset="0"/>
              <a:buChar char="•"/>
              <a:defRPr baseline="0">
                <a:latin typeface="Arial" pitchFamily="34" charset="0"/>
                <a:cs typeface="Lotus" pitchFamily="2" charset="-78"/>
              </a:defRPr>
            </a:lvl2pPr>
            <a:lvl3pPr algn="r" rtl="1">
              <a:buFont typeface="Arial" pitchFamily="34" charset="0"/>
              <a:buChar char="•"/>
              <a:defRPr baseline="0">
                <a:latin typeface="Arial" pitchFamily="34" charset="0"/>
                <a:cs typeface="Lotus" pitchFamily="2" charset="-78"/>
              </a:defRPr>
            </a:lvl3pPr>
            <a:lvl4pPr algn="r" rtl="1">
              <a:buFont typeface="Arial" pitchFamily="34" charset="0"/>
              <a:buChar char="•"/>
              <a:defRPr baseline="0">
                <a:latin typeface="Arial" pitchFamily="34" charset="0"/>
                <a:cs typeface="Lotus" pitchFamily="2" charset="-78"/>
              </a:defRPr>
            </a:lvl4pPr>
            <a:lvl5pPr algn="r" rtl="1">
              <a:buFont typeface="Arial" pitchFamily="34" charset="0"/>
              <a:buChar char="•"/>
              <a:defRPr baseline="0">
                <a:latin typeface="Arial" pitchFamily="34" charset="0"/>
                <a:cs typeface="Lotus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>
            <a:lvl1pPr algn="r" rtl="1">
              <a:defRPr baseline="0">
                <a:latin typeface="Arial" pitchFamily="34" charset="0"/>
                <a:cs typeface="Lotus" pitchFamily="2" charset="-78"/>
              </a:defRPr>
            </a:lvl1pPr>
          </a:lstStyle>
          <a:p>
            <a:fld id="{6CE53595-E0A5-4077-8D81-10908BBDD531}" type="datetimeFigureOut">
              <a:rPr lang="en-US" smtClean="0"/>
              <a:pPr/>
              <a:t>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>
            <a:lvl1pPr algn="r" rtl="1">
              <a:defRPr baseline="0">
                <a:latin typeface="Arial" pitchFamily="34" charset="0"/>
                <a:cs typeface="Lotus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defRPr baseline="0">
                <a:latin typeface="Arial" pitchFamily="34" charset="0"/>
                <a:cs typeface="Lotus" pitchFamily="2" charset="-78"/>
              </a:defRPr>
            </a:lvl1pPr>
          </a:lstStyle>
          <a:p>
            <a:fld id="{109CE3E8-F4D6-4D1F-846A-3759187A5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CE53595-E0A5-4077-8D81-10908BBDD531}" type="datetimeFigureOut">
              <a:rPr lang="en-US" smtClean="0"/>
              <a:pPr/>
              <a:t>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09CE3E8-F4D6-4D1F-846A-3759187A5FA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CE53595-E0A5-4077-8D81-10908BBDD531}" type="datetimeFigureOut">
              <a:rPr lang="en-US" smtClean="0"/>
              <a:pPr/>
              <a:t>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09CE3E8-F4D6-4D1F-846A-3759187A5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CE53595-E0A5-4077-8D81-10908BBDD531}" type="datetimeFigureOut">
              <a:rPr lang="en-US" smtClean="0"/>
              <a:pPr/>
              <a:t>2/21/2009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09CE3E8-F4D6-4D1F-846A-3759187A5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3595-E0A5-4077-8D81-10908BBDD531}" type="datetimeFigureOut">
              <a:rPr lang="en-US" smtClean="0"/>
              <a:pPr/>
              <a:t>2/21/2009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E3E8-F4D6-4D1F-846A-3759187A5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CE53595-E0A5-4077-8D81-10908BBDD531}" type="datetimeFigureOut">
              <a:rPr lang="en-US" smtClean="0"/>
              <a:pPr/>
              <a:t>2/21/2009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09CE3E8-F4D6-4D1F-846A-3759187A5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CE53595-E0A5-4077-8D81-10908BBDD531}" type="datetimeFigureOut">
              <a:rPr lang="en-US" smtClean="0"/>
              <a:pPr/>
              <a:t>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09CE3E8-F4D6-4D1F-846A-3759187A5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CE53595-E0A5-4077-8D81-10908BBDD531}" type="datetimeFigureOut">
              <a:rPr lang="en-US" smtClean="0"/>
              <a:pPr/>
              <a:t>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09CE3E8-F4D6-4D1F-846A-3759187A5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CE53595-E0A5-4077-8D81-10908BBDD531}" type="datetimeFigureOut">
              <a:rPr lang="en-US" smtClean="0"/>
              <a:pPr/>
              <a:t>2/21/2009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09CE3E8-F4D6-4D1F-846A-3759187A5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60" r:id="rId13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8/85/ASCII_Code_Chart-Quick_ref_card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درس برنامه</a:t>
            </a:r>
            <a:r>
              <a:rPr lang="fa-IR" dirty="0" smtClean="0">
                <a:cs typeface="Lotus"/>
              </a:rPr>
              <a:t>‌</a:t>
            </a:r>
            <a:r>
              <a:rPr lang="fa-IR" dirty="0" smtClean="0"/>
              <a:t>سازي کامپيوتر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a-IR" sz="3600" dirty="0" smtClean="0"/>
          </a:p>
          <a:p>
            <a:r>
              <a:rPr lang="fa-IR" sz="3600" dirty="0" smtClean="0"/>
              <a:t>مقدمات برنامه</a:t>
            </a:r>
            <a:r>
              <a:rPr lang="fa-IR" sz="3600" dirty="0" smtClean="0">
                <a:cs typeface="Lotus"/>
              </a:rPr>
              <a:t>‌</a:t>
            </a:r>
            <a:r>
              <a:rPr lang="fa-IR" sz="3600" dirty="0" smtClean="0"/>
              <a:t>نويسي</a:t>
            </a:r>
          </a:p>
          <a:p>
            <a:r>
              <a:rPr lang="fa-IR" sz="3600" dirty="0" smtClean="0"/>
              <a:t>جزئيات زبان برنامه</a:t>
            </a:r>
            <a:r>
              <a:rPr lang="fa-IR" sz="3600" dirty="0" smtClean="0">
                <a:cs typeface="Lotus"/>
              </a:rPr>
              <a:t>‌</a:t>
            </a:r>
            <a:r>
              <a:rPr lang="fa-IR" sz="3600" dirty="0" smtClean="0"/>
              <a:t>سازي </a:t>
            </a:r>
            <a:r>
              <a:rPr lang="en-US" sz="3200" dirty="0" smtClean="0"/>
              <a:t>C++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قواعد زبان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  <a:r>
              <a:rPr lang="fa-IR" dirty="0" smtClean="0"/>
              <a:t> (</a:t>
            </a:r>
            <a:r>
              <a:rPr lang="en-US" dirty="0" smtClean="0"/>
              <a:t>identifier</a:t>
            </a:r>
            <a:r>
              <a:rPr lang="fa-IR" dirty="0" smtClean="0"/>
              <a:t>هاي پيش</a:t>
            </a:r>
            <a:r>
              <a:rPr lang="fa-IR" sz="3200" dirty="0" smtClean="0">
                <a:cs typeface="Lotus"/>
              </a:rPr>
              <a:t>‌</a:t>
            </a:r>
            <a:r>
              <a:rPr lang="fa-IR" dirty="0" smtClean="0"/>
              <a:t>تعريف شده </a:t>
            </a:r>
            <a:r>
              <a:rPr lang="en-US" dirty="0" smtClean="0"/>
              <a:t>C++</a:t>
            </a:r>
            <a:r>
              <a:rPr lang="fa-IR" dirty="0" smtClean="0"/>
              <a:t>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488035"/>
          <a:ext cx="8778239" cy="4238747"/>
        </p:xfrm>
        <a:graphic>
          <a:graphicData uri="http://schemas.openxmlformats.org/drawingml/2006/table">
            <a:tbl>
              <a:tblPr/>
              <a:tblGrid>
                <a:gridCol w="839658"/>
                <a:gridCol w="1068655"/>
                <a:gridCol w="1068655"/>
                <a:gridCol w="1068655"/>
                <a:gridCol w="992323"/>
                <a:gridCol w="915990"/>
                <a:gridCol w="1450318"/>
                <a:gridCol w="1373985"/>
              </a:tblGrid>
              <a:tr h="393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asm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auto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bool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break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case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catch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char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class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const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const_cast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continue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default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delete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do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double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dynamic_cast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else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enum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explicit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export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extern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false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float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for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friend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goto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if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inline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int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long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mutable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namespace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new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operator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private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protected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public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register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reinterpret_cast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return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short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signed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sizeof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static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static_cast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struct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switch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template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this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throw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true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try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typedef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typeid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typename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union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unsigned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using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virtual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void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volatile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wchar_t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while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r>
                        <a:rPr lang="en-US" sz="1600" b="0" i="0" u="none" strike="noStrike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cdecl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cdecl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r>
                        <a:rPr lang="en-US" sz="1600" b="0" i="0" u="none" strike="noStrike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cs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r>
                        <a:rPr lang="en-US" sz="1600" b="0" i="0" u="none" strike="noStrike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ds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r>
                        <a:rPr lang="en-US" sz="1600" b="0" i="0" u="none" strike="noStrike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_far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r>
                        <a:rPr lang="en-US" sz="1600" b="0" i="0" u="none" strike="noStrike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loadds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_near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r>
                        <a:rPr lang="en-US" sz="1600" b="0" i="0" u="none" strike="noStrike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savereg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r>
                        <a:rPr lang="en-US" sz="1600" b="0" i="0" u="none" strike="noStrike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seg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r>
                        <a:rPr lang="en-US" sz="1600" b="0" i="0" u="none" strike="noStrike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ss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قواعد زبان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متغيرها</a:t>
            </a:r>
          </a:p>
          <a:p>
            <a:pPr lvl="1"/>
            <a:r>
              <a:rPr lang="fa-IR" dirty="0" smtClean="0"/>
              <a:t>براي کار با اطلاعات بايد بتوان</a:t>
            </a:r>
          </a:p>
          <a:p>
            <a:pPr lvl="2"/>
            <a:r>
              <a:rPr lang="fa-IR" dirty="0" smtClean="0"/>
              <a:t>آنها را در جايي نگهداي نمود</a:t>
            </a:r>
          </a:p>
          <a:p>
            <a:pPr lvl="2"/>
            <a:r>
              <a:rPr lang="fa-IR" dirty="0" smtClean="0"/>
              <a:t>در زمان مورد نظر از مقادير آنها استفاده نمود</a:t>
            </a:r>
          </a:p>
          <a:p>
            <a:pPr lvl="2"/>
            <a:r>
              <a:rPr lang="fa-IR" dirty="0" smtClean="0"/>
              <a:t>در صورت لزوم مقادير آنها را طبق نياز تغيير داد</a:t>
            </a:r>
          </a:p>
          <a:p>
            <a:r>
              <a:rPr lang="fa-IR" dirty="0" smtClean="0"/>
              <a:t>در </a:t>
            </a:r>
            <a:r>
              <a:rPr lang="en-US" dirty="0" smtClean="0"/>
              <a:t>C</a:t>
            </a:r>
            <a:r>
              <a:rPr lang="fa-IR" dirty="0" smtClean="0"/>
              <a:t> براي استفاده از متغير، نخست بايد نوع متغير را مشخص نمود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متغيرها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محل نگهداري داده</a:t>
            </a:r>
            <a:r>
              <a:rPr lang="fa-IR" sz="3200" dirty="0" smtClean="0">
                <a:cs typeface="Lotus"/>
              </a:rPr>
              <a:t>‌</a:t>
            </a:r>
            <a:r>
              <a:rPr lang="fa-IR" dirty="0" smtClean="0"/>
              <a:t>ها</a:t>
            </a:r>
          </a:p>
          <a:p>
            <a:r>
              <a:rPr lang="fa-IR" dirty="0" smtClean="0"/>
              <a:t>متغير با نام و نوعش مشخص مي</a:t>
            </a:r>
            <a:r>
              <a:rPr lang="fa-IR" sz="3200" dirty="0" smtClean="0">
                <a:cs typeface="Lotus"/>
              </a:rPr>
              <a:t>‌</a:t>
            </a:r>
            <a:r>
              <a:rPr lang="fa-IR" dirty="0" smtClean="0"/>
              <a:t>شود</a:t>
            </a:r>
            <a:endParaRPr lang="en-US" dirty="0" smtClean="0"/>
          </a:p>
          <a:p>
            <a:pPr algn="l" rtl="0"/>
            <a:r>
              <a:rPr lang="en-US" dirty="0" smtClean="0"/>
              <a:t>char a;</a:t>
            </a:r>
          </a:p>
          <a:p>
            <a:pPr algn="l" rtl="0"/>
            <a:r>
              <a:rPr lang="en-US" dirty="0" err="1" smtClean="0"/>
              <a:t>int</a:t>
            </a:r>
            <a:r>
              <a:rPr lang="en-US" dirty="0" smtClean="0"/>
              <a:t> b=1, c=2;</a:t>
            </a:r>
          </a:p>
          <a:p>
            <a:pPr algn="l" rtl="0"/>
            <a:r>
              <a:rPr lang="en-US" dirty="0" smtClean="0"/>
              <a:t>float d, e=4.5;</a:t>
            </a:r>
          </a:p>
          <a:p>
            <a:pPr algn="l" rtl="0"/>
            <a:r>
              <a:rPr lang="en-US" dirty="0" smtClean="0"/>
              <a:t>char f[]=“a new program”;</a:t>
            </a:r>
          </a:p>
          <a:p>
            <a:pPr algn="l" rtl="0"/>
            <a:r>
              <a:rPr lang="en-US" dirty="0" err="1" smtClean="0"/>
              <a:t>int</a:t>
            </a:r>
            <a:r>
              <a:rPr lang="en-US" dirty="0" smtClean="0"/>
              <a:t> g[5]={1,4,35,109,6};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char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a-IR" dirty="0" smtClean="0"/>
              <a:t>يک بايتي</a:t>
            </a:r>
          </a:p>
          <a:p>
            <a:pPr lvl="0"/>
            <a:r>
              <a:rPr lang="fa-IR" dirty="0" smtClean="0"/>
              <a:t>با علامت : مقادير بين 128- تا 127 را اتخاذ مي</a:t>
            </a:r>
            <a:r>
              <a:rPr lang="fa-IR" sz="3200" dirty="0" smtClean="0">
                <a:cs typeface="Lotus"/>
              </a:rPr>
              <a:t>‌</a:t>
            </a:r>
            <a:r>
              <a:rPr lang="fa-IR" dirty="0" smtClean="0"/>
              <a:t>کند</a:t>
            </a:r>
          </a:p>
          <a:p>
            <a:pPr lvl="1"/>
            <a:r>
              <a:rPr lang="fa-IR" dirty="0" smtClean="0"/>
              <a:t>2</a:t>
            </a:r>
            <a:r>
              <a:rPr lang="fa-IR" baseline="30000" dirty="0" smtClean="0"/>
              <a:t>7</a:t>
            </a:r>
            <a:r>
              <a:rPr lang="fa-IR" dirty="0" smtClean="0"/>
              <a:t>- تا 1-2</a:t>
            </a:r>
            <a:r>
              <a:rPr lang="fa-IR" baseline="30000" dirty="0" smtClean="0"/>
              <a:t>7</a:t>
            </a:r>
          </a:p>
          <a:p>
            <a:pPr lvl="0"/>
            <a:r>
              <a:rPr lang="fa-IR" dirty="0" smtClean="0"/>
              <a:t>نوع بي</a:t>
            </a:r>
            <a:r>
              <a:rPr lang="fa-IR" sz="3200" dirty="0" smtClean="0">
                <a:cs typeface="Lotus"/>
              </a:rPr>
              <a:t>‌</a:t>
            </a:r>
            <a:r>
              <a:rPr lang="fa-IR" dirty="0" smtClean="0"/>
              <a:t>علامت به </a:t>
            </a:r>
            <a:r>
              <a:rPr lang="en-US" dirty="0" smtClean="0"/>
              <a:t>modifier</a:t>
            </a:r>
            <a:r>
              <a:rPr lang="fa-IR" dirty="0" smtClean="0"/>
              <a:t> احتياج دارد : </a:t>
            </a:r>
            <a:r>
              <a:rPr lang="en-US" dirty="0" smtClean="0"/>
              <a:t>unsigned</a:t>
            </a:r>
          </a:p>
          <a:p>
            <a:pPr lvl="1"/>
            <a:r>
              <a:rPr lang="fa-IR" dirty="0" smtClean="0"/>
              <a:t>صفر تا  1-2</a:t>
            </a:r>
            <a:r>
              <a:rPr lang="fa-IR" baseline="30000" dirty="0" smtClean="0"/>
              <a:t>8</a:t>
            </a:r>
            <a:endParaRPr lang="en-US" dirty="0" smtClean="0"/>
          </a:p>
          <a:p>
            <a:pPr lvl="0"/>
            <a:r>
              <a:rPr lang="fa-IR" dirty="0" smtClean="0"/>
              <a:t>کاربرد:</a:t>
            </a:r>
          </a:p>
          <a:p>
            <a:pPr lvl="1"/>
            <a:r>
              <a:rPr lang="fa-IR" dirty="0" smtClean="0"/>
              <a:t>کار با مقادير کوچک</a:t>
            </a:r>
          </a:p>
          <a:p>
            <a:pPr lvl="1"/>
            <a:r>
              <a:rPr lang="fa-IR" dirty="0" smtClean="0"/>
              <a:t>کارهاي مرتبط با سخت</a:t>
            </a:r>
            <a:r>
              <a:rPr lang="fa-IR" sz="2800" dirty="0" smtClean="0">
                <a:cs typeface="Lotus"/>
              </a:rPr>
              <a:t>‌</a:t>
            </a:r>
            <a:r>
              <a:rPr lang="fa-IR" dirty="0" smtClean="0"/>
              <a:t>افزار (بيتها و بايتها)</a:t>
            </a:r>
          </a:p>
          <a:p>
            <a:pPr lvl="1"/>
            <a:r>
              <a:rPr lang="fa-IR" dirty="0" smtClean="0"/>
              <a:t>کار با متون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2 يا 4 بايتي</a:t>
            </a:r>
          </a:p>
          <a:p>
            <a:pPr lvl="1"/>
            <a:r>
              <a:rPr lang="fa-IR" dirty="0" smtClean="0"/>
              <a:t>در سيستم</a:t>
            </a:r>
            <a:r>
              <a:rPr lang="fa-IR" sz="2400" dirty="0" smtClean="0">
                <a:cs typeface="Lotus"/>
              </a:rPr>
              <a:t>‌</a:t>
            </a:r>
            <a:r>
              <a:rPr lang="fa-IR" dirty="0" smtClean="0"/>
              <a:t>عاملهاي 16 بيتي 2 بايتي و در نوع 32 بيتي چهار بايتي</a:t>
            </a:r>
          </a:p>
          <a:p>
            <a:pPr lvl="1"/>
            <a:r>
              <a:rPr lang="fa-IR" dirty="0" smtClean="0"/>
              <a:t>2</a:t>
            </a:r>
            <a:r>
              <a:rPr lang="fa-IR" baseline="30000" dirty="0" smtClean="0"/>
              <a:t>15</a:t>
            </a:r>
            <a:r>
              <a:rPr lang="fa-IR" dirty="0" smtClean="0"/>
              <a:t>- تا 1-2</a:t>
            </a:r>
            <a:r>
              <a:rPr lang="fa-IR" baseline="30000" dirty="0" smtClean="0"/>
              <a:t>15 </a:t>
            </a:r>
            <a:r>
              <a:rPr lang="fa-IR" dirty="0" smtClean="0"/>
              <a:t> براي دو بايتي و 2</a:t>
            </a:r>
            <a:r>
              <a:rPr lang="fa-IR" baseline="30000" dirty="0" smtClean="0"/>
              <a:t>31</a:t>
            </a:r>
            <a:r>
              <a:rPr lang="fa-IR" dirty="0" smtClean="0"/>
              <a:t>- تا 1-2</a:t>
            </a:r>
            <a:r>
              <a:rPr lang="fa-IR" baseline="30000" dirty="0" smtClean="0"/>
              <a:t>31 </a:t>
            </a:r>
            <a:r>
              <a:rPr lang="fa-IR" dirty="0" smtClean="0"/>
              <a:t> چهار بايتي</a:t>
            </a:r>
          </a:p>
          <a:p>
            <a:pPr lvl="0"/>
            <a:r>
              <a:rPr lang="fa-IR" dirty="0" smtClean="0"/>
              <a:t>نوع بي</a:t>
            </a:r>
            <a:r>
              <a:rPr lang="fa-IR" sz="3200" dirty="0" smtClean="0">
                <a:cs typeface="Lotus"/>
              </a:rPr>
              <a:t>‌</a:t>
            </a:r>
            <a:r>
              <a:rPr lang="fa-IR" dirty="0" smtClean="0"/>
              <a:t>علامت به </a:t>
            </a:r>
            <a:r>
              <a:rPr lang="en-US" dirty="0" smtClean="0"/>
              <a:t>modifier</a:t>
            </a:r>
            <a:r>
              <a:rPr lang="fa-IR" dirty="0" smtClean="0"/>
              <a:t> احتياج دارد : </a:t>
            </a:r>
            <a:r>
              <a:rPr lang="en-US" dirty="0" smtClean="0"/>
              <a:t>unsigned</a:t>
            </a:r>
          </a:p>
          <a:p>
            <a:pPr lvl="1"/>
            <a:r>
              <a:rPr lang="fa-IR" dirty="0" smtClean="0"/>
              <a:t>صفر تا  1-2</a:t>
            </a:r>
            <a:r>
              <a:rPr lang="fa-IR" baseline="30000" dirty="0" smtClean="0"/>
              <a:t>16</a:t>
            </a:r>
            <a:r>
              <a:rPr lang="fa-IR" dirty="0" smtClean="0"/>
              <a:t> يا صفر تا  1-2</a:t>
            </a:r>
            <a:r>
              <a:rPr lang="fa-IR" baseline="30000" dirty="0" smtClean="0"/>
              <a:t>32</a:t>
            </a:r>
            <a:endParaRPr lang="en-US" dirty="0" smtClean="0"/>
          </a:p>
          <a:p>
            <a:pPr lvl="0"/>
            <a:r>
              <a:rPr lang="fa-IR" dirty="0" smtClean="0"/>
              <a:t>کاربرد:</a:t>
            </a:r>
          </a:p>
          <a:p>
            <a:pPr lvl="1"/>
            <a:r>
              <a:rPr lang="fa-IR" dirty="0" smtClean="0"/>
              <a:t>کارهاي معمول با اعداد صحيح، ردة مقادير متوسط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همان متغير نوع </a:t>
            </a:r>
            <a:r>
              <a:rPr lang="en-US" dirty="0" err="1" smtClean="0"/>
              <a:t>int</a:t>
            </a:r>
            <a:r>
              <a:rPr lang="fa-IR" dirty="0" smtClean="0"/>
              <a:t> در حالت 16 بيتي (2 بايتي)</a:t>
            </a:r>
          </a:p>
          <a:p>
            <a:r>
              <a:rPr lang="en-US" dirty="0" smtClean="0"/>
              <a:t>short </a:t>
            </a:r>
            <a:r>
              <a:rPr lang="en-US" dirty="0" err="1" smtClean="0"/>
              <a:t>int</a:t>
            </a:r>
            <a:r>
              <a:rPr lang="fa-IR" dirty="0" smtClean="0"/>
              <a:t> معادل آن است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همان متغير نوع </a:t>
            </a:r>
            <a:r>
              <a:rPr lang="en-US" dirty="0" err="1" smtClean="0"/>
              <a:t>int</a:t>
            </a:r>
            <a:r>
              <a:rPr lang="fa-IR" dirty="0" smtClean="0"/>
              <a:t> در حالت 32 بيتي (4 بايتي)</a:t>
            </a:r>
            <a:endParaRPr lang="en-US" dirty="0" smtClean="0"/>
          </a:p>
          <a:p>
            <a:r>
              <a:rPr lang="en-US" dirty="0" smtClean="0"/>
              <a:t>long </a:t>
            </a:r>
            <a:r>
              <a:rPr lang="en-US" dirty="0" err="1" smtClean="0"/>
              <a:t>int</a:t>
            </a:r>
            <a:r>
              <a:rPr lang="fa-IR" dirty="0" smtClean="0"/>
              <a:t> معادل آن است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enum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a-IR" dirty="0" smtClean="0"/>
              <a:t>در حالتي که متغير مورد نياز حالتهايي را اتخاذ مي</a:t>
            </a:r>
            <a:r>
              <a:rPr lang="fa-IR" sz="3200" dirty="0" smtClean="0">
                <a:cs typeface="Lotus"/>
              </a:rPr>
              <a:t>‌</a:t>
            </a:r>
            <a:r>
              <a:rPr lang="fa-IR" dirty="0" smtClean="0"/>
              <a:t>نمايد که واقعاٌ مقدار يا عددي نيستند</a:t>
            </a:r>
          </a:p>
          <a:p>
            <a:r>
              <a:rPr lang="fa-IR" dirty="0" smtClean="0"/>
              <a:t>مثال : تعريف نوع متغير</a:t>
            </a:r>
          </a:p>
          <a:p>
            <a:pPr lvl="1"/>
            <a:r>
              <a:rPr lang="fa-IR" dirty="0" smtClean="0"/>
              <a:t>متغيري که نوع گُل را مشخص کند</a:t>
            </a:r>
          </a:p>
          <a:p>
            <a:pPr lvl="1" algn="l" rtl="0"/>
            <a:r>
              <a:rPr lang="en-US" sz="2400" dirty="0" err="1" smtClean="0"/>
              <a:t>enum</a:t>
            </a:r>
            <a:r>
              <a:rPr lang="en-US" sz="2400" dirty="0" smtClean="0"/>
              <a:t> </a:t>
            </a:r>
            <a:r>
              <a:rPr lang="en-US" sz="2400" dirty="0" err="1" smtClean="0"/>
              <a:t>gols</a:t>
            </a:r>
            <a:r>
              <a:rPr lang="en-US" sz="2400" dirty="0" smtClean="0"/>
              <a:t> {rose, daisy, orchid, tulip};</a:t>
            </a:r>
          </a:p>
          <a:p>
            <a:pPr lvl="1"/>
            <a:r>
              <a:rPr lang="fa-IR" dirty="0" smtClean="0"/>
              <a:t>متغيري که نوع خودرو را مشخص کند</a:t>
            </a:r>
          </a:p>
          <a:p>
            <a:pPr lvl="1" algn="l" rtl="0"/>
            <a:r>
              <a:rPr lang="en-US" sz="2400" dirty="0" err="1" smtClean="0"/>
              <a:t>enum</a:t>
            </a:r>
            <a:r>
              <a:rPr lang="en-US" sz="2400" dirty="0" smtClean="0"/>
              <a:t> cars {</a:t>
            </a:r>
            <a:r>
              <a:rPr lang="en-US" sz="2400" dirty="0" err="1" smtClean="0"/>
              <a:t>benz</a:t>
            </a:r>
            <a:r>
              <a:rPr lang="en-US" sz="2400" dirty="0" smtClean="0"/>
              <a:t>, </a:t>
            </a:r>
            <a:r>
              <a:rPr lang="en-US" sz="2400" dirty="0" err="1" smtClean="0"/>
              <a:t>nissan</a:t>
            </a:r>
            <a:r>
              <a:rPr lang="en-US" sz="2400" dirty="0" smtClean="0"/>
              <a:t>, </a:t>
            </a:r>
            <a:r>
              <a:rPr lang="en-US" sz="2400" dirty="0" err="1" smtClean="0"/>
              <a:t>bmw</a:t>
            </a:r>
            <a:r>
              <a:rPr lang="en-US" sz="2400" dirty="0" smtClean="0"/>
              <a:t>, </a:t>
            </a:r>
            <a:r>
              <a:rPr lang="en-US" sz="2400" dirty="0" err="1" smtClean="0"/>
              <a:t>lexus</a:t>
            </a:r>
            <a:r>
              <a:rPr lang="en-US" sz="2400" dirty="0" smtClean="0"/>
              <a:t>, </a:t>
            </a:r>
            <a:r>
              <a:rPr lang="en-US" sz="2400" dirty="0" err="1" smtClean="0"/>
              <a:t>mazda</a:t>
            </a:r>
            <a:r>
              <a:rPr lang="en-US" sz="2400" dirty="0" smtClean="0"/>
              <a:t>, </a:t>
            </a:r>
            <a:r>
              <a:rPr lang="en-US" sz="2400" dirty="0" err="1" smtClean="0"/>
              <a:t>samand</a:t>
            </a:r>
            <a:r>
              <a:rPr lang="en-US" sz="2400" dirty="0" smtClean="0"/>
              <a:t>};</a:t>
            </a:r>
          </a:p>
          <a:p>
            <a:pPr lvl="1" algn="r"/>
            <a:r>
              <a:rPr lang="fa-IR" dirty="0" smtClean="0"/>
              <a:t>متغيري که نوع پاسخ به سؤال را مشخص کند</a:t>
            </a:r>
          </a:p>
          <a:p>
            <a:pPr lvl="1" algn="l" rtl="0"/>
            <a:r>
              <a:rPr lang="en-US" sz="2400" dirty="0" err="1" smtClean="0"/>
              <a:t>enum</a:t>
            </a:r>
            <a:r>
              <a:rPr lang="en-US" sz="2400" dirty="0" smtClean="0"/>
              <a:t> </a:t>
            </a:r>
            <a:r>
              <a:rPr lang="en-US" sz="2400" dirty="0" err="1" smtClean="0"/>
              <a:t>javab</a:t>
            </a:r>
            <a:r>
              <a:rPr lang="en-US" sz="2400" dirty="0" smtClean="0"/>
              <a:t> {yes, no, </a:t>
            </a:r>
            <a:r>
              <a:rPr lang="en-US" sz="2400" dirty="0" err="1" smtClean="0"/>
              <a:t>dont</a:t>
            </a:r>
            <a:r>
              <a:rPr lang="fa-IR" sz="2400" dirty="0" smtClean="0"/>
              <a:t>_</a:t>
            </a:r>
            <a:r>
              <a:rPr lang="en-US" sz="2400" dirty="0" smtClean="0"/>
              <a:t>know};</a:t>
            </a:r>
            <a:endParaRPr lang="fa-IR" sz="2400" dirty="0" smtClean="0"/>
          </a:p>
          <a:p>
            <a:r>
              <a:rPr lang="fa-IR" sz="2800" dirty="0" smtClean="0">
                <a:solidFill>
                  <a:srgbClr val="FF66FF"/>
                </a:solidFill>
              </a:rPr>
              <a:t>اين متغير واقعاٌ از نوع </a:t>
            </a:r>
            <a:r>
              <a:rPr lang="en-US" sz="2600" dirty="0" err="1" smtClean="0">
                <a:solidFill>
                  <a:srgbClr val="FF66FF"/>
                </a:solidFill>
              </a:rPr>
              <a:t>int</a:t>
            </a:r>
            <a:r>
              <a:rPr lang="fa-IR" sz="2800" dirty="0" smtClean="0">
                <a:solidFill>
                  <a:srgbClr val="FF66FF"/>
                </a:solidFill>
              </a:rPr>
              <a:t> خواهد بود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مثال : تعريف نمونة متغير</a:t>
            </a:r>
          </a:p>
          <a:p>
            <a:pPr lvl="1"/>
            <a:r>
              <a:rPr lang="fa-IR" dirty="0" smtClean="0"/>
              <a:t>متغيري که نوع گُل را مشخص کند</a:t>
            </a:r>
          </a:p>
          <a:p>
            <a:pPr lvl="1" algn="l" rtl="0"/>
            <a:r>
              <a:rPr lang="en-US" sz="2400" dirty="0" err="1" smtClean="0"/>
              <a:t>enum</a:t>
            </a:r>
            <a:r>
              <a:rPr lang="en-US" sz="2400" dirty="0" smtClean="0"/>
              <a:t> </a:t>
            </a:r>
            <a:r>
              <a:rPr lang="en-US" sz="2400" dirty="0" err="1" smtClean="0"/>
              <a:t>gols</a:t>
            </a:r>
            <a:r>
              <a:rPr lang="en-US" sz="2400" dirty="0" smtClean="0"/>
              <a:t> </a:t>
            </a:r>
            <a:r>
              <a:rPr lang="en-US" sz="2400" dirty="0" err="1" smtClean="0"/>
              <a:t>gol</a:t>
            </a:r>
            <a:r>
              <a:rPr lang="en-US" sz="2400" dirty="0" smtClean="0"/>
              <a:t>;</a:t>
            </a:r>
          </a:p>
          <a:p>
            <a:pPr lvl="1"/>
            <a:r>
              <a:rPr lang="fa-IR" dirty="0" smtClean="0"/>
              <a:t>متغيري که نوع خودرو را مشخص کند</a:t>
            </a:r>
          </a:p>
          <a:p>
            <a:pPr lvl="1" algn="l" rtl="0"/>
            <a:r>
              <a:rPr lang="en-US" sz="2400" dirty="0" err="1" smtClean="0"/>
              <a:t>enum</a:t>
            </a:r>
            <a:r>
              <a:rPr lang="en-US" sz="2400" dirty="0" smtClean="0"/>
              <a:t> cars car, </a:t>
            </a:r>
            <a:r>
              <a:rPr lang="en-US" sz="2400" dirty="0" err="1" smtClean="0"/>
              <a:t>mashin</a:t>
            </a:r>
            <a:r>
              <a:rPr lang="en-US" sz="2400" dirty="0" smtClean="0"/>
              <a:t>;</a:t>
            </a:r>
          </a:p>
          <a:p>
            <a:pPr lvl="1"/>
            <a:r>
              <a:rPr lang="fa-IR" dirty="0" smtClean="0"/>
              <a:t>متغيري که نوع پاسخ به سؤال را مشخص کند</a:t>
            </a:r>
          </a:p>
          <a:p>
            <a:pPr lvl="1" algn="l" rtl="0"/>
            <a:r>
              <a:rPr lang="en-US" sz="2400" dirty="0" err="1" smtClean="0"/>
              <a:t>enum</a:t>
            </a:r>
            <a:r>
              <a:rPr lang="en-US" sz="2400" dirty="0" smtClean="0"/>
              <a:t> </a:t>
            </a:r>
            <a:r>
              <a:rPr lang="en-US" sz="2400" dirty="0" err="1" smtClean="0"/>
              <a:t>javab</a:t>
            </a:r>
            <a:r>
              <a:rPr lang="en-US" sz="2400" dirty="0" smtClean="0"/>
              <a:t> </a:t>
            </a:r>
            <a:r>
              <a:rPr lang="en-US" sz="2400" dirty="0" err="1" smtClean="0"/>
              <a:t>pasokh</a:t>
            </a:r>
            <a:r>
              <a:rPr lang="en-US" sz="2400" dirty="0" smtClean="0"/>
              <a:t>;</a:t>
            </a:r>
            <a:endParaRPr lang="fa-IR" sz="2400" dirty="0" smtClean="0"/>
          </a:p>
          <a:p>
            <a:r>
              <a:rPr lang="fa-IR" dirty="0" smtClean="0"/>
              <a:t>کاربرد :</a:t>
            </a:r>
          </a:p>
          <a:p>
            <a:pPr algn="l" rtl="0"/>
            <a:r>
              <a:rPr lang="en-US" sz="2400" dirty="0" err="1" smtClean="0"/>
              <a:t>gol</a:t>
            </a:r>
            <a:r>
              <a:rPr lang="en-US" sz="2400" dirty="0" smtClean="0"/>
              <a:t>=daisy; if (</a:t>
            </a:r>
            <a:r>
              <a:rPr lang="en-US" sz="2400" dirty="0" err="1" smtClean="0"/>
              <a:t>pasokh</a:t>
            </a:r>
            <a:r>
              <a:rPr lang="en-US" sz="2400" dirty="0" smtClean="0"/>
              <a:t>==no); car=</a:t>
            </a:r>
            <a:r>
              <a:rPr lang="en-US" sz="2400" dirty="0" err="1" smtClean="0"/>
              <a:t>mashin</a:t>
            </a:r>
            <a:r>
              <a:rPr lang="en-US" sz="2400" dirty="0" smtClean="0"/>
              <a:t>;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متغير با امکان نمايش مقادير کوچکتر از واحد</a:t>
            </a:r>
          </a:p>
          <a:p>
            <a:r>
              <a:rPr lang="fa-IR" dirty="0" smtClean="0"/>
              <a:t>4 بايتي</a:t>
            </a:r>
          </a:p>
          <a:p>
            <a:r>
              <a:rPr lang="fa-IR" dirty="0" smtClean="0"/>
              <a:t>محدودة نمايش اعداد</a:t>
            </a:r>
          </a:p>
          <a:p>
            <a:pPr lvl="1"/>
            <a:r>
              <a:rPr lang="fa-IR" dirty="0" smtClean="0"/>
              <a:t>تقريباٌ از </a:t>
            </a:r>
            <a:r>
              <a:rPr lang="fa-IR" baseline="30000" dirty="0" smtClean="0"/>
              <a:t>38-</a:t>
            </a:r>
            <a:r>
              <a:rPr lang="fa-IR" dirty="0" smtClean="0"/>
              <a:t>10× 3/4 تا </a:t>
            </a:r>
            <a:r>
              <a:rPr lang="fa-IR" baseline="30000" dirty="0" smtClean="0"/>
              <a:t>38+</a:t>
            </a:r>
            <a:r>
              <a:rPr lang="fa-IR" dirty="0" smtClean="0"/>
              <a:t>10× 3/4 و معادل آن در محدودة اعداد منفي و صفر</a:t>
            </a:r>
          </a:p>
          <a:p>
            <a:r>
              <a:rPr lang="fa-IR" dirty="0" smtClean="0"/>
              <a:t>مانتيس 3 بايتي (24 بيتي) و نماي يک بايتي</a:t>
            </a:r>
          </a:p>
          <a:p>
            <a:r>
              <a:rPr lang="fa-IR" dirty="0" smtClean="0"/>
              <a:t>معادل 7 رقم با معني مبناي 10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الگوريتم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روش حل مسئله</a:t>
            </a:r>
          </a:p>
          <a:p>
            <a:r>
              <a:rPr lang="fa-IR" dirty="0" smtClean="0"/>
              <a:t>مثال : </a:t>
            </a:r>
          </a:p>
          <a:p>
            <a:pPr algn="l" rtl="0"/>
            <a:endParaRPr lang="en-U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76475"/>
            <a:ext cx="65246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double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متغير با امکان نمايش مقادير کوچکتر از واحد</a:t>
            </a:r>
          </a:p>
          <a:p>
            <a:r>
              <a:rPr lang="fa-IR" dirty="0" smtClean="0"/>
              <a:t>8 بايتي</a:t>
            </a:r>
          </a:p>
          <a:p>
            <a:r>
              <a:rPr lang="fa-IR" dirty="0" smtClean="0"/>
              <a:t>محدودة نمايش اعداد</a:t>
            </a:r>
          </a:p>
          <a:p>
            <a:pPr lvl="1"/>
            <a:r>
              <a:rPr lang="fa-IR" dirty="0" smtClean="0"/>
              <a:t>تقريباٌ از </a:t>
            </a:r>
            <a:r>
              <a:rPr lang="fa-IR" baseline="30000" dirty="0" smtClean="0"/>
              <a:t>308-</a:t>
            </a:r>
            <a:r>
              <a:rPr lang="fa-IR" dirty="0" smtClean="0"/>
              <a:t>10× 1/7 تا </a:t>
            </a:r>
            <a:r>
              <a:rPr lang="fa-IR" baseline="30000" dirty="0" smtClean="0"/>
              <a:t>308+</a:t>
            </a:r>
            <a:r>
              <a:rPr lang="fa-IR" dirty="0" smtClean="0"/>
              <a:t>10× 1/7 و معادل آن در محدودة اعداد منفي و صفر</a:t>
            </a:r>
          </a:p>
          <a:p>
            <a:r>
              <a:rPr lang="fa-IR" dirty="0" smtClean="0"/>
              <a:t>مانتيس 6 بايتي (48 بيتي) و نماي دو بايتي</a:t>
            </a:r>
            <a:endParaRPr lang="en-US" dirty="0" smtClean="0"/>
          </a:p>
          <a:p>
            <a:r>
              <a:rPr lang="fa-IR" dirty="0" smtClean="0"/>
              <a:t>معادل پانزده رقم با معني مبناي 10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long double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متغير با امکان نمايش مقادير کوچکتر از واحد</a:t>
            </a:r>
          </a:p>
          <a:p>
            <a:r>
              <a:rPr lang="fa-IR" dirty="0" smtClean="0"/>
              <a:t>10 بايتي</a:t>
            </a:r>
          </a:p>
          <a:p>
            <a:r>
              <a:rPr lang="fa-IR" dirty="0" smtClean="0"/>
              <a:t>محدودة نمايش اعداد</a:t>
            </a:r>
          </a:p>
          <a:p>
            <a:pPr lvl="1"/>
            <a:r>
              <a:rPr lang="fa-IR" dirty="0" smtClean="0"/>
              <a:t>تقريباٌ از </a:t>
            </a:r>
            <a:r>
              <a:rPr lang="fa-IR" baseline="30000" dirty="0" smtClean="0"/>
              <a:t>308-</a:t>
            </a:r>
            <a:r>
              <a:rPr lang="fa-IR" dirty="0" smtClean="0"/>
              <a:t>10× 1/7 تا </a:t>
            </a:r>
            <a:r>
              <a:rPr lang="fa-IR" baseline="30000" dirty="0" smtClean="0"/>
              <a:t>308+</a:t>
            </a:r>
            <a:r>
              <a:rPr lang="fa-IR" dirty="0" smtClean="0"/>
              <a:t>10× 1/7 و معادل آن در محدودة اعداد منفي و صفر</a:t>
            </a:r>
          </a:p>
          <a:p>
            <a:r>
              <a:rPr lang="fa-IR" dirty="0" smtClean="0"/>
              <a:t>مانتيس 8 بايتي (64 بيتي) و نماي دو بايتي</a:t>
            </a:r>
          </a:p>
          <a:p>
            <a:r>
              <a:rPr lang="fa-IR" dirty="0" smtClean="0"/>
              <a:t>معادل 19 رقم بامعني مبناي 10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جهت ذخيرة مقادير اشاره</a:t>
            </a:r>
            <a:r>
              <a:rPr lang="fa-IR" sz="3200" dirty="0" smtClean="0">
                <a:cs typeface="Lotus"/>
              </a:rPr>
              <a:t>‌</a:t>
            </a:r>
            <a:r>
              <a:rPr lang="fa-IR" dirty="0" smtClean="0"/>
              <a:t>گرها به آدرسهاي حافظه</a:t>
            </a:r>
          </a:p>
          <a:p>
            <a:r>
              <a:rPr lang="fa-IR" dirty="0" smtClean="0"/>
              <a:t>شکل خاص دارد و با متغيرهاي ديگر مشابهتي ندارد</a:t>
            </a:r>
          </a:p>
          <a:p>
            <a:r>
              <a:rPr lang="fa-IR" dirty="0" smtClean="0"/>
              <a:t>فضاي مورد استفاده : 32 (يا 64) بيت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تعريف مقادير ثابت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گاهي لازم است مقادير ثابتي را در برنامه تعريف کنيم</a:t>
            </a:r>
          </a:p>
          <a:p>
            <a:pPr lvl="1"/>
            <a:r>
              <a:rPr lang="fa-IR" dirty="0" smtClean="0"/>
              <a:t>يعني به هيچ ترتيب نشود مقدار آن تغيير کند</a:t>
            </a:r>
            <a:endParaRPr lang="fa-IR" dirty="0"/>
          </a:p>
          <a:p>
            <a:r>
              <a:rPr lang="fa-IR" dirty="0" smtClean="0"/>
              <a:t>روشها :</a:t>
            </a:r>
          </a:p>
          <a:p>
            <a:pPr lvl="1"/>
            <a:r>
              <a:rPr lang="fa-IR" dirty="0" smtClean="0"/>
              <a:t>بکمک </a:t>
            </a:r>
            <a:r>
              <a:rPr lang="en-US" dirty="0" smtClean="0"/>
              <a:t>modifier</a:t>
            </a:r>
            <a:r>
              <a:rPr lang="fa-IR" dirty="0" smtClean="0"/>
              <a:t> : </a:t>
            </a:r>
          </a:p>
          <a:p>
            <a:pPr lvl="2"/>
            <a:r>
              <a:rPr lang="fa-IR" dirty="0" smtClean="0"/>
              <a:t>محل تعريف : در فضاي اصلي برنامه</a:t>
            </a:r>
          </a:p>
          <a:p>
            <a:pPr lvl="2"/>
            <a:r>
              <a:rPr lang="fa-IR" dirty="0" smtClean="0"/>
              <a:t>در اين روش واقعاٌ متغيري ايجاد مي</a:t>
            </a:r>
            <a:r>
              <a:rPr lang="fa-IR" dirty="0" smtClean="0">
                <a:cs typeface="Lotus"/>
              </a:rPr>
              <a:t>‌</a:t>
            </a:r>
            <a:r>
              <a:rPr lang="fa-IR" dirty="0" smtClean="0"/>
              <a:t>شود = فضاي حافظه استفاده مي</a:t>
            </a:r>
            <a:r>
              <a:rPr lang="fa-IR" dirty="0" smtClean="0">
                <a:cs typeface="Lotus"/>
              </a:rPr>
              <a:t>‌</a:t>
            </a:r>
            <a:r>
              <a:rPr lang="fa-IR" dirty="0" smtClean="0"/>
              <a:t>گردد</a:t>
            </a:r>
          </a:p>
          <a:p>
            <a:pPr lvl="2" algn="l" rtl="0"/>
            <a:r>
              <a:rPr lang="en-US" dirty="0" smtClean="0"/>
              <a:t>const float pi = 3.14159;</a:t>
            </a:r>
            <a:endParaRPr lang="fa-IR" dirty="0" smtClean="0"/>
          </a:p>
          <a:p>
            <a:pPr lvl="1"/>
            <a:r>
              <a:rPr lang="fa-IR" dirty="0" smtClean="0"/>
              <a:t>بکمک </a:t>
            </a:r>
            <a:r>
              <a:rPr lang="en-US" dirty="0" smtClean="0"/>
              <a:t>preprocessor</a:t>
            </a:r>
            <a:r>
              <a:rPr lang="fa-IR" dirty="0" smtClean="0"/>
              <a:t> : </a:t>
            </a:r>
          </a:p>
          <a:p>
            <a:pPr lvl="2"/>
            <a:r>
              <a:rPr lang="fa-IR" dirty="0" smtClean="0"/>
              <a:t>محل تعريف : در ابتدا : قبل از فضاي اصلي برنامه : فضاي مشخص نمودن عمليات </a:t>
            </a:r>
            <a:r>
              <a:rPr lang="en-US" dirty="0" smtClean="0"/>
              <a:t>preprocess</a:t>
            </a:r>
            <a:endParaRPr lang="fa-IR" dirty="0" smtClean="0"/>
          </a:p>
          <a:p>
            <a:pPr lvl="2"/>
            <a:r>
              <a:rPr lang="fa-IR" dirty="0" smtClean="0"/>
              <a:t>در اين روش متغيري ايجاد نمي</a:t>
            </a:r>
            <a:r>
              <a:rPr lang="fa-IR" dirty="0" smtClean="0">
                <a:cs typeface="Lotus"/>
              </a:rPr>
              <a:t>‌</a:t>
            </a:r>
            <a:r>
              <a:rPr lang="fa-IR" dirty="0" smtClean="0"/>
              <a:t>شود = قبل از کامپايل شدن برنامه مقدار تعريف شده به متن اصلي اعمال مي</a:t>
            </a:r>
            <a:r>
              <a:rPr lang="fa-IR" dirty="0" smtClean="0">
                <a:cs typeface="Lotus"/>
              </a:rPr>
              <a:t>‌</a:t>
            </a:r>
            <a:r>
              <a:rPr lang="fa-IR" dirty="0" smtClean="0"/>
              <a:t>گردد ( </a:t>
            </a:r>
            <a:r>
              <a:rPr lang="en-US" dirty="0" smtClean="0"/>
              <a:t>;</a:t>
            </a:r>
            <a:r>
              <a:rPr lang="fa-IR" dirty="0" smtClean="0"/>
              <a:t> لازم ندارد)</a:t>
            </a:r>
          </a:p>
          <a:p>
            <a:pPr lvl="2" algn="l" rtl="0"/>
            <a:r>
              <a:rPr lang="en-US" dirty="0" smtClean="0"/>
              <a:t>#define pi 3.14159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عملگرها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+ - * / % -- ++</a:t>
            </a:r>
          </a:p>
          <a:p>
            <a:pPr lvl="1" algn="l" rtl="0"/>
            <a:r>
              <a:rPr lang="en-US" dirty="0" smtClean="0"/>
              <a:t>Pre(post)in(de)</a:t>
            </a:r>
            <a:r>
              <a:rPr lang="en-US" dirty="0" err="1" smtClean="0"/>
              <a:t>crement</a:t>
            </a:r>
            <a:endParaRPr lang="fa-IR" dirty="0" smtClean="0"/>
          </a:p>
          <a:p>
            <a:pPr algn="l" rtl="0"/>
            <a:r>
              <a:rPr lang="en-US" dirty="0" smtClean="0"/>
              <a:t>a=5; b=3;</a:t>
            </a:r>
          </a:p>
          <a:p>
            <a:pPr algn="l" rtl="0"/>
            <a:r>
              <a:rPr lang="en-US" dirty="0" smtClean="0"/>
              <a:t>c=a--+</a:t>
            </a:r>
            <a:r>
              <a:rPr lang="en-US" dirty="0" err="1" smtClean="0"/>
              <a:t>b+a</a:t>
            </a:r>
            <a:r>
              <a:rPr lang="en-US" dirty="0" smtClean="0"/>
              <a:t>---a++;</a:t>
            </a:r>
          </a:p>
          <a:p>
            <a:pPr algn="l" rtl="0"/>
            <a:r>
              <a:rPr lang="en-US" dirty="0" smtClean="0"/>
              <a:t>d=--a---b+--a-++a;</a:t>
            </a:r>
            <a:endParaRPr lang="fa-IR" dirty="0" smtClean="0"/>
          </a:p>
          <a:p>
            <a:r>
              <a:rPr lang="fa-IR" dirty="0" smtClean="0"/>
              <a:t>تقدم عملگرها</a:t>
            </a:r>
          </a:p>
          <a:p>
            <a:pPr lvl="1" algn="l" rtl="0"/>
            <a:r>
              <a:rPr lang="en-US" dirty="0" smtClean="0"/>
              <a:t>(++,--) (sign +,-) (*,/,%) (+,-)</a:t>
            </a:r>
            <a:endParaRPr lang="fa-IR" dirty="0" smtClean="0"/>
          </a:p>
          <a:p>
            <a:pPr lvl="1"/>
            <a:r>
              <a:rPr lang="fa-IR" dirty="0" smtClean="0"/>
              <a:t>در صورت ابهام شکل داراي اولويت بالاتر انتخاب مي</a:t>
            </a:r>
            <a:r>
              <a:rPr lang="fa-IR" dirty="0" smtClean="0">
                <a:cs typeface="Lotus"/>
              </a:rPr>
              <a:t>‌</a:t>
            </a:r>
            <a:r>
              <a:rPr lang="fa-IR" dirty="0" smtClean="0"/>
              <a:t>شود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تبديل انواع متغيرها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در عملياتي که طرفين عمليات همجنس نيستند، نخست طرف نوع پايين</a:t>
            </a:r>
            <a:r>
              <a:rPr lang="fa-IR" dirty="0" smtClean="0">
                <a:cs typeface="Lotus"/>
              </a:rPr>
              <a:t>‌</a:t>
            </a:r>
            <a:r>
              <a:rPr lang="fa-IR" dirty="0" smtClean="0"/>
              <a:t>تر به نوع بالاتر تبديل شده، سپس عمل اجرا مي</a:t>
            </a:r>
            <a:r>
              <a:rPr lang="fa-IR" dirty="0" smtClean="0">
                <a:cs typeface="Lotus"/>
              </a:rPr>
              <a:t>‌</a:t>
            </a:r>
            <a:r>
              <a:rPr lang="fa-IR" dirty="0" smtClean="0"/>
              <a:t>شود</a:t>
            </a:r>
          </a:p>
          <a:p>
            <a:r>
              <a:rPr lang="fa-IR" dirty="0" smtClean="0"/>
              <a:t>ترتيب انواع : </a:t>
            </a:r>
          </a:p>
          <a:p>
            <a:pPr algn="l" rtl="0"/>
            <a:r>
              <a:rPr lang="en-US" sz="2400" dirty="0" smtClean="0"/>
              <a:t>long double</a:t>
            </a:r>
          </a:p>
          <a:p>
            <a:pPr algn="l" rtl="0"/>
            <a:r>
              <a:rPr lang="en-US" sz="2400" dirty="0" smtClean="0"/>
              <a:t>double</a:t>
            </a:r>
          </a:p>
          <a:p>
            <a:pPr algn="l" rtl="0"/>
            <a:r>
              <a:rPr lang="en-US" sz="2400" dirty="0" smtClean="0"/>
              <a:t>float</a:t>
            </a:r>
          </a:p>
          <a:p>
            <a:pPr algn="l" rtl="0"/>
            <a:r>
              <a:rPr lang="en-US" sz="2400" dirty="0" smtClean="0"/>
              <a:t>long</a:t>
            </a:r>
          </a:p>
          <a:p>
            <a:pPr algn="l" rtl="0"/>
            <a:r>
              <a:rPr lang="en-US" sz="2400" dirty="0" err="1" smtClean="0"/>
              <a:t>int</a:t>
            </a:r>
            <a:endParaRPr lang="en-US" sz="2400" dirty="0" smtClean="0"/>
          </a:p>
          <a:p>
            <a:pPr algn="l" rtl="0"/>
            <a:r>
              <a:rPr lang="en-US" sz="2400" dirty="0" smtClean="0"/>
              <a:t>short</a:t>
            </a:r>
          </a:p>
          <a:p>
            <a:pPr algn="l" rtl="0"/>
            <a:r>
              <a:rPr lang="en-US" sz="2400" dirty="0" smtClean="0"/>
              <a:t>Char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قطع شدن عدد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هنگام انتقال محتويات متغير با ابعاد بزرگتر به متغير با ابعاد کوچکتر (با فرض انتقال سالم)</a:t>
            </a:r>
          </a:p>
          <a:p>
            <a:pPr lvl="1"/>
            <a:r>
              <a:rPr lang="fa-IR" dirty="0" smtClean="0"/>
              <a:t>به وضعيتهاي مختلفي که در محدودة اعداد مثبت و منفي رخ مي</a:t>
            </a:r>
            <a:r>
              <a:rPr lang="fa-IR" dirty="0" smtClean="0">
                <a:cs typeface="Lotus"/>
              </a:rPr>
              <a:t>‌</a:t>
            </a:r>
            <a:r>
              <a:rPr lang="fa-IR" dirty="0" smtClean="0"/>
              <a:t>دهد توجه کنيد</a:t>
            </a:r>
          </a:p>
          <a:p>
            <a:pPr lvl="2"/>
            <a:r>
              <a:rPr lang="fa-IR" dirty="0" smtClean="0"/>
              <a:t>بخش صحيح</a:t>
            </a:r>
          </a:p>
          <a:p>
            <a:pPr lvl="2"/>
            <a:r>
              <a:rPr lang="fa-IR" dirty="0" smtClean="0"/>
              <a:t>گرد کردن </a:t>
            </a:r>
            <a:r>
              <a:rPr lang="en-US" dirty="0" smtClean="0"/>
              <a:t>(rounding)</a:t>
            </a:r>
            <a:r>
              <a:rPr lang="fa-IR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ceiling </a:t>
            </a:r>
          </a:p>
          <a:p>
            <a:pPr lvl="2"/>
            <a:r>
              <a:rPr lang="en-US" dirty="0" smtClean="0"/>
              <a:t>floor </a:t>
            </a:r>
            <a:r>
              <a:rPr lang="fa-IR" dirty="0" smtClean="0"/>
              <a:t> 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pPr algn="l" rtl="0"/>
            <a:r>
              <a:rPr lang="en-US" dirty="0" err="1" smtClean="0"/>
              <a:t>int</a:t>
            </a:r>
            <a:r>
              <a:rPr lang="en-US" dirty="0" smtClean="0"/>
              <a:t> n=3, m=4;</a:t>
            </a:r>
          </a:p>
          <a:p>
            <a:pPr algn="l" rtl="0"/>
            <a:r>
              <a:rPr lang="en-US" dirty="0" smtClean="0"/>
              <a:t>float f=7, g; // float f=7.0, g;</a:t>
            </a:r>
          </a:p>
          <a:p>
            <a:pPr algn="l" rtl="0"/>
            <a:r>
              <a:rPr lang="en-US" dirty="0" smtClean="0"/>
              <a:t>g=</a:t>
            </a:r>
            <a:r>
              <a:rPr lang="en-US" dirty="0" err="1" smtClean="0"/>
              <a:t>f+n</a:t>
            </a:r>
            <a:r>
              <a:rPr lang="en-US" dirty="0" smtClean="0"/>
              <a:t>/m;</a:t>
            </a:r>
          </a:p>
          <a:p>
            <a:pPr algn="l" rtl="0"/>
            <a:r>
              <a:rPr lang="en-US" dirty="0" smtClean="0"/>
              <a:t>g=</a:t>
            </a:r>
            <a:r>
              <a:rPr lang="en-US" dirty="0" err="1" smtClean="0"/>
              <a:t>f+float</a:t>
            </a:r>
            <a:r>
              <a:rPr lang="en-US" dirty="0" smtClean="0"/>
              <a:t>(n)/m;</a:t>
            </a:r>
          </a:p>
          <a:p>
            <a:pPr algn="l" rtl="0"/>
            <a:r>
              <a:rPr lang="en-US" dirty="0" smtClean="0"/>
              <a:t>g=f+3.0/m;</a:t>
            </a:r>
          </a:p>
          <a:p>
            <a:pPr algn="l" rtl="0"/>
            <a:r>
              <a:rPr lang="en-US" dirty="0" smtClean="0"/>
              <a:t>g=</a:t>
            </a:r>
            <a:r>
              <a:rPr lang="en-US" dirty="0" err="1" smtClean="0"/>
              <a:t>m+f</a:t>
            </a:r>
            <a:r>
              <a:rPr lang="en-US" dirty="0" smtClean="0"/>
              <a:t>/n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عملگرهاي بيتي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&amp;</a:t>
            </a:r>
            <a:r>
              <a:rPr lang="fa-IR" dirty="0" smtClean="0"/>
              <a:t> ، </a:t>
            </a:r>
            <a:r>
              <a:rPr lang="en-US" dirty="0" smtClean="0"/>
              <a:t>|</a:t>
            </a:r>
            <a:r>
              <a:rPr lang="fa-IR" dirty="0" smtClean="0"/>
              <a:t> ، </a:t>
            </a:r>
            <a:r>
              <a:rPr lang="en-US" dirty="0" smtClean="0"/>
              <a:t>^</a:t>
            </a:r>
            <a:r>
              <a:rPr lang="fa-IR" dirty="0" smtClean="0"/>
              <a:t> ، </a:t>
            </a:r>
            <a:r>
              <a:rPr lang="en-US" dirty="0" smtClean="0"/>
              <a:t>~</a:t>
            </a:r>
            <a:r>
              <a:rPr lang="fa-IR" dirty="0" smtClean="0"/>
              <a:t> ، </a:t>
            </a:r>
            <a:r>
              <a:rPr lang="en-US" dirty="0" smtClean="0"/>
              <a:t>&lt;&lt;</a:t>
            </a:r>
            <a:r>
              <a:rPr lang="fa-IR" dirty="0" smtClean="0"/>
              <a:t> ، </a:t>
            </a:r>
            <a:r>
              <a:rPr lang="en-US" dirty="0" smtClean="0"/>
              <a:t>&gt;&gt;</a:t>
            </a:r>
            <a:endParaRPr lang="fa-IR" dirty="0" smtClean="0"/>
          </a:p>
          <a:p>
            <a:pPr algn="l" rtl="0"/>
            <a:r>
              <a:rPr lang="en-US" sz="2400" dirty="0" smtClean="0"/>
              <a:t>char b=3, a=50, c; // a=0000,0011  b=0011,0010</a:t>
            </a:r>
          </a:p>
          <a:p>
            <a:pPr algn="l" rtl="0"/>
            <a:r>
              <a:rPr lang="en-US" sz="2400" dirty="0" smtClean="0"/>
              <a:t>c=</a:t>
            </a:r>
            <a:r>
              <a:rPr lang="en-US" sz="2400" dirty="0" err="1" smtClean="0"/>
              <a:t>a&amp;b</a:t>
            </a:r>
            <a:r>
              <a:rPr lang="en-US" sz="2400" dirty="0" smtClean="0"/>
              <a:t>;</a:t>
            </a:r>
          </a:p>
          <a:p>
            <a:pPr algn="l" rtl="0"/>
            <a:r>
              <a:rPr lang="en-US" sz="2400" dirty="0" smtClean="0"/>
              <a:t>c=</a:t>
            </a:r>
            <a:r>
              <a:rPr lang="en-US" sz="2400" dirty="0" err="1" smtClean="0"/>
              <a:t>a|b</a:t>
            </a:r>
            <a:r>
              <a:rPr lang="en-US" sz="2400" dirty="0" smtClean="0"/>
              <a:t>;</a:t>
            </a:r>
          </a:p>
          <a:p>
            <a:pPr algn="l" rtl="0"/>
            <a:r>
              <a:rPr lang="en-US" sz="2400" dirty="0" smtClean="0"/>
              <a:t>c=</a:t>
            </a:r>
            <a:r>
              <a:rPr lang="en-US" sz="2400" dirty="0" err="1" smtClean="0"/>
              <a:t>a^b</a:t>
            </a:r>
            <a:r>
              <a:rPr lang="en-US" sz="2400" dirty="0" smtClean="0"/>
              <a:t>;</a:t>
            </a:r>
          </a:p>
          <a:p>
            <a:pPr algn="l" rtl="0"/>
            <a:r>
              <a:rPr lang="en-US" sz="2400" dirty="0" smtClean="0"/>
              <a:t>c=a&amp;~b;</a:t>
            </a:r>
          </a:p>
          <a:p>
            <a:pPr algn="l" rtl="0"/>
            <a:r>
              <a:rPr lang="en-US" sz="2400" dirty="0" smtClean="0"/>
              <a:t>c=a&lt;&lt;1;</a:t>
            </a:r>
          </a:p>
          <a:p>
            <a:pPr algn="l" rtl="0"/>
            <a:r>
              <a:rPr lang="en-US" sz="2400" dirty="0" smtClean="0"/>
              <a:t>c=b&gt;&gt;2;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عملگرهاي نسبي (ارزيابي)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/>
              <a:t>شامل عمليات پاية </a:t>
            </a:r>
            <a:r>
              <a:rPr lang="en-US" dirty="0" smtClean="0"/>
              <a:t>==</a:t>
            </a:r>
            <a:r>
              <a:rPr lang="fa-IR" dirty="0" smtClean="0"/>
              <a:t> ، </a:t>
            </a:r>
            <a:r>
              <a:rPr lang="en-US" dirty="0" smtClean="0"/>
              <a:t>&lt;=</a:t>
            </a:r>
            <a:r>
              <a:rPr lang="fa-IR" dirty="0" smtClean="0"/>
              <a:t> ، </a:t>
            </a:r>
            <a:r>
              <a:rPr lang="en-US" dirty="0" smtClean="0"/>
              <a:t>&gt;=</a:t>
            </a:r>
            <a:r>
              <a:rPr lang="fa-IR" dirty="0" smtClean="0"/>
              <a:t> ، </a:t>
            </a:r>
            <a:r>
              <a:rPr lang="en-US" dirty="0" smtClean="0"/>
              <a:t>&lt;</a:t>
            </a:r>
            <a:r>
              <a:rPr lang="fa-IR" dirty="0" smtClean="0"/>
              <a:t> ، </a:t>
            </a:r>
            <a:r>
              <a:rPr lang="en-US" dirty="0" smtClean="0"/>
              <a:t>&gt;</a:t>
            </a:r>
            <a:r>
              <a:rPr lang="fa-IR" dirty="0" smtClean="0"/>
              <a:t> ، </a:t>
            </a:r>
            <a:r>
              <a:rPr lang="en-US" dirty="0" smtClean="0"/>
              <a:t>!=</a:t>
            </a:r>
            <a:r>
              <a:rPr lang="fa-IR" dirty="0" smtClean="0"/>
              <a:t> </a:t>
            </a:r>
          </a:p>
          <a:p>
            <a:pPr lvl="1"/>
            <a:r>
              <a:rPr lang="fa-IR" dirty="0" smtClean="0"/>
              <a:t>قابل ترکيب بکمک عملگرهاي </a:t>
            </a:r>
            <a:r>
              <a:rPr lang="en-US" dirty="0" smtClean="0"/>
              <a:t>)</a:t>
            </a:r>
            <a:r>
              <a:rPr lang="fa-IR" dirty="0" smtClean="0"/>
              <a:t> ، </a:t>
            </a:r>
            <a:r>
              <a:rPr lang="en-US" dirty="0" smtClean="0"/>
              <a:t>(</a:t>
            </a:r>
            <a:r>
              <a:rPr lang="fa-IR" dirty="0" smtClean="0"/>
              <a:t> ، </a:t>
            </a:r>
            <a:r>
              <a:rPr lang="en-US" dirty="0" smtClean="0"/>
              <a:t>&amp;&amp;</a:t>
            </a:r>
            <a:r>
              <a:rPr lang="fa-IR" dirty="0" smtClean="0"/>
              <a:t> ، </a:t>
            </a:r>
            <a:r>
              <a:rPr lang="en-US" dirty="0" smtClean="0"/>
              <a:t>||</a:t>
            </a:r>
            <a:r>
              <a:rPr lang="fa-IR" dirty="0" smtClean="0"/>
              <a:t> ، </a:t>
            </a:r>
            <a:r>
              <a:rPr lang="en-US" dirty="0" smtClean="0"/>
              <a:t>~</a:t>
            </a:r>
            <a:r>
              <a:rPr lang="fa-IR" dirty="0" smtClean="0"/>
              <a:t> </a:t>
            </a:r>
          </a:p>
          <a:p>
            <a:pPr lvl="1" algn="l" rtl="0"/>
            <a:r>
              <a:rPr lang="en-US" dirty="0" smtClean="0"/>
              <a:t>char a=2, b=3;</a:t>
            </a:r>
          </a:p>
          <a:p>
            <a:pPr lvl="1" algn="l" rtl="0"/>
            <a:r>
              <a:rPr lang="en-US" dirty="0" err="1" smtClean="0"/>
              <a:t>printf</a:t>
            </a:r>
            <a:r>
              <a:rPr lang="en-US" dirty="0" smtClean="0"/>
              <a:t>(“\n %d &gt; %d is %d” , a, b, (a&gt;b));</a:t>
            </a:r>
          </a:p>
          <a:p>
            <a:pPr lvl="1" algn="l" rtl="0"/>
            <a:r>
              <a:rPr lang="en-US" dirty="0" smtClean="0"/>
              <a:t>c=(a&lt;=(b-1));</a:t>
            </a:r>
          </a:p>
          <a:p>
            <a:pPr lvl="1"/>
            <a:r>
              <a:rPr lang="fa-IR" dirty="0" smtClean="0"/>
              <a:t>توجه شود که هر عبارت مورد ارزيابي، در هر مرحلة ارزيابي، صحيح يا غلط ارزيابي مي</a:t>
            </a:r>
            <a:r>
              <a:rPr lang="fa-IR" dirty="0" smtClean="0">
                <a:cs typeface="Lotus"/>
              </a:rPr>
              <a:t>‌</a:t>
            </a:r>
            <a:r>
              <a:rPr lang="fa-IR" dirty="0" smtClean="0"/>
              <a:t>شود. </a:t>
            </a:r>
            <a:endParaRPr lang="en-US" dirty="0" smtClean="0"/>
          </a:p>
          <a:p>
            <a:pPr lvl="1" algn="r"/>
            <a:r>
              <a:rPr lang="fa-IR" dirty="0" smtClean="0"/>
              <a:t>ارزش عبارت غلط معادل صفر و ارزش عبارت صحيح معادل يک خواهد بود</a:t>
            </a:r>
          </a:p>
          <a:p>
            <a:pPr lvl="1"/>
            <a:r>
              <a:rPr lang="fa-IR" dirty="0" smtClean="0"/>
              <a:t>اگر عددي بدون عملگر در موقعيت ارزيابي قرار گيرد در صورتي که مقدار آن (محتويات آن) صفر (عدد صفر) باشد معادل غلط و در غير اين صورت معادل صحيح ارزيابي مي</a:t>
            </a:r>
            <a:r>
              <a:rPr lang="fa-IR" dirty="0" smtClean="0">
                <a:cs typeface="Lotus"/>
              </a:rPr>
              <a:t>‌</a:t>
            </a:r>
            <a:r>
              <a:rPr lang="fa-IR" dirty="0" smtClean="0"/>
              <a:t>شود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www.cs.mcgill.ca/~cs644/Godfried/2005/Fall/Menard/eucl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6629400" cy="538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عملگرهاي ترکيبي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برخي عملگرها با هم ترکيب مي</a:t>
            </a:r>
            <a:r>
              <a:rPr lang="fa-IR" dirty="0" smtClean="0">
                <a:cs typeface="Lotus"/>
              </a:rPr>
              <a:t>‌</a:t>
            </a:r>
            <a:r>
              <a:rPr lang="fa-IR" dirty="0" smtClean="0"/>
              <a:t>شوند (چند عمل با يک عملگر ترکيبي نشان داده مي</a:t>
            </a:r>
            <a:r>
              <a:rPr lang="fa-IR" dirty="0" smtClean="0">
                <a:cs typeface="Lotus"/>
              </a:rPr>
              <a:t>‌</a:t>
            </a:r>
            <a:r>
              <a:rPr lang="fa-IR" dirty="0" smtClean="0"/>
              <a:t>شود)</a:t>
            </a:r>
          </a:p>
          <a:p>
            <a:pPr lvl="1" algn="l" rtl="0"/>
            <a:r>
              <a:rPr lang="en-US" dirty="0" smtClean="0"/>
              <a:t>a+=1; // equal to a=a+1;</a:t>
            </a:r>
          </a:p>
          <a:p>
            <a:pPr lvl="1" algn="r"/>
            <a:r>
              <a:rPr lang="fa-IR" dirty="0" smtClean="0"/>
              <a:t>عملگرهاي ترکيبي مشابه</a:t>
            </a:r>
            <a:endParaRPr lang="en-US" dirty="0" smtClean="0"/>
          </a:p>
          <a:p>
            <a:pPr lvl="1" algn="l" rtl="0"/>
            <a:r>
              <a:rPr lang="en-US" dirty="0" smtClean="0"/>
              <a:t>-= , *= , /= , %= , &gt;&gt;= , &lt;&lt;= , &amp;= , |= , ^=</a:t>
            </a:r>
          </a:p>
          <a:p>
            <a:pPr lvl="1"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عملگرها – ساير حالتها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&amp;x</a:t>
            </a:r>
            <a:r>
              <a:rPr lang="fa-IR" dirty="0" smtClean="0"/>
              <a:t> آدرس متغير </a:t>
            </a:r>
            <a:r>
              <a:rPr lang="en-US" dirty="0" smtClean="0"/>
              <a:t>x</a:t>
            </a:r>
          </a:p>
          <a:p>
            <a:r>
              <a:rPr lang="en-US" dirty="0" smtClean="0"/>
              <a:t>*p</a:t>
            </a:r>
            <a:r>
              <a:rPr lang="fa-IR" dirty="0" smtClean="0"/>
              <a:t> محتويات آدرس </a:t>
            </a:r>
            <a:r>
              <a:rPr lang="en-US" dirty="0" smtClean="0"/>
              <a:t>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حالتهاي خاص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x = a&gt;b ? 3 : 4 ;</a:t>
            </a:r>
          </a:p>
          <a:p>
            <a:pPr algn="l" rtl="0"/>
            <a:r>
              <a:rPr lang="en-US" dirty="0" smtClean="0"/>
              <a:t>y = ( x=2, x*4/y );</a:t>
            </a:r>
          </a:p>
          <a:p>
            <a:pPr algn="l" rtl="0"/>
            <a:r>
              <a:rPr lang="en-US" dirty="0" smtClean="0"/>
              <a:t>x= </a:t>
            </a:r>
            <a:r>
              <a:rPr lang="en-US" dirty="0" err="1" smtClean="0"/>
              <a:t>sizeof</a:t>
            </a:r>
            <a:r>
              <a:rPr lang="en-US" dirty="0" smtClean="0"/>
              <a:t> y;</a:t>
            </a:r>
          </a:p>
          <a:p>
            <a:pPr algn="l" rtl="0"/>
            <a:r>
              <a:rPr lang="en-US" dirty="0" smtClean="0"/>
              <a:t>m=</a:t>
            </a:r>
            <a:r>
              <a:rPr lang="en-US" dirty="0" err="1" smtClean="0"/>
              <a:t>sizeof</a:t>
            </a:r>
            <a:r>
              <a:rPr lang="en-US" dirty="0" smtClean="0"/>
              <a:t>(float);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تقدم عمليات (جزئيات)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() [] -&gt; .</a:t>
            </a:r>
          </a:p>
          <a:p>
            <a:pPr algn="l" rtl="0"/>
            <a:r>
              <a:rPr lang="en-US" dirty="0" smtClean="0"/>
              <a:t>++ -- ~ ! &amp; * - </a:t>
            </a:r>
            <a:r>
              <a:rPr lang="en-US" dirty="0" err="1" smtClean="0"/>
              <a:t>sizeof</a:t>
            </a:r>
            <a:r>
              <a:rPr lang="en-US" dirty="0" smtClean="0"/>
              <a:t>                (</a:t>
            </a:r>
            <a:r>
              <a:rPr lang="fa-IR" dirty="0" smtClean="0"/>
              <a:t>اشاره</a:t>
            </a:r>
            <a:r>
              <a:rPr lang="fa-IR" dirty="0" smtClean="0">
                <a:cs typeface="Lotus"/>
              </a:rPr>
              <a:t>‌</a:t>
            </a:r>
            <a:r>
              <a:rPr lang="fa-IR" dirty="0" smtClean="0"/>
              <a:t>گر و علامت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* / %</a:t>
            </a:r>
          </a:p>
          <a:p>
            <a:pPr algn="l" rtl="0"/>
            <a:r>
              <a:rPr lang="en-US" dirty="0" smtClean="0"/>
              <a:t>+ -</a:t>
            </a:r>
          </a:p>
          <a:p>
            <a:pPr algn="l" rtl="0"/>
            <a:r>
              <a:rPr lang="en-US" dirty="0" smtClean="0"/>
              <a:t>&gt;&gt; &lt;&lt;</a:t>
            </a:r>
          </a:p>
          <a:p>
            <a:pPr algn="l" rtl="0"/>
            <a:r>
              <a:rPr lang="en-US" dirty="0" smtClean="0"/>
              <a:t>&gt; &lt;= &gt;= &gt;</a:t>
            </a:r>
          </a:p>
          <a:p>
            <a:pPr algn="l" rtl="0"/>
            <a:r>
              <a:rPr lang="en-US" smtClean="0"/>
              <a:t>== !=</a:t>
            </a:r>
            <a:endParaRPr lang="en-US" dirty="0" smtClean="0"/>
          </a:p>
          <a:p>
            <a:pPr algn="l" rtl="0"/>
            <a:r>
              <a:rPr lang="en-US" dirty="0" smtClean="0"/>
              <a:t>&amp; ^ |</a:t>
            </a:r>
          </a:p>
          <a:p>
            <a:pPr algn="l" rtl="0"/>
            <a:r>
              <a:rPr lang="en-US" dirty="0" smtClean="0"/>
              <a:t>&amp;&amp; ||</a:t>
            </a:r>
          </a:p>
          <a:p>
            <a:pPr algn="l" rtl="0"/>
            <a:r>
              <a:rPr lang="en-US" dirty="0" smtClean="0"/>
              <a:t>? :</a:t>
            </a:r>
          </a:p>
          <a:p>
            <a:pPr algn="l" rtl="0"/>
            <a:r>
              <a:rPr lang="en-US" dirty="0" smtClean="0"/>
              <a:t>= %= += -= *= /= &lt;&lt;= &gt;&gt;= &amp;= ^= |=</a:t>
            </a:r>
          </a:p>
          <a:p>
            <a:pPr algn="l" rtl="0"/>
            <a:r>
              <a:rPr lang="en-US" dirty="0" smtClean="0"/>
              <a:t>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y = 4 * 2 / (3+1)+(6+(7-2+8));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نمونة برنامه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freepatentsonline.com/6836784-0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1869"/>
            <a:ext cx="4703674" cy="65361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فرآيند برنامه</a:t>
            </a:r>
            <a:r>
              <a:rPr lang="fa-IR" sz="4400" dirty="0" smtClean="0">
                <a:cs typeface="Lotus"/>
              </a:rPr>
              <a:t>‌</a:t>
            </a:r>
            <a:r>
              <a:rPr lang="fa-IR" dirty="0" smtClean="0"/>
              <a:t>نويسي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تعريف مسأله</a:t>
            </a:r>
          </a:p>
          <a:p>
            <a:r>
              <a:rPr lang="fa-IR" dirty="0" smtClean="0"/>
              <a:t>تدوين راه حل (الگوريتم-فلوچارت) </a:t>
            </a:r>
          </a:p>
          <a:p>
            <a:pPr lvl="1"/>
            <a:r>
              <a:rPr lang="fa-IR" dirty="0" smtClean="0"/>
              <a:t>توسط برنامه</a:t>
            </a:r>
            <a:r>
              <a:rPr lang="fa-IR" sz="2800" dirty="0" smtClean="0">
                <a:cs typeface="Lotus"/>
              </a:rPr>
              <a:t>‌</a:t>
            </a:r>
            <a:r>
              <a:rPr lang="fa-IR" dirty="0" smtClean="0"/>
              <a:t>نويس</a:t>
            </a:r>
          </a:p>
          <a:p>
            <a:pPr lvl="1"/>
            <a:r>
              <a:rPr lang="fa-IR" dirty="0" smtClean="0"/>
              <a:t>از منابع ديگر</a:t>
            </a:r>
          </a:p>
          <a:p>
            <a:r>
              <a:rPr lang="fa-IR" dirty="0" smtClean="0"/>
              <a:t>پياده</a:t>
            </a:r>
            <a:r>
              <a:rPr lang="fa-IR" sz="3200" dirty="0" smtClean="0">
                <a:cs typeface="Lotus"/>
              </a:rPr>
              <a:t>‌</a:t>
            </a:r>
            <a:r>
              <a:rPr lang="fa-IR" dirty="0" smtClean="0"/>
              <a:t>سازي بکمک زبان مورد نظر</a:t>
            </a:r>
          </a:p>
          <a:p>
            <a:pPr lvl="1"/>
            <a:r>
              <a:rPr lang="fa-IR" dirty="0" smtClean="0"/>
              <a:t>احتمالاٌ ابتدا بر روي کاغذ</a:t>
            </a:r>
          </a:p>
          <a:p>
            <a:pPr lvl="1"/>
            <a:r>
              <a:rPr lang="fa-IR" dirty="0" smtClean="0"/>
              <a:t>در فايل-کامپايل-لينک</a:t>
            </a:r>
          </a:p>
          <a:p>
            <a:pPr lvl="1"/>
            <a:r>
              <a:rPr lang="fa-IR" dirty="0" smtClean="0"/>
              <a:t>اجرا-اعمال وروديهاي مناسب- بررسي صحت پاسخها</a:t>
            </a:r>
          </a:p>
          <a:p>
            <a:pPr lvl="1"/>
            <a:r>
              <a:rPr lang="fa-IR" dirty="0" smtClean="0"/>
              <a:t>در صورت لزوم اصلاح الگوريتم/برنامه و تکرار تا دستيابي به پاسخ کاملاٌ صحيح : </a:t>
            </a:r>
            <a:r>
              <a:rPr lang="en-US" sz="2000" dirty="0" smtClean="0"/>
              <a:t>debug</a:t>
            </a:r>
            <a:r>
              <a:rPr lang="fa-IR" dirty="0" smtClean="0"/>
              <a:t> کردن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قواعد زبان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متن برنامة زبان </a:t>
            </a:r>
            <a:r>
              <a:rPr lang="en-US" dirty="0" smtClean="0"/>
              <a:t>C</a:t>
            </a:r>
          </a:p>
          <a:p>
            <a:pPr lvl="1"/>
            <a:r>
              <a:rPr lang="fa-IR" dirty="0" smtClean="0"/>
              <a:t>شامل</a:t>
            </a:r>
          </a:p>
          <a:p>
            <a:pPr lvl="2"/>
            <a:r>
              <a:rPr lang="fa-IR" dirty="0" smtClean="0"/>
              <a:t>حروف (الفباي انگليسي) </a:t>
            </a:r>
            <a:r>
              <a:rPr lang="en-US" dirty="0" smtClean="0"/>
              <a:t>a-z</a:t>
            </a:r>
            <a:r>
              <a:rPr lang="fa-IR" dirty="0" smtClean="0"/>
              <a:t> و </a:t>
            </a:r>
            <a:r>
              <a:rPr lang="en-US" dirty="0" smtClean="0"/>
              <a:t>A-Z</a:t>
            </a:r>
            <a:endParaRPr lang="fa-IR" dirty="0" smtClean="0"/>
          </a:p>
          <a:p>
            <a:pPr lvl="2"/>
            <a:r>
              <a:rPr lang="fa-IR" dirty="0" smtClean="0"/>
              <a:t>ارقام </a:t>
            </a:r>
            <a:r>
              <a:rPr lang="en-US" dirty="0" smtClean="0"/>
              <a:t>0-9</a:t>
            </a:r>
          </a:p>
          <a:p>
            <a:pPr lvl="2"/>
            <a:r>
              <a:rPr lang="fa-IR" dirty="0" smtClean="0"/>
              <a:t>علائم</a:t>
            </a:r>
          </a:p>
          <a:p>
            <a:pPr lvl="3"/>
            <a:r>
              <a:rPr lang="en-US" dirty="0" smtClean="0"/>
              <a:t>/ = ‘ ” _ : ; ? | \ ~ ` ! @ # $ % ^ &amp; * ( ) - + . &gt; , &lt; ] [ } {</a:t>
            </a:r>
          </a:p>
          <a:p>
            <a:pPr lvl="2"/>
            <a:r>
              <a:rPr lang="en-US" dirty="0" smtClean="0"/>
              <a:t>Blank</a:t>
            </a:r>
            <a:r>
              <a:rPr lang="fa-IR" dirty="0" smtClean="0"/>
              <a:t>ها </a:t>
            </a:r>
          </a:p>
          <a:p>
            <a:pPr lvl="3"/>
            <a:r>
              <a:rPr lang="fa-IR" dirty="0" smtClean="0"/>
              <a:t>شامل </a:t>
            </a:r>
            <a:r>
              <a:rPr lang="en-US" dirty="0" smtClean="0"/>
              <a:t>space</a:t>
            </a:r>
            <a:r>
              <a:rPr lang="fa-IR" dirty="0" smtClean="0"/>
              <a:t> و </a:t>
            </a:r>
            <a:r>
              <a:rPr lang="en-US" dirty="0" smtClean="0"/>
              <a:t>tab</a:t>
            </a:r>
          </a:p>
          <a:p>
            <a:pPr lvl="2"/>
            <a:endParaRPr lang="en-US" dirty="0" smtClean="0"/>
          </a:p>
          <a:p>
            <a:r>
              <a:rPr lang="fa-IR" u="sng" dirty="0" smtClean="0">
                <a:solidFill>
                  <a:srgbClr val="FF66FF"/>
                </a:solidFill>
              </a:rPr>
              <a:t>زبان </a:t>
            </a:r>
            <a:r>
              <a:rPr lang="en-US" u="sng" dirty="0" smtClean="0">
                <a:solidFill>
                  <a:srgbClr val="FF66FF"/>
                </a:solidFill>
              </a:rPr>
              <a:t>C</a:t>
            </a:r>
            <a:r>
              <a:rPr lang="fa-IR" u="sng" dirty="0" smtClean="0">
                <a:solidFill>
                  <a:srgbClr val="FF66FF"/>
                </a:solidFill>
              </a:rPr>
              <a:t> حساس به نوع کاراکتراست : </a:t>
            </a:r>
            <a:r>
              <a:rPr lang="en-US" u="sng" dirty="0" smtClean="0">
                <a:solidFill>
                  <a:srgbClr val="FF66FF"/>
                </a:solidFill>
              </a:rPr>
              <a:t>case sensitive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ASCII Code Chart-Quick ref car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9193248" cy="640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کد اسکي </a:t>
            </a:r>
            <a:r>
              <a:rPr lang="en-US" dirty="0" smtClean="0"/>
              <a:t>ASCII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قواعد زبان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Identifier</a:t>
            </a:r>
            <a:r>
              <a:rPr lang="fa-IR" dirty="0" smtClean="0"/>
              <a:t>ها</a:t>
            </a:r>
            <a:endParaRPr lang="en-US" dirty="0" smtClean="0"/>
          </a:p>
          <a:p>
            <a:pPr lvl="1"/>
            <a:r>
              <a:rPr lang="fa-IR" dirty="0" smtClean="0"/>
              <a:t>طول دلخواه (32 کاراکتر اول در نظر گرفته مي</a:t>
            </a:r>
            <a:r>
              <a:rPr lang="fa-IR" sz="2800" dirty="0" smtClean="0">
                <a:cs typeface="Lotus"/>
              </a:rPr>
              <a:t>‌</a:t>
            </a:r>
            <a:r>
              <a:rPr lang="fa-IR" dirty="0" smtClean="0"/>
              <a:t>شوند)</a:t>
            </a:r>
          </a:p>
          <a:p>
            <a:pPr lvl="1"/>
            <a:r>
              <a:rPr lang="fa-IR" dirty="0" smtClean="0"/>
              <a:t>شامل يک يا چند</a:t>
            </a:r>
          </a:p>
          <a:p>
            <a:pPr lvl="2"/>
            <a:r>
              <a:rPr lang="fa-IR" dirty="0" smtClean="0"/>
              <a:t>حرف (بزرگ يا کوچک)</a:t>
            </a:r>
          </a:p>
          <a:p>
            <a:pPr lvl="2"/>
            <a:r>
              <a:rPr lang="fa-IR" dirty="0" smtClean="0"/>
              <a:t>رقم</a:t>
            </a:r>
          </a:p>
          <a:p>
            <a:pPr lvl="2"/>
            <a:r>
              <a:rPr lang="en-US" dirty="0" smtClean="0"/>
              <a:t>Underline : _</a:t>
            </a:r>
          </a:p>
          <a:p>
            <a:pPr lvl="1"/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نبايد با رقم شروع شود</a:t>
            </a:r>
          </a:p>
          <a:p>
            <a:pPr lvl="1"/>
            <a:r>
              <a:rPr lang="fa-IR" dirty="0" smtClean="0"/>
              <a:t>معمولاٌ از </a:t>
            </a:r>
            <a:r>
              <a:rPr lang="en-US" dirty="0" smtClean="0"/>
              <a:t>identifier</a:t>
            </a:r>
            <a:r>
              <a:rPr lang="fa-IR" dirty="0" smtClean="0"/>
              <a:t>هاي با </a:t>
            </a:r>
          </a:p>
          <a:p>
            <a:pPr lvl="2"/>
            <a:r>
              <a:rPr lang="fa-IR" dirty="0" smtClean="0"/>
              <a:t>تمامي حروف بزرگ در فايلهاي کتابخانه استفاده مي</a:t>
            </a:r>
            <a:r>
              <a:rPr lang="fa-IR" dirty="0" smtClean="0">
                <a:cs typeface="Lotus"/>
              </a:rPr>
              <a:t>‌</a:t>
            </a:r>
            <a:r>
              <a:rPr lang="fa-IR" dirty="0" smtClean="0"/>
              <a:t>شود</a:t>
            </a:r>
          </a:p>
          <a:p>
            <a:pPr lvl="2"/>
            <a:r>
              <a:rPr lang="fa-IR" dirty="0" smtClean="0"/>
              <a:t>شروع با </a:t>
            </a:r>
            <a:r>
              <a:rPr lang="en-US" dirty="0" smtClean="0"/>
              <a:t>_</a:t>
            </a:r>
            <a:r>
              <a:rPr lang="fa-IR" dirty="0" smtClean="0"/>
              <a:t> در توابع و متغيرهاي سيستم (عامل) استفاده مي</a:t>
            </a:r>
            <a:r>
              <a:rPr lang="fa-IR" dirty="0" smtClean="0">
                <a:cs typeface="Lotus"/>
              </a:rPr>
              <a:t>‌</a:t>
            </a:r>
            <a:r>
              <a:rPr lang="fa-IR" dirty="0" smtClean="0"/>
              <a:t>شود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قواعد زبان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  <a:r>
              <a:rPr lang="fa-IR" dirty="0" smtClean="0"/>
              <a:t> (</a:t>
            </a:r>
            <a:r>
              <a:rPr lang="en-US" dirty="0" smtClean="0"/>
              <a:t>identifier</a:t>
            </a:r>
            <a:r>
              <a:rPr lang="fa-IR" dirty="0" smtClean="0"/>
              <a:t>هاي پيش</a:t>
            </a:r>
            <a:r>
              <a:rPr lang="fa-IR" sz="3200" dirty="0" smtClean="0">
                <a:cs typeface="Lotus"/>
              </a:rPr>
              <a:t>‌</a:t>
            </a:r>
            <a:r>
              <a:rPr lang="fa-IR" dirty="0" smtClean="0"/>
              <a:t>تعريف شده </a:t>
            </a:r>
            <a:r>
              <a:rPr lang="en-US" dirty="0" smtClean="0"/>
              <a:t>C</a:t>
            </a:r>
            <a:r>
              <a:rPr lang="fa-IR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967" y="2494033"/>
            <a:ext cx="8332302" cy="413536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درس برنامه‌سازي کامپيوتر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الگوريتم Algorithm&amp;quot;&quot;/&gt;&lt;property id=&quot;20307&quot; value=&quot;257&quot;/&gt;&lt;/object&gt;&lt;object type=&quot;3&quot; unique_id=&quot;10861&quot;&gt;&lt;property id=&quot;20148&quot; value=&quot;5&quot;/&gt;&lt;property id=&quot;20300&quot; value=&quot;Slide 3 - &amp;quot;Flowchart &amp;quot;&quot;/&gt;&lt;property id=&quot;20307&quot; value=&quot;258&quot;/&gt;&lt;/object&gt;&lt;object type=&quot;3&quot; unique_id=&quot;10862&quot;&gt;&lt;property id=&quot;20148&quot; value=&quot;5&quot;/&gt;&lt;property id=&quot;20300&quot; value=&quot;Slide 5 - &amp;quot;فرآيند برنامه‌نويسي&amp;quot;&quot;/&gt;&lt;property id=&quot;20307&quot; value=&quot;261&quot;/&gt;&lt;/object&gt;&lt;object type=&quot;3&quot; unique_id=&quot;10863&quot;&gt;&lt;property id=&quot;20148&quot; value=&quot;5&quot;/&gt;&lt;property id=&quot;20300&quot; value=&quot;Slide 6 - &amp;quot;قواعد زبان C&amp;quot;&quot;/&gt;&lt;property id=&quot;20307&quot; value=&quot;259&quot;/&gt;&lt;/object&gt;&lt;object type=&quot;3&quot; unique_id=&quot;10864&quot;&gt;&lt;property id=&quot;20148&quot; value=&quot;5&quot;/&gt;&lt;property id=&quot;20300&quot; value=&quot;Slide 7 - &amp;quot;کد اسکي ASCII&amp;quot;&quot;/&gt;&lt;property id=&quot;20307&quot; value=&quot;260&quot;/&gt;&lt;/object&gt;&lt;object type=&quot;3&quot; unique_id=&quot;10921&quot;&gt;&lt;property id=&quot;20148&quot; value=&quot;5&quot;/&gt;&lt;property id=&quot;20300&quot; value=&quot;Slide 8 - &amp;quot;قواعد زبان C&amp;quot;&quot;/&gt;&lt;property id=&quot;20307&quot; value=&quot;262&quot;/&gt;&lt;/object&gt;&lt;object type=&quot;3&quot; unique_id=&quot;10922&quot;&gt;&lt;property id=&quot;20148&quot; value=&quot;5&quot;/&gt;&lt;property id=&quot;20300&quot; value=&quot;Slide 9 - &amp;quot;قواعد زبان C&amp;quot;&quot;/&gt;&lt;property id=&quot;20307&quot; value=&quot;263&quot;/&gt;&lt;/object&gt;&lt;object type=&quot;3&quot; unique_id=&quot;10923&quot;&gt;&lt;property id=&quot;20148&quot; value=&quot;5&quot;/&gt;&lt;property id=&quot;20300&quot; value=&quot;Slide 11 - &amp;quot;قواعد زبان C&amp;quot;&quot;/&gt;&lt;property id=&quot;20307&quot; value=&quot;264&quot;/&gt;&lt;/object&gt;&lt;object type=&quot;3&quot; unique_id=&quot;10924&quot;&gt;&lt;property id=&quot;20148&quot; value=&quot;5&quot;/&gt;&lt;property id=&quot;20300&quot; value=&quot;Slide 12 - &amp;quot;متغيرها&amp;quot;&quot;/&gt;&lt;property id=&quot;20307&quot; value=&quot;265&quot;/&gt;&lt;/object&gt;&lt;object type=&quot;3&quot; unique_id=&quot;11165&quot;&gt;&lt;property id=&quot;20148&quot; value=&quot;5&quot;/&gt;&lt;property id=&quot;20300&quot; value=&quot;Slide 4 - &amp;quot;Flowchart&amp;quot;&quot;/&gt;&lt;property id=&quot;20307&quot; value=&quot;284&quot;/&gt;&lt;/object&gt;&lt;object type=&quot;3&quot; unique_id=&quot;11166&quot;&gt;&lt;property id=&quot;20148&quot; value=&quot;5&quot;/&gt;&lt;property id=&quot;20300&quot; value=&quot;Slide 13 - &amp;quot;char &amp;quot;&quot;/&gt;&lt;property id=&quot;20307&quot; value=&quot;275&quot;/&gt;&lt;/object&gt;&lt;object type=&quot;3&quot; unique_id=&quot;11167&quot;&gt;&lt;property id=&quot;20148&quot; value=&quot;5&quot;/&gt;&lt;property id=&quot;20300&quot; value=&quot;Slide 14 - &amp;quot;int&amp;quot;&quot;/&gt;&lt;property id=&quot;20307&quot; value=&quot;276&quot;/&gt;&lt;/object&gt;&lt;object type=&quot;3&quot; unique_id=&quot;11168&quot;&gt;&lt;property id=&quot;20148&quot; value=&quot;5&quot;/&gt;&lt;property id=&quot;20300&quot; value=&quot;Slide 15 - &amp;quot;short&amp;quot;&quot;/&gt;&lt;property id=&quot;20307&quot; value=&quot;277&quot;/&gt;&lt;/object&gt;&lt;object type=&quot;3&quot; unique_id=&quot;11169&quot;&gt;&lt;property id=&quot;20148&quot; value=&quot;5&quot;/&gt;&lt;property id=&quot;20300&quot; value=&quot;Slide 16 - &amp;quot;long&amp;quot;&quot;/&gt;&lt;property id=&quot;20307&quot; value=&quot;278&quot;/&gt;&lt;/object&gt;&lt;object type=&quot;3&quot; unique_id=&quot;11170&quot;&gt;&lt;property id=&quot;20148&quot; value=&quot;5&quot;/&gt;&lt;property id=&quot;20300&quot; value=&quot;Slide 17 - &amp;quot;enum&amp;quot;&quot;/&gt;&lt;property id=&quot;20307&quot; value=&quot;279&quot;/&gt;&lt;/object&gt;&lt;object type=&quot;3&quot; unique_id=&quot;11171&quot;&gt;&lt;property id=&quot;20148&quot; value=&quot;5&quot;/&gt;&lt;property id=&quot;20300&quot; value=&quot;Slide 19 - &amp;quot;float&amp;quot;&quot;/&gt;&lt;property id=&quot;20307&quot; value=&quot;280&quot;/&gt;&lt;/object&gt;&lt;object type=&quot;3&quot; unique_id=&quot;11172&quot;&gt;&lt;property id=&quot;20148&quot; value=&quot;5&quot;/&gt;&lt;property id=&quot;20300&quot; value=&quot;Slide 20 - &amp;quot;double&amp;quot;&quot;/&gt;&lt;property id=&quot;20307&quot; value=&quot;281&quot;/&gt;&lt;/object&gt;&lt;object type=&quot;3&quot; unique_id=&quot;11173&quot;&gt;&lt;property id=&quot;20148&quot; value=&quot;5&quot;/&gt;&lt;property id=&quot;20300&quot; value=&quot;Slide 21 - &amp;quot;long double&amp;quot;&quot;/&gt;&lt;property id=&quot;20307&quot; value=&quot;282&quot;/&gt;&lt;/object&gt;&lt;object type=&quot;3&quot; unique_id=&quot;11174&quot;&gt;&lt;property id=&quot;20148&quot; value=&quot;5&quot;/&gt;&lt;property id=&quot;20300&quot; value=&quot;Slide 22 - &amp;quot;pointer&amp;quot;&quot;/&gt;&lt;property id=&quot;20307&quot; value=&quot;283&quot;/&gt;&lt;/object&gt;&lt;object type=&quot;3&quot; unique_id=&quot;11175&quot;&gt;&lt;property id=&quot;20148&quot; value=&quot;5&quot;/&gt;&lt;property id=&quot;20300&quot; value=&quot;Slide 23 - &amp;quot;تعريف مقادير ثابت&amp;quot;&quot;/&gt;&lt;property id=&quot;20307&quot; value=&quot;266&quot;/&gt;&lt;/object&gt;&lt;object type=&quot;3&quot; unique_id=&quot;11222&quot;&gt;&lt;property id=&quot;20148&quot; value=&quot;5&quot;/&gt;&lt;property id=&quot;20300&quot; value=&quot;Slide 10 - &amp;quot;قواعد زبان C&amp;quot;&quot;/&gt;&lt;property id=&quot;20307&quot; value=&quot;286&quot;/&gt;&lt;/object&gt;&lt;object type=&quot;3&quot; unique_id=&quot;11223&quot;&gt;&lt;property id=&quot;20148&quot; value=&quot;5&quot;/&gt;&lt;property id=&quot;20300&quot; value=&quot;Slide 18 - &amp;quot;enum&amp;quot;&quot;/&gt;&lt;property id=&quot;20307&quot; value=&quot;285&quot;/&gt;&lt;/object&gt;&lt;object type=&quot;3&quot; unique_id=&quot;11424&quot;&gt;&lt;property id=&quot;20148&quot; value=&quot;5&quot;/&gt;&lt;property id=&quot;20300&quot; value=&quot;Slide 24 - &amp;quot;عملگرها&amp;quot;&quot;/&gt;&lt;property id=&quot;20307&quot; value=&quot;288&quot;/&gt;&lt;/object&gt;&lt;object type=&quot;3&quot; unique_id=&quot;11425&quot;&gt;&lt;property id=&quot;20148&quot; value=&quot;5&quot;/&gt;&lt;property id=&quot;20300&quot; value=&quot;Slide 25 - &amp;quot;تبديل انواع متغيرها&amp;quot;&quot;/&gt;&lt;property id=&quot;20307&quot; value=&quot;289&quot;/&gt;&lt;/object&gt;&lt;object type=&quot;3&quot; unique_id=&quot;11426&quot;&gt;&lt;property id=&quot;20148&quot; value=&quot;5&quot;/&gt;&lt;property id=&quot;20300&quot; value=&quot;Slide 35 - &amp;quot;نمونة برنامه&amp;quot;&quot;/&gt;&lt;property id=&quot;20307&quot; value=&quot;287&quot;/&gt;&lt;/object&gt;&lt;object type=&quot;3&quot; unique_id=&quot;11623&quot;&gt;&lt;property id=&quot;20148&quot; value=&quot;5&quot;/&gt;&lt;property id=&quot;20300&quot; value=&quot;Slide 26 - &amp;quot;قطع شدن عدد&amp;quot;&quot;/&gt;&lt;property id=&quot;20307&quot; value=&quot;290&quot;/&gt;&lt;/object&gt;&lt;object type=&quot;3&quot; unique_id=&quot;11624&quot;&gt;&lt;property id=&quot;20148&quot; value=&quot;5&quot;/&gt;&lt;property id=&quot;20300&quot; value=&quot;Slide 27 - &amp;quot;مثال&amp;quot;&quot;/&gt;&lt;property id=&quot;20307&quot; value=&quot;291&quot;/&gt;&lt;/object&gt;&lt;object type=&quot;3&quot; unique_id=&quot;11625&quot;&gt;&lt;property id=&quot;20148&quot; value=&quot;5&quot;/&gt;&lt;property id=&quot;20300&quot; value=&quot;Slide 28 - &amp;quot;عملگرهاي بيتي&amp;quot;&quot;/&gt;&lt;property id=&quot;20307&quot; value=&quot;292&quot;/&gt;&lt;/object&gt;&lt;object type=&quot;3&quot; unique_id=&quot;11626&quot;&gt;&lt;property id=&quot;20148&quot; value=&quot;5&quot;/&gt;&lt;property id=&quot;20300&quot; value=&quot;Slide 29 - &amp;quot;عملگرهاي نسبي (ارزيابي)&amp;quot;&quot;/&gt;&lt;property id=&quot;20307&quot; value=&quot;294&quot;/&gt;&lt;/object&gt;&lt;object type=&quot;3&quot; unique_id=&quot;11627&quot;&gt;&lt;property id=&quot;20148&quot; value=&quot;5&quot;/&gt;&lt;property id=&quot;20300&quot; value=&quot;Slide 30 - &amp;quot;عملگرهاي ترکيبي&amp;quot;&quot;/&gt;&lt;property id=&quot;20307&quot; value=&quot;293&quot;/&gt;&lt;/object&gt;&lt;object type=&quot;3&quot; unique_id=&quot;11727&quot;&gt;&lt;property id=&quot;20148&quot; value=&quot;5&quot;/&gt;&lt;property id=&quot;20300&quot; value=&quot;Slide 31 - &amp;quot;عملگرها – ساير حالتها&amp;quot;&quot;/&gt;&lt;property id=&quot;20307&quot; value=&quot;295&quot;/&gt;&lt;/object&gt;&lt;object type=&quot;3&quot; unique_id=&quot;11830&quot;&gt;&lt;property id=&quot;20148&quot; value=&quot;5&quot;/&gt;&lt;property id=&quot;20300&quot; value=&quot;Slide 32 - &amp;quot;حالتهاي خاص&amp;quot;&quot;/&gt;&lt;property id=&quot;20307&quot; value=&quot;296&quot;/&gt;&lt;/object&gt;&lt;object type=&quot;3&quot; unique_id=&quot;11831&quot;&gt;&lt;property id=&quot;20148&quot; value=&quot;5&quot;/&gt;&lt;property id=&quot;20300&quot; value=&quot;Slide 33 - &amp;quot;تقدم عمليات (جزئيات)&amp;quot;&quot;/&gt;&lt;property id=&quot;20307&quot; value=&quot;297&quot;/&gt;&lt;/object&gt;&lt;object type=&quot;3&quot; unique_id=&quot;11832&quot;&gt;&lt;property id=&quot;20148&quot; value=&quot;5&quot;/&gt;&lt;property id=&quot;20300&quot; value=&quot;Slide 34 - &amp;quot;مثال&amp;quot;&quot;/&gt;&lt;property id=&quot;20307&quot; value=&quot;29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10896</TotalTime>
  <Words>1493</Words>
  <Application>Microsoft Office PowerPoint</Application>
  <PresentationFormat>On-screen Show (4:3)</PresentationFormat>
  <Paragraphs>298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Verve</vt:lpstr>
      <vt:lpstr>درس برنامه‌سازي کامپيوتر</vt:lpstr>
      <vt:lpstr>الگوريتم Algorithm</vt:lpstr>
      <vt:lpstr>Flowchart </vt:lpstr>
      <vt:lpstr>Flowchart</vt:lpstr>
      <vt:lpstr>فرآيند برنامه‌نويسي</vt:lpstr>
      <vt:lpstr>قواعد زبان C</vt:lpstr>
      <vt:lpstr>کد اسکي ASCII</vt:lpstr>
      <vt:lpstr>قواعد زبان C</vt:lpstr>
      <vt:lpstr>قواعد زبان C</vt:lpstr>
      <vt:lpstr>قواعد زبان C</vt:lpstr>
      <vt:lpstr>قواعد زبان C</vt:lpstr>
      <vt:lpstr>متغيرها</vt:lpstr>
      <vt:lpstr>char </vt:lpstr>
      <vt:lpstr>int</vt:lpstr>
      <vt:lpstr>short</vt:lpstr>
      <vt:lpstr>long</vt:lpstr>
      <vt:lpstr>enum</vt:lpstr>
      <vt:lpstr>enum</vt:lpstr>
      <vt:lpstr>float</vt:lpstr>
      <vt:lpstr>double</vt:lpstr>
      <vt:lpstr>long double</vt:lpstr>
      <vt:lpstr>pointer</vt:lpstr>
      <vt:lpstr>تعريف مقادير ثابت</vt:lpstr>
      <vt:lpstr>عملگرها</vt:lpstr>
      <vt:lpstr>تبديل انواع متغيرها</vt:lpstr>
      <vt:lpstr>قطع شدن عدد</vt:lpstr>
      <vt:lpstr>مثال</vt:lpstr>
      <vt:lpstr>عملگرهاي بيتي</vt:lpstr>
      <vt:lpstr>عملگرهاي نسبي (ارزيابي)</vt:lpstr>
      <vt:lpstr>عملگرهاي ترکيبي</vt:lpstr>
      <vt:lpstr>عملگرها – ساير حالتها</vt:lpstr>
      <vt:lpstr>حالتهاي خاص</vt:lpstr>
      <vt:lpstr>تقدم عمليات (جزئيات)</vt:lpstr>
      <vt:lpstr>مثال</vt:lpstr>
      <vt:lpstr>نمونة برنامه</vt:lpstr>
    </vt:vector>
  </TitlesOfParts>
  <Company>notebook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shoraka</dc:creator>
  <cp:lastModifiedBy>shoraka</cp:lastModifiedBy>
  <cp:revision>113</cp:revision>
  <dcterms:created xsi:type="dcterms:W3CDTF">2009-02-02T03:35:02Z</dcterms:created>
  <dcterms:modified xsi:type="dcterms:W3CDTF">2009-02-23T08:21:26Z</dcterms:modified>
</cp:coreProperties>
</file>