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1"/>
  </p:notesMasterIdLst>
  <p:sldIdLst>
    <p:sldId id="256" r:id="rId2"/>
    <p:sldId id="257" r:id="rId3"/>
    <p:sldId id="299" r:id="rId4"/>
    <p:sldId id="258" r:id="rId5"/>
    <p:sldId id="284" r:id="rId6"/>
    <p:sldId id="261" r:id="rId7"/>
    <p:sldId id="259" r:id="rId8"/>
    <p:sldId id="260" r:id="rId9"/>
    <p:sldId id="287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23" autoAdjust="0"/>
    <p:restoredTop sz="86429" autoAdjust="0"/>
  </p:normalViewPr>
  <p:slideViewPr>
    <p:cSldViewPr>
      <p:cViewPr varScale="1">
        <p:scale>
          <a:sx n="63" d="100"/>
          <a:sy n="63" d="100"/>
        </p:scale>
        <p:origin x="-1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2949B-5963-4D2C-9C0C-F84A20F2DECF}" type="datetimeFigureOut">
              <a:rPr lang="en-US" smtClean="0"/>
              <a:pPr/>
              <a:t>2/23/2009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C7B83-851D-471E-9B23-318F9D50E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latinLnBrk="0" hangingPunct="1"/>
            <a:endParaRPr kumimoji="0" lang="en-US">
              <a:cs typeface="Lotus" pitchFamily="2" charset="-7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ctr" rtl="1">
              <a:defRPr sz="4400">
                <a:cs typeface="Lotus" pitchFamily="2" charset="-78"/>
              </a:defRPr>
            </a:lvl1pPr>
          </a:lstStyle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ctr" rtl="1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cs typeface="Lotus" pitchFamily="2" charset="-78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ctr" rtl="1">
              <a:defRPr sz="1000">
                <a:cs typeface="Lotus" pitchFamily="2" charset="-78"/>
              </a:defRPr>
            </a:lvl1pPr>
          </a:lstStyle>
          <a:p>
            <a:fld id="{6CE53595-E0A5-4077-8D81-10908BBDD531}" type="datetimeFigureOut">
              <a:rPr lang="en-US" smtClean="0"/>
              <a:pPr/>
              <a:t>2/23/2009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ctr" rtl="1">
              <a:defRPr sz="1100">
                <a:cs typeface="Lotus" pitchFamily="2" charset="-78"/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 rtl="1">
              <a:defRPr sz="1300">
                <a:solidFill>
                  <a:srgbClr val="FFFFFF"/>
                </a:solidFill>
                <a:cs typeface="Lotus" pitchFamily="2" charset="-78"/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2/23/2009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2/23/2009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>
            <a:lvl1pPr algn="ct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>
            <a:lvl1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1pPr>
            <a:lvl2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2pPr>
            <a:lvl3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3pPr>
            <a:lvl4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4pPr>
            <a:lvl5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fld id="{6CE53595-E0A5-4077-8D81-10908BBDD531}" type="datetimeFigureOut">
              <a:rPr lang="en-US" smtClean="0"/>
              <a:pPr/>
              <a:t>2/23/2009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2/23/2009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2/23/2009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2/23/2009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2/23/2009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2/23/2009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CE53595-E0A5-4077-8D81-10908BBDD531}" type="datetimeFigureOut">
              <a:rPr lang="en-US" smtClean="0"/>
              <a:pPr/>
              <a:t>2/23/2009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CE53595-E0A5-4077-8D81-10908BBDD531}" type="datetimeFigureOut">
              <a:rPr lang="en-US" smtClean="0"/>
              <a:pPr/>
              <a:t>2/23/2009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CE53595-E0A5-4077-8D81-10908BBDD531}" type="datetimeFigureOut">
              <a:rPr lang="en-US" smtClean="0"/>
              <a:pPr/>
              <a:t>2/23/2009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  <p:sldLayoutId id="2147483660" r:id="rId13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D:\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درس </a:t>
            </a:r>
            <a:r>
              <a:rPr lang="fa-IR" dirty="0" smtClean="0"/>
              <a:t>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سازي </a:t>
            </a:r>
            <a:r>
              <a:rPr lang="fa-IR" dirty="0" smtClean="0"/>
              <a:t>کامپيوتر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a-IR" sz="3600" dirty="0" smtClean="0"/>
          </a:p>
          <a:p>
            <a:r>
              <a:rPr lang="fa-IR" sz="3600" dirty="0" smtClean="0"/>
              <a:t>ورود و خروج اطلاعات </a:t>
            </a:r>
          </a:p>
          <a:p>
            <a:r>
              <a:rPr lang="fa-IR" sz="3600" dirty="0" smtClean="0"/>
              <a:t>در زبان برنامه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dirty="0" smtClean="0"/>
              <a:t>سازي </a:t>
            </a:r>
            <a:r>
              <a:rPr lang="en-US" sz="3200" dirty="0" smtClean="0"/>
              <a:t>C++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ورود و خروج فرمت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دار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يادآوري : </a:t>
            </a:r>
          </a:p>
          <a:p>
            <a:pPr lvl="1"/>
            <a:r>
              <a:rPr lang="fa-IR" dirty="0" smtClean="0"/>
              <a:t>در هستة اصلي </a:t>
            </a:r>
            <a:r>
              <a:rPr lang="en-US" dirty="0" smtClean="0"/>
              <a:t>C++</a:t>
            </a:r>
            <a:r>
              <a:rPr lang="fa-IR" dirty="0" smtClean="0"/>
              <a:t> ابزار ورود/خروج داده در نظر گرفته نشده است</a:t>
            </a:r>
            <a:endParaRPr lang="fa-IR" dirty="0" smtClean="0"/>
          </a:p>
          <a:p>
            <a:r>
              <a:rPr lang="fa-IR" dirty="0" smtClean="0"/>
              <a:t>راه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حل : </a:t>
            </a:r>
          </a:p>
          <a:p>
            <a:pPr lvl="1"/>
            <a:r>
              <a:rPr lang="fa-IR" dirty="0" smtClean="0"/>
              <a:t>استفاده از تابعهاي</a:t>
            </a:r>
            <a:r>
              <a:rPr lang="fa-IR" dirty="0" smtClean="0"/>
              <a:t> </a:t>
            </a:r>
            <a:r>
              <a:rPr lang="en-US" dirty="0" err="1" smtClean="0"/>
              <a:t>printf</a:t>
            </a:r>
            <a:r>
              <a:rPr lang="fa-IR" dirty="0" smtClean="0"/>
              <a:t> و </a:t>
            </a:r>
            <a:r>
              <a:rPr lang="en-US" dirty="0" err="1" smtClean="0"/>
              <a:t>scanf</a:t>
            </a:r>
            <a:r>
              <a:rPr lang="fa-IR" dirty="0" smtClean="0"/>
              <a:t> </a:t>
            </a:r>
          </a:p>
          <a:p>
            <a:pPr lvl="2"/>
            <a:r>
              <a:rPr lang="fa-IR" dirty="0" smtClean="0"/>
              <a:t>محل استقرار : کتابخانة </a:t>
            </a:r>
            <a:r>
              <a:rPr lang="en-US" dirty="0" err="1" smtClean="0"/>
              <a:t>stdio.h</a:t>
            </a:r>
            <a:endParaRPr lang="fa-IR" dirty="0" smtClean="0"/>
          </a:p>
          <a:p>
            <a:pPr lvl="2"/>
            <a:r>
              <a:rPr lang="fa-IR" dirty="0" smtClean="0"/>
              <a:t>محتويات درون پرانتز شامل :</a:t>
            </a:r>
          </a:p>
          <a:p>
            <a:pPr lvl="3"/>
            <a:r>
              <a:rPr lang="fa-IR" dirty="0" smtClean="0"/>
              <a:t>بخش اول : مجموعة متن و کدهاي کنترلي قرار گرفته بين دو علامت </a:t>
            </a:r>
            <a:r>
              <a:rPr lang="en-US" dirty="0" smtClean="0"/>
              <a:t>“ “</a:t>
            </a:r>
            <a:r>
              <a:rPr lang="fa-IR" dirty="0" smtClean="0"/>
              <a:t> </a:t>
            </a:r>
          </a:p>
          <a:p>
            <a:pPr lvl="4"/>
            <a:r>
              <a:rPr lang="fa-IR" dirty="0" smtClean="0"/>
              <a:t>متن عيناٌ به صفحه نمايش منتقل ميشود. کدهاي کنترلي عملکرد متفاوت دارند</a:t>
            </a:r>
          </a:p>
          <a:p>
            <a:pPr lvl="3"/>
            <a:r>
              <a:rPr lang="fa-IR" dirty="0" smtClean="0"/>
              <a:t>ب</a:t>
            </a:r>
            <a:r>
              <a:rPr lang="fa-IR" dirty="0" smtClean="0"/>
              <a:t>خش دوم : ليست مقادير انتقالي که با </a:t>
            </a:r>
            <a:r>
              <a:rPr lang="en-US" dirty="0" smtClean="0"/>
              <a:t>,</a:t>
            </a:r>
            <a:r>
              <a:rPr lang="fa-IR" dirty="0" smtClean="0"/>
              <a:t> جدا ميشوند</a:t>
            </a:r>
          </a:p>
          <a:p>
            <a:pPr lvl="4"/>
            <a:r>
              <a:rPr lang="fa-IR" dirty="0" smtClean="0"/>
              <a:t>مقادير متغيرهاي از طريق کدهاي کنترلي موجود در بخش اول به صفحه نمايش منتقل ميشوند</a:t>
            </a: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kumimoji="0" lang="fa-IR" kern="1200" baseline="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+mn-ea"/>
                <a:cs typeface="Lotus" pitchFamily="2" charset="-78"/>
              </a:rPr>
              <a:t>ورود و خروج فرمت‌دار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mtClean="0"/>
              <a:t>مثال :</a:t>
            </a:r>
            <a:endParaRPr lang="fa-IR" smtClean="0"/>
          </a:p>
          <a:p>
            <a:pPr algn="l" rtl="0"/>
            <a:r>
              <a:rPr lang="en-US" sz="2400" smtClean="0"/>
              <a:t>printf(“I bought %d pens, each worth %f, for a sum of %f”, a, 2.5, 2.5*a);</a:t>
            </a:r>
          </a:p>
          <a:p>
            <a:pPr algn="l" rtl="0"/>
            <a:r>
              <a:rPr lang="en-US" sz="2400" smtClean="0"/>
              <a:t>sacnff(“%d”, &amp;a);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کدهاي کنترلي توابع </a:t>
            </a:r>
            <a:r>
              <a:rPr lang="en-US" dirty="0" err="1" smtClean="0"/>
              <a:t>printf</a:t>
            </a:r>
            <a:r>
              <a:rPr lang="fa-IR" dirty="0" smtClean="0"/>
              <a:t> </a:t>
            </a:r>
            <a:r>
              <a:rPr lang="fa-IR" dirty="0" smtClean="0"/>
              <a:t>و </a:t>
            </a:r>
            <a:r>
              <a:rPr lang="en-US" dirty="0" err="1" smtClean="0"/>
              <a:t>scanf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600200"/>
          <a:ext cx="8534400" cy="4898565"/>
        </p:xfrm>
        <a:graphic>
          <a:graphicData uri="http://schemas.openxmlformats.org/drawingml/2006/table">
            <a:tbl>
              <a:tblPr rtl="1"/>
              <a:tblGrid>
                <a:gridCol w="5425440"/>
                <a:gridCol w="1676400"/>
                <a:gridCol w="1432560"/>
              </a:tblGrid>
              <a:tr h="3265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function</a:t>
                      </a:r>
                      <a:endParaRPr lang="en-US" sz="2000" b="0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 err="1" smtClean="0">
                          <a:solidFill>
                            <a:srgbClr val="FFFF00"/>
                          </a:solidFill>
                          <a:latin typeface="Calibri"/>
                        </a:rPr>
                        <a:t>printf</a:t>
                      </a:r>
                      <a:endParaRPr lang="en-US" sz="2000" b="0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 err="1" smtClean="0">
                          <a:solidFill>
                            <a:srgbClr val="FFFF00"/>
                          </a:solidFill>
                          <a:latin typeface="Calibri"/>
                        </a:rPr>
                        <a:t>scanf</a:t>
                      </a:r>
                      <a:endParaRPr lang="en-US" sz="2000" b="0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signed integer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%d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%d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unsigned decimal integers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%u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%u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short integer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%hd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%hd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long integer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%ld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%ld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floaing point (in general form)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%g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%g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floaing point (in normal form)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%f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%f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floaing point (in exp form)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%e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%e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double form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%lf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%lf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long double from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%Lf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%Lf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single character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%c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%c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character string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%s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%s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octal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%o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%o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hexadecimal (X for uppercase)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%x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%x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pointer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%p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%p</a:t>
                      </a:r>
                    </a:p>
                  </a:txBody>
                  <a:tcPr marL="7225" marR="7225" marT="7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371600"/>
          <a:ext cx="8610600" cy="5223051"/>
        </p:xfrm>
        <a:graphic>
          <a:graphicData uri="http://schemas.openxmlformats.org/drawingml/2006/table">
            <a:tbl>
              <a:tblPr rtl="1"/>
              <a:tblGrid>
                <a:gridCol w="3764280"/>
                <a:gridCol w="1645920"/>
                <a:gridCol w="1615440"/>
                <a:gridCol w="1584960"/>
              </a:tblGrid>
              <a:tr h="395781">
                <a:tc>
                  <a:txBody>
                    <a:bodyPr/>
                    <a:lstStyle/>
                    <a:p>
                      <a:pPr algn="l" rtl="1" fontAlgn="b"/>
                      <a:r>
                        <a:rPr lang="fa-IR" sz="2200" b="0" i="0" u="none" strike="noStrike" dirty="0">
                          <a:solidFill>
                            <a:srgbClr val="FFFF00"/>
                          </a:solidFill>
                          <a:latin typeface="Lotus"/>
                          <a:cs typeface="Lotus" pitchFamily="2" charset="-78"/>
                        </a:rPr>
                        <a:t>عملکرد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b"/>
                      <a:r>
                        <a:rPr lang="fa-IR" sz="2200" b="0" i="0" u="none" strike="noStrike" dirty="0">
                          <a:solidFill>
                            <a:srgbClr val="FFFF00"/>
                          </a:solidFill>
                          <a:latin typeface="Lotus"/>
                          <a:cs typeface="Lotus" pitchFamily="2" charset="-78"/>
                        </a:rPr>
                        <a:t>عبارت مخفف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b"/>
                      <a:r>
                        <a:rPr lang="fa-IR" sz="2200" b="0" i="0" u="none" strike="noStrike" dirty="0">
                          <a:solidFill>
                            <a:srgbClr val="FFFF00"/>
                          </a:solidFill>
                          <a:latin typeface="Lotus"/>
                          <a:cs typeface="Lotus" pitchFamily="2" charset="-78"/>
                        </a:rPr>
                        <a:t>مقدار </a:t>
                      </a:r>
                      <a:r>
                        <a:rPr lang="en-US" sz="2200" b="0" i="0" u="none" strike="noStrike" dirty="0" smtClean="0">
                          <a:solidFill>
                            <a:srgbClr val="FFFF00"/>
                          </a:solidFill>
                          <a:latin typeface="Calibri"/>
                          <a:cs typeface="Lotus" pitchFamily="2" charset="-78"/>
                        </a:rPr>
                        <a:t>(hex</a:t>
                      </a:r>
                      <a:r>
                        <a:rPr lang="en-US" sz="2200" b="0" i="0" u="none" strike="noStrike" dirty="0">
                          <a:solidFill>
                            <a:srgbClr val="FFFF00"/>
                          </a:solidFill>
                          <a:latin typeface="Calibri"/>
                          <a:cs typeface="Lotus" pitchFamily="2" charset="-78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 dirty="0" err="1">
                          <a:solidFill>
                            <a:srgbClr val="FFFF00"/>
                          </a:solidFill>
                          <a:latin typeface="Calibri"/>
                          <a:cs typeface="Lotus" pitchFamily="2" charset="-78"/>
                        </a:rPr>
                        <a:t>printf</a:t>
                      </a:r>
                      <a:endParaRPr lang="en-US" sz="2200" b="0" i="0" u="none" strike="noStrike" dirty="0">
                        <a:solidFill>
                          <a:srgbClr val="FFFF00"/>
                        </a:solidFill>
                        <a:latin typeface="Calibri"/>
                        <a:cs typeface="Lotus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4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BEL, RING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BEL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\a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4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BACKSPACE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BS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\b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4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FORM FEED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0C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\f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4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LINE FEED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LF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0A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\n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4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CARRIAGE RETURN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CR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0D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\r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4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HORIZONTAL TAB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HT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\t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4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VERTICAL TAB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VT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0B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\v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4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BACKSLASH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\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sng" strike="noStrike" dirty="0">
                          <a:solidFill>
                            <a:srgbClr val="FFFF00"/>
                          </a:solidFill>
                          <a:latin typeface="Calibri"/>
                          <a:hlinkClick r:id="rId2" action="ppaction://hlinkfile"/>
                        </a:rPr>
                        <a:t>\\</a:t>
                      </a:r>
                      <a:endParaRPr lang="en-US" sz="2200" b="0" i="0" u="sng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447">
                <a:tc>
                  <a:txBody>
                    <a:bodyPr/>
                    <a:lstStyle/>
                    <a:p>
                      <a:pPr algn="l" rtl="0" fontAlgn="b"/>
                      <a:endParaRPr lang="en-US" sz="2200" b="0" i="0" u="none" strike="noStrike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2200" b="0" i="0" u="none" strike="noStrike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\'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447">
                <a:tc>
                  <a:txBody>
                    <a:bodyPr/>
                    <a:lstStyle/>
                    <a:p>
                      <a:pPr algn="l" rtl="0" fontAlgn="b"/>
                      <a:endParaRPr lang="en-US" sz="2200" b="0" i="0" u="none" strike="noStrike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"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\"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447">
                <a:tc>
                  <a:txBody>
                    <a:bodyPr/>
                    <a:lstStyle/>
                    <a:p>
                      <a:pPr algn="l" rtl="0" fontAlgn="b"/>
                      <a:endParaRPr lang="en-US" sz="2200" b="0" i="0" u="none" strike="noStrike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?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3F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\?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447">
                <a:tc>
                  <a:txBody>
                    <a:bodyPr/>
                    <a:lstStyle/>
                    <a:p>
                      <a:pPr algn="l" rtl="0" fontAlgn="b"/>
                      <a:endParaRPr lang="en-US" sz="2200" b="0" i="0" u="none" strike="noStrike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2200" b="0" i="0" u="none" strike="noStrike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2200" b="0" i="0" u="none" strike="noStrike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\o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447">
                <a:tc>
                  <a:txBody>
                    <a:bodyPr/>
                    <a:lstStyle/>
                    <a:p>
                      <a:pPr algn="l" rtl="0" fontAlgn="b"/>
                      <a:endParaRPr lang="en-US" sz="2200" b="0" i="0" u="none" strike="noStrike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2200" b="0" i="0" u="none" strike="noStrike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2200" b="0" i="0" u="none" strike="noStrike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\xH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447">
                <a:tc>
                  <a:txBody>
                    <a:bodyPr/>
                    <a:lstStyle/>
                    <a:p>
                      <a:pPr algn="l" rtl="0" fontAlgn="b"/>
                      <a:endParaRPr lang="en-US" sz="2200" b="0" i="0" u="none" strike="noStrike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2200" b="0" i="0" u="none" strike="noStrike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2200" b="0" i="0" u="none" strike="noStrike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\</a:t>
                      </a:r>
                      <a:r>
                        <a:rPr lang="en-US" sz="2200" b="0" i="0" u="none" strike="noStrike" dirty="0" err="1">
                          <a:solidFill>
                            <a:srgbClr val="FFFF00"/>
                          </a:solidFill>
                          <a:latin typeface="Calibri"/>
                        </a:rPr>
                        <a:t>xH</a:t>
                      </a:r>
                      <a:endParaRPr lang="en-US" sz="2200" b="0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کدهاي کنترلي </a:t>
            </a:r>
            <a:r>
              <a:rPr lang="fa-IR" dirty="0" smtClean="0"/>
              <a:t>تابع </a:t>
            </a:r>
            <a:r>
              <a:rPr lang="en-US" dirty="0" err="1" smtClean="0"/>
              <a:t>printf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کدهاي کنترلي توابع </a:t>
            </a:r>
            <a:r>
              <a:rPr lang="en-US" dirty="0" err="1" smtClean="0"/>
              <a:t>printf</a:t>
            </a:r>
            <a:r>
              <a:rPr lang="fa-IR" dirty="0" smtClean="0"/>
              <a:t> و </a:t>
            </a:r>
            <a:r>
              <a:rPr lang="en-US" dirty="0" err="1" smtClean="0"/>
              <a:t>scanf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2282825"/>
          <a:ext cx="8305800" cy="2434590"/>
        </p:xfrm>
        <a:graphic>
          <a:graphicData uri="http://schemas.openxmlformats.org/drawingml/2006/table">
            <a:tbl>
              <a:tblPr rtl="1"/>
              <a:tblGrid>
                <a:gridCol w="7193280"/>
                <a:gridCol w="1112520"/>
              </a:tblGrid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6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prints 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2600" b="0" i="0" u="none" strike="noStrike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6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6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6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decimal integers, 6 digits wide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6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%6d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6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floating point, 6 places wide, including "."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6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%6f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6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floating point, 2 digits after "."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6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%.2f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6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floating point, 6 places wide, 2 digits after "."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6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%6.2f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ورود و خروج کاراکتر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کتابخانة </a:t>
            </a:r>
            <a:r>
              <a:rPr lang="en-US" dirty="0" err="1" smtClean="0"/>
              <a:t>conio.h</a:t>
            </a:r>
            <a:endParaRPr lang="fa-IR" dirty="0" smtClean="0"/>
          </a:p>
          <a:p>
            <a:pPr algn="l" rtl="0"/>
            <a:r>
              <a:rPr lang="en-US" dirty="0" err="1" smtClean="0"/>
              <a:t>g</a:t>
            </a:r>
            <a:r>
              <a:rPr lang="en-US" dirty="0" err="1" smtClean="0"/>
              <a:t>etch</a:t>
            </a:r>
            <a:r>
              <a:rPr lang="en-US" dirty="0" smtClean="0"/>
              <a:t>();</a:t>
            </a:r>
          </a:p>
          <a:p>
            <a:pPr algn="l" rtl="0"/>
            <a:r>
              <a:rPr lang="en-US" dirty="0" err="1" smtClean="0"/>
              <a:t>g</a:t>
            </a:r>
            <a:r>
              <a:rPr lang="en-US" dirty="0" err="1" smtClean="0"/>
              <a:t>etche</a:t>
            </a:r>
            <a:r>
              <a:rPr lang="en-US" dirty="0" smtClean="0"/>
              <a:t>();</a:t>
            </a:r>
          </a:p>
          <a:p>
            <a:pPr algn="l" rtl="0"/>
            <a:r>
              <a:rPr lang="en-US" dirty="0" err="1" smtClean="0"/>
              <a:t>g</a:t>
            </a:r>
            <a:r>
              <a:rPr lang="en-US" dirty="0" err="1" smtClean="0"/>
              <a:t>etchar</a:t>
            </a:r>
            <a:r>
              <a:rPr lang="en-US" dirty="0" smtClean="0"/>
              <a:t>();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err="1" smtClean="0"/>
              <a:t>p</a:t>
            </a:r>
            <a:r>
              <a:rPr lang="en-US" dirty="0" err="1" smtClean="0"/>
              <a:t>utch</a:t>
            </a:r>
            <a:r>
              <a:rPr lang="en-US" dirty="0" smtClean="0"/>
              <a:t>();</a:t>
            </a:r>
          </a:p>
          <a:p>
            <a:pPr algn="l" rtl="0"/>
            <a:r>
              <a:rPr lang="en-US" dirty="0" err="1" smtClean="0"/>
              <a:t>putchar</a:t>
            </a:r>
            <a:r>
              <a:rPr lang="en-US" dirty="0" smtClean="0"/>
              <a:t>();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streamio.h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err="1" smtClean="0"/>
              <a:t>c</a:t>
            </a:r>
            <a:r>
              <a:rPr lang="en-US" dirty="0" err="1" smtClean="0"/>
              <a:t>in</a:t>
            </a:r>
            <a:r>
              <a:rPr lang="en-US" dirty="0" smtClean="0"/>
              <a:t>&gt;&gt;a;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err="1" smtClean="0"/>
              <a:t>cout</a:t>
            </a:r>
            <a:r>
              <a:rPr lang="en-US" dirty="0" smtClean="0"/>
              <a:t>&lt;&lt;“\n”&lt;&lt;“</a:t>
            </a:r>
            <a:r>
              <a:rPr lang="en-US" dirty="0" err="1" smtClean="0"/>
              <a:t>abc</a:t>
            </a:r>
            <a:r>
              <a:rPr lang="en-US" dirty="0" smtClean="0"/>
              <a:t>”&lt;&lt;g&lt;&lt;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نمونة برنامه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درس برنامه‌سازي کامپيوتر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ورود و خروج فرمت‌دار&amp;quot;&quot;/&gt;&lt;property id=&quot;20307&quot; value=&quot;257&quot;/&gt;&lt;/object&gt;&lt;object type=&quot;3&quot; unique_id=&quot;10861&quot;&gt;&lt;property id=&quot;20148&quot; value=&quot;5&quot;/&gt;&lt;property id=&quot;20300&quot; value=&quot;Slide 4 - &amp;quot;کدهاي کنترلي توابع printf و scanf&amp;quot;&quot;/&gt;&lt;property id=&quot;20307&quot; value=&quot;258&quot;/&gt;&lt;/object&gt;&lt;object type=&quot;3&quot; unique_id=&quot;10862&quot;&gt;&lt;property id=&quot;20148&quot; value=&quot;5&quot;/&gt;&lt;property id=&quot;20300&quot; value=&quot;Slide 6 - &amp;quot;کدهاي کنترلي توابع printf و scanf&amp;quot;&quot;/&gt;&lt;property id=&quot;20307&quot; value=&quot;261&quot;/&gt;&lt;/object&gt;&lt;object type=&quot;3&quot; unique_id=&quot;10863&quot;&gt;&lt;property id=&quot;20148&quot; value=&quot;5&quot;/&gt;&lt;property id=&quot;20300&quot; value=&quot;Slide 7 - &amp;quot;ورود و خروج کاراکتر&amp;quot;&quot;/&gt;&lt;property id=&quot;20307&quot; value=&quot;259&quot;/&gt;&lt;/object&gt;&lt;object type=&quot;3&quot; unique_id=&quot;10864&quot;&gt;&lt;property id=&quot;20148&quot; value=&quot;5&quot;/&gt;&lt;property id=&quot;20300&quot; value=&quot;Slide 8 - &amp;quot;streamio.h&amp;quot;&quot;/&gt;&lt;property id=&quot;20307&quot; value=&quot;260&quot;/&gt;&lt;/object&gt;&lt;object type=&quot;3&quot; unique_id=&quot;11165&quot;&gt;&lt;property id=&quot;20148&quot; value=&quot;5&quot;/&gt;&lt;property id=&quot;20300&quot; value=&quot;Slide 5 - &amp;quot;کدهاي کنترلي تابع printf&amp;quot;&quot;/&gt;&lt;property id=&quot;20307&quot; value=&quot;284&quot;/&gt;&lt;/object&gt;&lt;object type=&quot;3&quot; unique_id=&quot;11426&quot;&gt;&lt;property id=&quot;20148&quot; value=&quot;5&quot;/&gt;&lt;property id=&quot;20300&quot; value=&quot;Slide 9 - &amp;quot;نمونة برنامه&amp;quot;&quot;/&gt;&lt;property id=&quot;20307&quot; value=&quot;287&quot;/&gt;&lt;/object&gt;&lt;object type=&quot;3&quot; unique_id=&quot;12092&quot;&gt;&lt;property id=&quot;20148&quot; value=&quot;5&quot;/&gt;&lt;property id=&quot;20300&quot; value=&quot;Slide 3 - &amp;quot;ورود و خروج فرمت‌دار&amp;quot;&quot;/&gt;&lt;property id=&quot;20307&quot; value=&quot;299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11941</TotalTime>
  <Words>412</Words>
  <Application>Microsoft Office PowerPoint</Application>
  <PresentationFormat>On-screen Show (4:3)</PresentationFormat>
  <Paragraphs>139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Verve</vt:lpstr>
      <vt:lpstr>درس برنامه‌سازي کامپيوتر</vt:lpstr>
      <vt:lpstr>ورود و خروج فرمت‌دار</vt:lpstr>
      <vt:lpstr>ورود و خروج فرمت‌دار</vt:lpstr>
      <vt:lpstr>کدهاي کنترلي توابع printf و scanf</vt:lpstr>
      <vt:lpstr>کدهاي کنترلي تابع printf</vt:lpstr>
      <vt:lpstr>کدهاي کنترلي توابع printf و scanf</vt:lpstr>
      <vt:lpstr>ورود و خروج کاراکتر</vt:lpstr>
      <vt:lpstr>streamio.h</vt:lpstr>
      <vt:lpstr>نمونة برنامه</vt:lpstr>
    </vt:vector>
  </TitlesOfParts>
  <Company>notebook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shoraka</dc:creator>
  <cp:lastModifiedBy>shoraka</cp:lastModifiedBy>
  <cp:revision>116</cp:revision>
  <dcterms:created xsi:type="dcterms:W3CDTF">2009-02-02T03:35:02Z</dcterms:created>
  <dcterms:modified xsi:type="dcterms:W3CDTF">2009-02-23T10:08:47Z</dcterms:modified>
</cp:coreProperties>
</file>