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5"/>
  </p:notesMasterIdLst>
  <p:sldIdLst>
    <p:sldId id="256" r:id="rId2"/>
    <p:sldId id="257" r:id="rId3"/>
    <p:sldId id="299" r:id="rId4"/>
    <p:sldId id="258" r:id="rId5"/>
    <p:sldId id="284" r:id="rId6"/>
    <p:sldId id="261" r:id="rId7"/>
    <p:sldId id="259" r:id="rId8"/>
    <p:sldId id="260" r:id="rId9"/>
    <p:sldId id="287" r:id="rId10"/>
    <p:sldId id="300" r:id="rId11"/>
    <p:sldId id="301" r:id="rId12"/>
    <p:sldId id="302" r:id="rId13"/>
    <p:sldId id="303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23" autoAdjust="0"/>
    <p:restoredTop sz="86429" autoAdjust="0"/>
  </p:normalViewPr>
  <p:slideViewPr>
    <p:cSldViewPr>
      <p:cViewPr varScale="1">
        <p:scale>
          <a:sx n="80" d="100"/>
          <a:sy n="80" d="100"/>
        </p:scale>
        <p:origin x="-10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2949B-5963-4D2C-9C0C-F84A20F2DECF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C7B83-851D-471E-9B23-318F9D50E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latinLnBrk="0" hangingPunct="1"/>
            <a:endParaRPr kumimoji="0" lang="en-US">
              <a:cs typeface="Lotus" pitchFamily="2" charset="-7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ctr" rtl="1">
              <a:defRPr sz="4400">
                <a:cs typeface="Lotus" pitchFamily="2" charset="-78"/>
              </a:defRPr>
            </a:lvl1pPr>
          </a:lstStyle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ctr" rtl="1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cs typeface="Lotus" pitchFamily="2" charset="-78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ctr" rtl="1">
              <a:defRPr sz="1000">
                <a:cs typeface="Lotus" pitchFamily="2" charset="-78"/>
              </a:defRPr>
            </a:lvl1pPr>
          </a:lstStyle>
          <a:p>
            <a:fld id="{6CE53595-E0A5-4077-8D81-10908BBDD531}" type="datetimeFigureOut">
              <a:rPr lang="en-US" smtClean="0"/>
              <a:pPr/>
              <a:t>2/26/2009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ctr" rtl="1">
              <a:defRPr sz="1100">
                <a:cs typeface="Lotus" pitchFamily="2" charset="-78"/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 rtl="1">
              <a:defRPr sz="1300">
                <a:solidFill>
                  <a:srgbClr val="FFFFFF"/>
                </a:solidFill>
                <a:cs typeface="Lotus" pitchFamily="2" charset="-78"/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>
            <a:lvl1pPr algn="ct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>
            <a:lvl1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1pPr>
            <a:lvl2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2pPr>
            <a:lvl3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3pPr>
            <a:lvl4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4pPr>
            <a:lvl5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  <p:sldLayoutId id="2147483660" r:id="rId13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درس برنامه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سازي کامپيوتر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a-IR" sz="3600" dirty="0" smtClean="0"/>
          </a:p>
          <a:p>
            <a:r>
              <a:rPr lang="fa-IR" sz="3600" dirty="0" smtClean="0"/>
              <a:t>گزاره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dirty="0" smtClean="0"/>
              <a:t>هاي شرطي، تصميم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dirty="0" smtClean="0"/>
              <a:t>گيري و حلقه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dirty="0" smtClean="0"/>
              <a:t>هاي تکرار</a:t>
            </a:r>
          </a:p>
          <a:p>
            <a:r>
              <a:rPr lang="fa-IR" sz="3600" dirty="0" smtClean="0"/>
              <a:t>در زبان برنامه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dirty="0" smtClean="0"/>
              <a:t>سازي </a:t>
            </a:r>
            <a:r>
              <a:rPr lang="en-US" sz="3200" dirty="0" smtClean="0"/>
              <a:t>C++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do-while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شامل محتويات حلقه و عبارت مورد ارزيابي است</a:t>
            </a:r>
          </a:p>
          <a:p>
            <a:r>
              <a:rPr lang="fa-IR" dirty="0" smtClean="0"/>
              <a:t>ارزيابي در انتهاي حلقه انجام مي</a:t>
            </a:r>
            <a:r>
              <a:rPr lang="fa-IR" sz="2800" dirty="0" smtClean="0">
                <a:cs typeface="Lotus"/>
              </a:rPr>
              <a:t>‌شود (برعکس </a:t>
            </a:r>
            <a:r>
              <a:rPr lang="en-US" sz="2800" dirty="0" smtClean="0">
                <a:cs typeface="Lotus"/>
              </a:rPr>
              <a:t>while</a:t>
            </a:r>
            <a:r>
              <a:rPr lang="fa-IR" sz="2800" dirty="0" smtClean="0">
                <a:cs typeface="Lotus"/>
              </a:rPr>
              <a:t>)</a:t>
            </a:r>
          </a:p>
          <a:p>
            <a:r>
              <a:rPr lang="fa-IR" sz="2800" dirty="0" smtClean="0">
                <a:cs typeface="Lotus"/>
              </a:rPr>
              <a:t>محتويات حلقه حداقل يکبار انجام مي‌شوند</a:t>
            </a:r>
            <a:endParaRPr lang="fa-IR" dirty="0" smtClean="0"/>
          </a:p>
          <a:p>
            <a:pPr algn="l" rtl="0"/>
            <a:r>
              <a:rPr lang="en-US" dirty="0" smtClean="0"/>
              <a:t>do a=</a:t>
            </a:r>
            <a:r>
              <a:rPr lang="en-US" dirty="0" err="1" smtClean="0"/>
              <a:t>a+b</a:t>
            </a:r>
            <a:r>
              <a:rPr lang="en-US" dirty="0" smtClean="0"/>
              <a:t>;</a:t>
            </a:r>
          </a:p>
          <a:p>
            <a:pPr algn="l" rtl="0"/>
            <a:r>
              <a:rPr lang="en-US" dirty="0" smtClean="0"/>
              <a:t>   while(a&lt;7);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do {a=</a:t>
            </a:r>
            <a:r>
              <a:rPr lang="en-US" dirty="0" err="1" smtClean="0"/>
              <a:t>a+b</a:t>
            </a:r>
            <a:r>
              <a:rPr lang="en-US" dirty="0" smtClean="0"/>
              <a:t>;</a:t>
            </a:r>
          </a:p>
          <a:p>
            <a:pPr algn="l" rtl="0"/>
            <a:r>
              <a:rPr lang="en-US" dirty="0" smtClean="0"/>
              <a:t>   c=d*b;</a:t>
            </a:r>
          </a:p>
          <a:p>
            <a:pPr algn="l" rtl="0"/>
            <a:r>
              <a:rPr lang="en-US" dirty="0" smtClean="0"/>
              <a:t>   } while(a&lt;7);</a:t>
            </a:r>
          </a:p>
          <a:p>
            <a:pPr algn="l" rtl="0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switch-case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a-IR" dirty="0" smtClean="0"/>
              <a:t>گاهي براي يک متغير حالات مشخصي رخ مي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دهد که در مقابل هر حالت پاسخ خاصي بايد داده شود</a:t>
            </a:r>
          </a:p>
          <a:p>
            <a:pPr algn="l" rtl="0"/>
            <a:r>
              <a:rPr lang="en-US" dirty="0" smtClean="0"/>
              <a:t>switch (a) {</a:t>
            </a:r>
          </a:p>
          <a:p>
            <a:pPr algn="l" rtl="0"/>
            <a:r>
              <a:rPr lang="en-US" dirty="0" smtClean="0"/>
              <a:t>   case 1 :</a:t>
            </a:r>
          </a:p>
          <a:p>
            <a:pPr algn="l" rtl="0"/>
            <a:r>
              <a:rPr lang="en-US" dirty="0" smtClean="0"/>
              <a:t>      b=3.5; break;</a:t>
            </a:r>
          </a:p>
          <a:p>
            <a:pPr algn="l" rtl="0"/>
            <a:r>
              <a:rPr lang="en-US" dirty="0" smtClean="0"/>
              <a:t>   case 2 :</a:t>
            </a:r>
          </a:p>
          <a:p>
            <a:pPr algn="l" rtl="0"/>
            <a:r>
              <a:rPr lang="en-US" dirty="0" smtClean="0"/>
              <a:t>      b=4.44; break;</a:t>
            </a:r>
          </a:p>
          <a:p>
            <a:pPr algn="l" rtl="0"/>
            <a:r>
              <a:rPr lang="en-US" dirty="0" smtClean="0"/>
              <a:t>   case 3 :</a:t>
            </a:r>
          </a:p>
          <a:p>
            <a:pPr algn="l" rtl="0"/>
            <a:r>
              <a:rPr lang="en-US" dirty="0" smtClean="0"/>
              <a:t>      b=9.73; break;</a:t>
            </a:r>
          </a:p>
          <a:p>
            <a:pPr algn="l" rtl="0"/>
            <a:r>
              <a:rPr lang="en-US" dirty="0" smtClean="0"/>
              <a:t>   default : b=20;</a:t>
            </a:r>
          </a:p>
          <a:p>
            <a:pPr algn="l" rtl="0"/>
            <a:r>
              <a:rPr lang="en-US" dirty="0" smtClean="0"/>
              <a:t>   }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کنترل اجراي متن تکرار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دستور </a:t>
            </a:r>
            <a:r>
              <a:rPr lang="en-US" dirty="0" smtClean="0"/>
              <a:t>break</a:t>
            </a:r>
            <a:r>
              <a:rPr lang="fa-IR" dirty="0" smtClean="0"/>
              <a:t> کنترل را به درست بعد از آکلادِ بستة فعال </a:t>
            </a:r>
            <a:r>
              <a:rPr lang="fa-IR" dirty="0" smtClean="0"/>
              <a:t>منتقل مي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کند</a:t>
            </a:r>
            <a:endParaRPr lang="en-US" dirty="0" smtClean="0"/>
          </a:p>
          <a:p>
            <a:pPr lvl="1"/>
            <a:r>
              <a:rPr lang="fa-IR" dirty="0" smtClean="0"/>
              <a:t>معيار </a:t>
            </a:r>
            <a:r>
              <a:rPr lang="fa-IR" dirty="0" smtClean="0"/>
              <a:t>نقطة اجرايي فعلي </a:t>
            </a:r>
            <a:r>
              <a:rPr lang="fa-IR" dirty="0" smtClean="0"/>
              <a:t>است</a:t>
            </a:r>
            <a:endParaRPr lang="en-US" dirty="0" smtClean="0"/>
          </a:p>
          <a:p>
            <a:pPr lvl="1"/>
            <a:r>
              <a:rPr lang="fa-IR" dirty="0" smtClean="0"/>
              <a:t>آکلادِ فعال شامل حلقه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هاي تکرار و </a:t>
            </a:r>
            <a:r>
              <a:rPr lang="en-US" dirty="0" smtClean="0"/>
              <a:t>switch</a:t>
            </a:r>
            <a:r>
              <a:rPr lang="fa-IR" dirty="0" smtClean="0"/>
              <a:t>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شود (شامل </a:t>
            </a:r>
            <a:r>
              <a:rPr lang="en-US" dirty="0" smtClean="0"/>
              <a:t>if</a:t>
            </a:r>
            <a:r>
              <a:rPr lang="fa-IR" dirty="0" smtClean="0"/>
              <a:t> نمي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شود)</a:t>
            </a:r>
            <a:endParaRPr lang="fa-IR" dirty="0" smtClean="0"/>
          </a:p>
          <a:p>
            <a:endParaRPr lang="fa-IR" dirty="0" smtClean="0"/>
          </a:p>
          <a:p>
            <a:r>
              <a:rPr lang="fa-IR" dirty="0" smtClean="0"/>
              <a:t>دستور </a:t>
            </a:r>
            <a:r>
              <a:rPr lang="en-US" dirty="0" smtClean="0"/>
              <a:t>continue</a:t>
            </a:r>
            <a:r>
              <a:rPr lang="fa-IR" dirty="0" smtClean="0"/>
              <a:t> کنترل را به درست قبل از آکلادِ بستة فعال منتقل مي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کند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t004 </a:t>
            </a:r>
            <a:r>
              <a:rPr lang="en-US" smtClean="0"/>
              <a:t>– t014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تصميم</a:t>
            </a:r>
            <a:r>
              <a:rPr lang="fa-IR" sz="4400" dirty="0" smtClean="0">
                <a:cs typeface="Lotus"/>
              </a:rPr>
              <a:t>‌</a:t>
            </a:r>
            <a:r>
              <a:rPr lang="fa-IR" dirty="0" smtClean="0"/>
              <a:t>گيري بکمک </a:t>
            </a:r>
            <a:r>
              <a:rPr lang="en-US" dirty="0" smtClean="0"/>
              <a:t>if</a:t>
            </a:r>
            <a:r>
              <a:rPr lang="fa-IR" dirty="0" smtClean="0"/>
              <a:t> و </a:t>
            </a:r>
            <a:r>
              <a:rPr lang="en-US" dirty="0" smtClean="0"/>
              <a:t>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dirty="0" smtClean="0"/>
              <a:t>شامل</a:t>
            </a:r>
          </a:p>
          <a:p>
            <a:pPr lvl="1"/>
            <a:r>
              <a:rPr lang="fa-IR" dirty="0" smtClean="0"/>
              <a:t>عبارت قابل ارزيابي منطقي (درون پرانتز)</a:t>
            </a:r>
          </a:p>
          <a:p>
            <a:pPr lvl="1"/>
            <a:r>
              <a:rPr lang="fa-IR" dirty="0" smtClean="0"/>
              <a:t>عملکرد پاسخ در صورت صحيح بودن ارزش عبارت</a:t>
            </a:r>
          </a:p>
          <a:p>
            <a:pPr algn="l" rtl="0"/>
            <a:r>
              <a:rPr lang="en-US" dirty="0" smtClean="0"/>
              <a:t>if (a&lt;b) a=a+3;</a:t>
            </a:r>
          </a:p>
          <a:p>
            <a:pPr algn="l" rtl="0"/>
            <a:r>
              <a:rPr lang="en-US" dirty="0" smtClean="0"/>
              <a:t>if (a&lt;b) {</a:t>
            </a:r>
          </a:p>
          <a:p>
            <a:pPr algn="l" rtl="0"/>
            <a:r>
              <a:rPr lang="en-US" dirty="0" smtClean="0"/>
              <a:t>       a=a+2;</a:t>
            </a:r>
          </a:p>
          <a:p>
            <a:pPr algn="l" rtl="0"/>
            <a:r>
              <a:rPr lang="en-US" dirty="0" smtClean="0"/>
              <a:t>       b++;</a:t>
            </a:r>
          </a:p>
          <a:p>
            <a:pPr algn="l" rtl="0"/>
            <a:r>
              <a:rPr lang="en-US" dirty="0" smtClean="0"/>
              <a:t>       }</a:t>
            </a:r>
          </a:p>
          <a:p>
            <a:r>
              <a:rPr lang="fa-IR" dirty="0" smtClean="0"/>
              <a:t>مجموعة </a:t>
            </a:r>
            <a:r>
              <a:rPr lang="en-US" dirty="0" smtClean="0"/>
              <a:t>if</a:t>
            </a:r>
            <a:r>
              <a:rPr lang="fa-IR" dirty="0" smtClean="0"/>
              <a:t> ، عبارت مورد ارزيابي و پاسخ يک خط برنامة </a:t>
            </a:r>
            <a:r>
              <a:rPr lang="en-US" dirty="0" smtClean="0"/>
              <a:t>C</a:t>
            </a:r>
            <a:r>
              <a:rPr lang="fa-IR" dirty="0" smtClean="0"/>
              <a:t> را تشکيل مي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دهند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a-IR" dirty="0" smtClean="0"/>
              <a:t>تصميم</a:t>
            </a:r>
            <a:r>
              <a:rPr lang="fa-IR" sz="4400" dirty="0" smtClean="0">
                <a:cs typeface="Lotus"/>
              </a:rPr>
              <a:t>‌</a:t>
            </a:r>
            <a:r>
              <a:rPr lang="fa-IR" dirty="0" smtClean="0"/>
              <a:t>گيري بکمک </a:t>
            </a:r>
            <a:r>
              <a:rPr lang="en-US" dirty="0" smtClean="0"/>
              <a:t>if</a:t>
            </a:r>
            <a:r>
              <a:rPr lang="fa-IR" dirty="0" smtClean="0"/>
              <a:t> و </a:t>
            </a:r>
            <a:r>
              <a:rPr lang="en-US" dirty="0" smtClean="0"/>
              <a:t>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400" dirty="0" smtClean="0"/>
              <a:t>if (a&gt;b) b=3;</a:t>
            </a:r>
          </a:p>
          <a:p>
            <a:pPr algn="l" rtl="0"/>
            <a:r>
              <a:rPr lang="fa-IR" sz="2400" dirty="0" smtClean="0"/>
              <a:t>   </a:t>
            </a:r>
            <a:r>
              <a:rPr lang="en-US" sz="2400" dirty="0" smtClean="0"/>
              <a:t>else b=4;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if (a!=b) b=3;</a:t>
            </a:r>
          </a:p>
          <a:p>
            <a:pPr algn="l" rtl="0"/>
            <a:r>
              <a:rPr lang="fa-IR" sz="2400" dirty="0" smtClean="0"/>
              <a:t>   </a:t>
            </a:r>
            <a:r>
              <a:rPr lang="en-US" sz="2400" dirty="0" smtClean="0"/>
              <a:t>else if (a&lt;b) b=4;</a:t>
            </a:r>
          </a:p>
          <a:p>
            <a:pPr algn="l" rtl="0"/>
            <a:r>
              <a:rPr lang="en-US" sz="2400" dirty="0" smtClean="0"/>
              <a:t>     else b=5;</a:t>
            </a:r>
          </a:p>
          <a:p>
            <a:r>
              <a:rPr lang="fa-IR" dirty="0" smtClean="0"/>
              <a:t>مجموعة </a:t>
            </a:r>
            <a:r>
              <a:rPr lang="en-US" dirty="0" smtClean="0"/>
              <a:t>if</a:t>
            </a:r>
            <a:r>
              <a:rPr lang="fa-IR" dirty="0" smtClean="0"/>
              <a:t>هاي متوالي و </a:t>
            </a:r>
            <a:r>
              <a:rPr lang="en-US" dirty="0" smtClean="0"/>
              <a:t>else</a:t>
            </a:r>
            <a:r>
              <a:rPr lang="fa-IR" dirty="0" smtClean="0"/>
              <a:t>ها ، عبارت مورد ارزيابي و پاسخ يک خط برنامة </a:t>
            </a:r>
            <a:r>
              <a:rPr lang="en-US" dirty="0" smtClean="0"/>
              <a:t>C</a:t>
            </a:r>
            <a:r>
              <a:rPr lang="fa-IR" dirty="0" smtClean="0"/>
              <a:t> را تشکيل مي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دهند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تشکيل حلقه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برچسب </a:t>
            </a:r>
            <a:r>
              <a:rPr lang="en-US" dirty="0" smtClean="0"/>
              <a:t>(Label)</a:t>
            </a:r>
          </a:p>
          <a:p>
            <a:r>
              <a:rPr lang="en-US" dirty="0" smtClean="0"/>
              <a:t>Identifier</a:t>
            </a:r>
            <a:r>
              <a:rPr lang="fa-IR" dirty="0" smtClean="0"/>
              <a:t>ي که (بلافاصله) به </a:t>
            </a:r>
            <a:r>
              <a:rPr lang="en-US" dirty="0" smtClean="0"/>
              <a:t>:</a:t>
            </a:r>
            <a:r>
              <a:rPr lang="fa-IR" dirty="0" smtClean="0"/>
              <a:t> ختم شود</a:t>
            </a:r>
            <a:endParaRPr lang="en-US" dirty="0" smtClean="0"/>
          </a:p>
          <a:p>
            <a:pPr algn="l" rtl="0"/>
            <a:r>
              <a:rPr lang="en-US" dirty="0" err="1" smtClean="0"/>
              <a:t>this_line</a:t>
            </a:r>
            <a:r>
              <a:rPr lang="en-US" dirty="0" smtClean="0"/>
              <a:t>:</a:t>
            </a:r>
          </a:p>
          <a:p>
            <a:pPr algn="l" rtl="0"/>
            <a:r>
              <a:rPr lang="en-US" dirty="0" smtClean="0"/>
              <a:t>loop:</a:t>
            </a:r>
          </a:p>
          <a:p>
            <a:pPr algn="r"/>
            <a:r>
              <a:rPr lang="fa-IR" dirty="0" smtClean="0"/>
              <a:t>استفاده در تشکيل حلقه بکمک </a:t>
            </a:r>
            <a:r>
              <a:rPr lang="en-US" dirty="0" err="1" smtClean="0"/>
              <a:t>goto</a:t>
            </a:r>
            <a:endParaRPr lang="fa-IR" dirty="0" smtClean="0"/>
          </a:p>
          <a:p>
            <a:pPr algn="l" rtl="0"/>
            <a:r>
              <a:rPr lang="en-US" dirty="0" smtClean="0"/>
              <a:t>a=0;</a:t>
            </a:r>
          </a:p>
          <a:p>
            <a:pPr algn="l" rtl="0"/>
            <a:r>
              <a:rPr lang="en-US" dirty="0" smtClean="0"/>
              <a:t>loop1:</a:t>
            </a:r>
          </a:p>
          <a:p>
            <a:pPr algn="l" rtl="0"/>
            <a:r>
              <a:rPr lang="en-US" dirty="0" smtClean="0"/>
              <a:t>   a++;</a:t>
            </a:r>
          </a:p>
          <a:p>
            <a:pPr algn="l" rtl="0"/>
            <a:r>
              <a:rPr lang="en-US" dirty="0" smtClean="0"/>
              <a:t>   if (a&lt;10) </a:t>
            </a:r>
            <a:r>
              <a:rPr lang="en-US" dirty="0" err="1" smtClean="0"/>
              <a:t>goto</a:t>
            </a:r>
            <a:r>
              <a:rPr lang="en-US" dirty="0" smtClean="0"/>
              <a:t> loop1;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استفاده از </a:t>
            </a:r>
            <a:r>
              <a:rPr lang="en-US" dirty="0" err="1" smtClean="0"/>
              <a:t>goto</a:t>
            </a:r>
            <a:r>
              <a:rPr lang="fa-IR" dirty="0" smtClean="0"/>
              <a:t> توصيه نمي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شود</a:t>
            </a:r>
          </a:p>
          <a:p>
            <a:pPr lvl="1"/>
            <a:r>
              <a:rPr lang="fa-IR" dirty="0" smtClean="0"/>
              <a:t>ساختاريافتگي برنامه را از بين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برد</a:t>
            </a:r>
          </a:p>
          <a:p>
            <a:pPr lvl="1"/>
            <a:r>
              <a:rPr lang="fa-IR" dirty="0" smtClean="0"/>
              <a:t>ابزارهاي ايجاد حلقة کاملاٌ مؤثر ديگر در اختيار هستند</a:t>
            </a:r>
          </a:p>
          <a:p>
            <a:r>
              <a:rPr lang="fa-IR" dirty="0" smtClean="0"/>
              <a:t>حلقة </a:t>
            </a:r>
            <a:r>
              <a:rPr lang="en-US" dirty="0" smtClean="0"/>
              <a:t>for</a:t>
            </a:r>
            <a:r>
              <a:rPr lang="fa-IR" dirty="0" smtClean="0"/>
              <a:t> شامل</a:t>
            </a:r>
            <a:endParaRPr lang="en-US" dirty="0" smtClean="0"/>
          </a:p>
          <a:p>
            <a:pPr lvl="1"/>
            <a:r>
              <a:rPr lang="fa-IR" dirty="0" smtClean="0"/>
              <a:t>درون پرانتز 3 بخش دارد</a:t>
            </a:r>
          </a:p>
          <a:p>
            <a:pPr lvl="2"/>
            <a:r>
              <a:rPr lang="fa-IR" dirty="0" smtClean="0"/>
              <a:t>بخش اول : آماده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سازي اوليه : هر عبارت يک خطي زبان </a:t>
            </a:r>
            <a:r>
              <a:rPr lang="en-US" dirty="0" smtClean="0"/>
              <a:t>c</a:t>
            </a:r>
          </a:p>
          <a:p>
            <a:pPr lvl="2"/>
            <a:r>
              <a:rPr lang="fa-IR" dirty="0" smtClean="0"/>
              <a:t>بخش دوم : عبارتي که در ابتداي هر تکرار (شامل بار اول) ارزيابي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شود</a:t>
            </a:r>
          </a:p>
          <a:p>
            <a:pPr lvl="2"/>
            <a:r>
              <a:rPr lang="fa-IR" dirty="0" smtClean="0"/>
              <a:t>بخش سوم : عبارتي که در انتهاي هر تکرار انجام خواهد شد</a:t>
            </a:r>
            <a:endParaRPr lang="en-US" dirty="0" smtClean="0"/>
          </a:p>
          <a:p>
            <a:pPr lvl="1"/>
            <a:r>
              <a:rPr lang="fa-IR" dirty="0" smtClean="0"/>
              <a:t>عبارت يا عبارات تشکيل دهندة محتويات تکراري حلقه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for (a=0; a&lt;10; a++) b=</a:t>
            </a:r>
            <a:r>
              <a:rPr lang="en-US" dirty="0" err="1" smtClean="0"/>
              <a:t>b+a</a:t>
            </a:r>
            <a:r>
              <a:rPr lang="en-US" dirty="0" smtClean="0"/>
              <a:t>;</a:t>
            </a:r>
          </a:p>
          <a:p>
            <a:pPr algn="l" rtl="0"/>
            <a:endParaRPr lang="fa-IR" dirty="0" smtClean="0"/>
          </a:p>
          <a:p>
            <a:pPr algn="l" rtl="0"/>
            <a:r>
              <a:rPr lang="en-US" dirty="0" smtClean="0"/>
              <a:t>for (a=0; a&lt;10; a++) {</a:t>
            </a:r>
          </a:p>
          <a:p>
            <a:pPr algn="l" rtl="0"/>
            <a:r>
              <a:rPr lang="en-US" dirty="0" smtClean="0"/>
              <a:t>   b=</a:t>
            </a:r>
            <a:r>
              <a:rPr lang="en-US" dirty="0" err="1" smtClean="0"/>
              <a:t>b+a</a:t>
            </a:r>
            <a:r>
              <a:rPr lang="en-US" dirty="0" smtClean="0"/>
              <a:t>;</a:t>
            </a:r>
          </a:p>
          <a:p>
            <a:pPr algn="l" rtl="0"/>
            <a:r>
              <a:rPr lang="en-US" dirty="0" smtClean="0"/>
              <a:t>   c=d-a/e;</a:t>
            </a:r>
          </a:p>
          <a:p>
            <a:pPr algn="l" rtl="0"/>
            <a:r>
              <a:rPr lang="en-US" dirty="0" smtClean="0"/>
              <a:t>   }</a:t>
            </a:r>
          </a:p>
          <a:p>
            <a:pPr algn="l" rtl="0"/>
            <a:endParaRPr lang="fa-IR" dirty="0" smtClean="0"/>
          </a:p>
          <a:p>
            <a:pPr algn="l" rtl="0"/>
            <a:r>
              <a:rPr lang="en-US" dirty="0" smtClean="0"/>
              <a:t>for (a=0; a&lt;10; a++) ;</a:t>
            </a:r>
          </a:p>
          <a:p>
            <a:pPr algn="l" rt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معمولاٌ در شرايطي که حلقة تکرار شماره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پذير باشد بسيار مناسب است</a:t>
            </a:r>
          </a:p>
          <a:p>
            <a:r>
              <a:rPr lang="fa-IR" dirty="0" smtClean="0"/>
              <a:t>نکته : هر حلقة تکرار را با هر يک از ابزارهاي تشکيل حلقه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توان نوشت – تفاوتها در سهولت و خوانا بودن برنامه خواهد بود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fa-IR" dirty="0" smtClean="0"/>
              <a:t>شامل عبارت قابل ارزيابي و محتويات حلقه است</a:t>
            </a:r>
            <a:endParaRPr lang="en-US" dirty="0" smtClean="0"/>
          </a:p>
          <a:p>
            <a:pPr algn="l" rtl="0"/>
            <a:r>
              <a:rPr lang="en-US" dirty="0" smtClean="0"/>
              <a:t>while (a--);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while</a:t>
            </a:r>
            <a:r>
              <a:rPr lang="fa-IR" dirty="0" smtClean="0"/>
              <a:t> </a:t>
            </a:r>
            <a:r>
              <a:rPr lang="en-US" dirty="0" smtClean="0"/>
              <a:t>(a&lt;10) a++;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while (a&lt;10) {</a:t>
            </a:r>
          </a:p>
          <a:p>
            <a:pPr algn="l" rtl="0"/>
            <a:r>
              <a:rPr lang="en-US" dirty="0" smtClean="0"/>
              <a:t>   a+=b;</a:t>
            </a:r>
          </a:p>
          <a:p>
            <a:pPr algn="l" rtl="0"/>
            <a:r>
              <a:rPr lang="en-US" dirty="0" smtClean="0"/>
              <a:t>   b=b/5;</a:t>
            </a:r>
          </a:p>
          <a:p>
            <a:pPr algn="l" rtl="0"/>
            <a:r>
              <a:rPr lang="en-US" dirty="0" smtClean="0"/>
              <a:t>   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عبارت در ابتداي هر تکرار آزمايش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شود</a:t>
            </a:r>
          </a:p>
          <a:p>
            <a:r>
              <a:rPr lang="fa-IR" dirty="0" smtClean="0"/>
              <a:t>براي حلقه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هايي که تعداد تکرار بسته به شرايط برنامه تغيير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کند مناسب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تر است</a:t>
            </a:r>
          </a:p>
          <a:p>
            <a:r>
              <a:rPr lang="fa-IR" dirty="0" smtClean="0"/>
              <a:t>در </a:t>
            </a:r>
            <a:r>
              <a:rPr lang="en-US" dirty="0" smtClean="0"/>
              <a:t>for</a:t>
            </a:r>
            <a:r>
              <a:rPr lang="fa-IR" dirty="0" smtClean="0"/>
              <a:t> و </a:t>
            </a:r>
            <a:r>
              <a:rPr lang="en-US" dirty="0" smtClean="0"/>
              <a:t>while</a:t>
            </a:r>
            <a:r>
              <a:rPr lang="fa-IR" dirty="0" smtClean="0"/>
              <a:t> ممکن است محتويات حلقه حتي يکبار هم انجام نشوند (حلقه</a:t>
            </a:r>
            <a:r>
              <a:rPr lang="fa-IR" sz="2800" dirty="0" smtClean="0">
                <a:cs typeface="Lotus"/>
              </a:rPr>
              <a:t>‌هاي </a:t>
            </a:r>
            <a:r>
              <a:rPr lang="en-US" sz="2800" dirty="0" smtClean="0">
                <a:cs typeface="Lotus"/>
              </a:rPr>
              <a:t>pre-test</a:t>
            </a:r>
            <a:r>
              <a:rPr lang="fa-IR" sz="2800" dirty="0" smtClean="0">
                <a:cs typeface="Lotus"/>
              </a:rPr>
              <a:t> در مقابل </a:t>
            </a:r>
            <a:r>
              <a:rPr lang="en-US" sz="2800" dirty="0" smtClean="0">
                <a:cs typeface="Lotus"/>
              </a:rPr>
              <a:t>post-test</a:t>
            </a:r>
            <a:r>
              <a:rPr lang="fa-IR" sz="2800" dirty="0" smtClean="0">
                <a:cs typeface="Lotus"/>
              </a:rPr>
              <a:t>)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درس برنامه‌سازي کامپيوتر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تصميم‌گيري بکمک if و else&amp;quot;&quot;/&gt;&lt;property id=&quot;20307&quot; value=&quot;257&quot;/&gt;&lt;/object&gt;&lt;object type=&quot;3&quot; unique_id=&quot;10861&quot;&gt;&lt;property id=&quot;20148&quot; value=&quot;5&quot;/&gt;&lt;property id=&quot;20300&quot; value=&quot;Slide 4 - &amp;quot;تشکيل حلقه&amp;quot;&quot;/&gt;&lt;property id=&quot;20307&quot; value=&quot;258&quot;/&gt;&lt;/object&gt;&lt;object type=&quot;3&quot; unique_id=&quot;10862&quot;&gt;&lt;property id=&quot;20148&quot; value=&quot;5&quot;/&gt;&lt;property id=&quot;20300&quot; value=&quot;Slide 6 - &amp;quot;for&amp;quot;&quot;/&gt;&lt;property id=&quot;20307&quot; value=&quot;261&quot;/&gt;&lt;/object&gt;&lt;object type=&quot;3&quot; unique_id=&quot;10863&quot;&gt;&lt;property id=&quot;20148&quot; value=&quot;5&quot;/&gt;&lt;property id=&quot;20300&quot; value=&quot;Slide 7 - &amp;quot;for&amp;quot;&quot;/&gt;&lt;property id=&quot;20307&quot; value=&quot;259&quot;/&gt;&lt;/object&gt;&lt;object type=&quot;3&quot; unique_id=&quot;10864&quot;&gt;&lt;property id=&quot;20148&quot; value=&quot;5&quot;/&gt;&lt;property id=&quot;20300&quot; value=&quot;Slide 8 - &amp;quot;while&amp;quot;&quot;/&gt;&lt;property id=&quot;20307&quot; value=&quot;260&quot;/&gt;&lt;/object&gt;&lt;object type=&quot;3&quot; unique_id=&quot;11165&quot;&gt;&lt;property id=&quot;20148&quot; value=&quot;5&quot;/&gt;&lt;property id=&quot;20300&quot; value=&quot;Slide 5 - &amp;quot;for&amp;quot;&quot;/&gt;&lt;property id=&quot;20307&quot; value=&quot;284&quot;/&gt;&lt;/object&gt;&lt;object type=&quot;3&quot; unique_id=&quot;11426&quot;&gt;&lt;property id=&quot;20148&quot; value=&quot;5&quot;/&gt;&lt;property id=&quot;20300&quot; value=&quot;Slide 9 - &amp;quot;while&amp;quot;&quot;/&gt;&lt;property id=&quot;20307&quot; value=&quot;287&quot;/&gt;&lt;/object&gt;&lt;object type=&quot;3&quot; unique_id=&quot;12092&quot;&gt;&lt;property id=&quot;20148&quot; value=&quot;5&quot;/&gt;&lt;property id=&quot;20300&quot; value=&quot;Slide 3 - &amp;quot;تصميم‌گيري بکمک if و else&amp;quot;&quot;/&gt;&lt;property id=&quot;20307&quot; value=&quot;299&quot;/&gt;&lt;/object&gt;&lt;object type=&quot;3&quot; unique_id=&quot;12225&quot;&gt;&lt;property id=&quot;20148&quot; value=&quot;5&quot;/&gt;&lt;property id=&quot;20300&quot; value=&quot;Slide 10 - &amp;quot;do-while&amp;quot;&quot;/&gt;&lt;property id=&quot;20307&quot; value=&quot;300&quot;/&gt;&lt;/object&gt;&lt;object type=&quot;3&quot; unique_id=&quot;12226&quot;&gt;&lt;property id=&quot;20148&quot; value=&quot;5&quot;/&gt;&lt;property id=&quot;20300&quot; value=&quot;Slide 11 - &amp;quot;switch-case&amp;quot;&quot;/&gt;&lt;property id=&quot;20307&quot; value=&quot;301&quot;/&gt;&lt;/object&gt;&lt;object type=&quot;3&quot; unique_id=&quot;12227&quot;&gt;&lt;property id=&quot;20148&quot; value=&quot;5&quot;/&gt;&lt;property id=&quot;20300&quot; value=&quot;Slide 12 - &amp;quot;کنترل اجراي متن تکرار&amp;quot;&quot;/&gt;&lt;property id=&quot;20307&quot; value=&quot;302&quot;/&gt;&lt;/object&gt;&lt;object type=&quot;3&quot; unique_id=&quot;12228&quot;&gt;&lt;property id=&quot;20148&quot; value=&quot;5&quot;/&gt;&lt;property id=&quot;20300&quot; value=&quot;Slide 13 - &amp;quot;مثالها&amp;quot;&quot;/&gt;&lt;property id=&quot;20307&quot; value=&quot;303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12709</TotalTime>
  <Words>545</Words>
  <Application>Microsoft Office PowerPoint</Application>
  <PresentationFormat>On-screen Show (4:3)</PresentationFormat>
  <Paragraphs>97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Verve</vt:lpstr>
      <vt:lpstr>درس برنامه‌سازي کامپيوتر</vt:lpstr>
      <vt:lpstr>تصميم‌گيري بکمک if و else</vt:lpstr>
      <vt:lpstr>تصميم‌گيري بکمک if و else</vt:lpstr>
      <vt:lpstr>تشکيل حلقه</vt:lpstr>
      <vt:lpstr>for</vt:lpstr>
      <vt:lpstr>for</vt:lpstr>
      <vt:lpstr>for</vt:lpstr>
      <vt:lpstr>while</vt:lpstr>
      <vt:lpstr>while</vt:lpstr>
      <vt:lpstr>do-while</vt:lpstr>
      <vt:lpstr>switch-case</vt:lpstr>
      <vt:lpstr>کنترل اجراي متن تکرار</vt:lpstr>
      <vt:lpstr>مثالها</vt:lpstr>
    </vt:vector>
  </TitlesOfParts>
  <Company>notebook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shoraka</dc:creator>
  <cp:lastModifiedBy>shoraka</cp:lastModifiedBy>
  <cp:revision>121</cp:revision>
  <dcterms:created xsi:type="dcterms:W3CDTF">2009-02-02T03:35:02Z</dcterms:created>
  <dcterms:modified xsi:type="dcterms:W3CDTF">2009-02-26T21:23:07Z</dcterms:modified>
</cp:coreProperties>
</file>