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4"/>
  </p:notesMasterIdLst>
  <p:sldIdLst>
    <p:sldId id="256" r:id="rId2"/>
    <p:sldId id="257" r:id="rId3"/>
    <p:sldId id="299" r:id="rId4"/>
    <p:sldId id="258" r:id="rId5"/>
    <p:sldId id="284" r:id="rId6"/>
    <p:sldId id="261" r:id="rId7"/>
    <p:sldId id="259" r:id="rId8"/>
    <p:sldId id="260" r:id="rId9"/>
    <p:sldId id="287" r:id="rId10"/>
    <p:sldId id="300" r:id="rId11"/>
    <p:sldId id="304" r:id="rId12"/>
    <p:sldId id="303" r:id="rId13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23" autoAdjust="0"/>
    <p:restoredTop sz="86429" autoAdjust="0"/>
  </p:normalViewPr>
  <p:slideViewPr>
    <p:cSldViewPr>
      <p:cViewPr varScale="1">
        <p:scale>
          <a:sx n="80" d="100"/>
          <a:sy n="80" d="100"/>
        </p:scale>
        <p:origin x="-107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52949B-5963-4D2C-9C0C-F84A20F2DECF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8C7B83-851D-471E-9B23-318F9D50E65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latinLnBrk="0" hangingPunct="1"/>
            <a:endParaRPr kumimoji="0" lang="en-US">
              <a:cs typeface="Lotus" pitchFamily="2" charset="-78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ctr" rtl="1">
              <a:defRPr sz="4400">
                <a:cs typeface="Lotus" pitchFamily="2" charset="-78"/>
              </a:defRPr>
            </a:lvl1pPr>
          </a:lstStyle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ctr" rtl="1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cs typeface="Lotus" pitchFamily="2" charset="-78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ctr" rtl="1">
              <a:defRPr sz="1000">
                <a:cs typeface="Lotus" pitchFamily="2" charset="-78"/>
              </a:defRPr>
            </a:lvl1pPr>
          </a:lstStyle>
          <a:p>
            <a:fld id="{6CE53595-E0A5-4077-8D81-10908BBDD531}" type="datetimeFigureOut">
              <a:rPr lang="en-US" smtClean="0"/>
              <a:pPr/>
              <a:t>2/26/2009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ctr" rtl="1">
              <a:defRPr sz="1100">
                <a:cs typeface="Lotus" pitchFamily="2" charset="-78"/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 rtl="1">
              <a:defRPr sz="1300">
                <a:solidFill>
                  <a:srgbClr val="FFFFFF"/>
                </a:solidFill>
                <a:cs typeface="Lotus" pitchFamily="2" charset="-78"/>
              </a:defRPr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3595-E0A5-4077-8D81-10908BBDD531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3595-E0A5-4077-8D81-10908BBDD531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3595-E0A5-4077-8D81-10908BBDD531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3595-E0A5-4077-8D81-10908BBDD531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>
            <a:lvl1pPr algn="ctr" rtl="1">
              <a:defRPr baseline="0">
                <a:latin typeface="Arial" pitchFamily="34" charset="0"/>
                <a:cs typeface="Lotus" pitchFamily="2" charset="-78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>
            <a:lvl1pPr algn="r" rtl="1">
              <a:buFont typeface="Arial" pitchFamily="34" charset="0"/>
              <a:buChar char="•"/>
              <a:defRPr baseline="0">
                <a:latin typeface="Arial" pitchFamily="34" charset="0"/>
                <a:cs typeface="Lotus" pitchFamily="2" charset="-78"/>
              </a:defRPr>
            </a:lvl1pPr>
            <a:lvl2pPr algn="r" rtl="1">
              <a:buFont typeface="Arial" pitchFamily="34" charset="0"/>
              <a:buChar char="•"/>
              <a:defRPr baseline="0">
                <a:latin typeface="Arial" pitchFamily="34" charset="0"/>
                <a:cs typeface="Lotus" pitchFamily="2" charset="-78"/>
              </a:defRPr>
            </a:lvl2pPr>
            <a:lvl3pPr algn="r" rtl="1">
              <a:buFont typeface="Arial" pitchFamily="34" charset="0"/>
              <a:buChar char="•"/>
              <a:defRPr baseline="0">
                <a:latin typeface="Arial" pitchFamily="34" charset="0"/>
                <a:cs typeface="Lotus" pitchFamily="2" charset="-78"/>
              </a:defRPr>
            </a:lvl3pPr>
            <a:lvl4pPr algn="r" rtl="1">
              <a:buFont typeface="Arial" pitchFamily="34" charset="0"/>
              <a:buChar char="•"/>
              <a:defRPr baseline="0">
                <a:latin typeface="Arial" pitchFamily="34" charset="0"/>
                <a:cs typeface="Lotus" pitchFamily="2" charset="-78"/>
              </a:defRPr>
            </a:lvl4pPr>
            <a:lvl5pPr algn="r" rtl="1">
              <a:buFont typeface="Arial" pitchFamily="34" charset="0"/>
              <a:buChar char="•"/>
              <a:defRPr baseline="0">
                <a:latin typeface="Arial" pitchFamily="34" charset="0"/>
                <a:cs typeface="Lotus" pitchFamily="2" charset="-78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>
            <a:lvl1pPr algn="r" rtl="1">
              <a:defRPr baseline="0">
                <a:latin typeface="Arial" pitchFamily="34" charset="0"/>
                <a:cs typeface="Lotus" pitchFamily="2" charset="-78"/>
              </a:defRPr>
            </a:lvl1pPr>
          </a:lstStyle>
          <a:p>
            <a:fld id="{6CE53595-E0A5-4077-8D81-10908BBDD531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>
            <a:lvl1pPr algn="r" rtl="1">
              <a:defRPr baseline="0">
                <a:latin typeface="Arial" pitchFamily="34" charset="0"/>
                <a:cs typeface="Lotus" pitchFamily="2" charset="-78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 rtl="1">
              <a:defRPr baseline="0">
                <a:latin typeface="Arial" pitchFamily="34" charset="0"/>
                <a:cs typeface="Lotus" pitchFamily="2" charset="-78"/>
              </a:defRPr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CE53595-E0A5-4077-8D81-10908BBDD531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CE53595-E0A5-4077-8D81-10908BBDD531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CE53595-E0A5-4077-8D81-10908BBDD531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3595-E0A5-4077-8D81-10908BBDD531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CE53595-E0A5-4077-8D81-10908BBDD531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CE53595-E0A5-4077-8D81-10908BBDD531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CE53595-E0A5-4077-8D81-10908BBDD531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CE53595-E0A5-4077-8D81-10908BBDD531}" type="datetimeFigureOut">
              <a:rPr lang="en-US" smtClean="0"/>
              <a:pPr/>
              <a:t>2/26/2009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  <p:sldLayoutId id="2147483660" r:id="rId13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درس برنامه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سازي کامپيوتر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fa-IR" sz="3600" dirty="0" smtClean="0"/>
          </a:p>
          <a:p>
            <a:r>
              <a:rPr lang="fa-IR" sz="3600" dirty="0" smtClean="0"/>
              <a:t>توابع</a:t>
            </a:r>
            <a:endParaRPr lang="fa-IR" sz="3600" dirty="0" smtClean="0"/>
          </a:p>
          <a:p>
            <a:r>
              <a:rPr lang="fa-IR" sz="3600" dirty="0" smtClean="0"/>
              <a:t>در زبان برنامه</a:t>
            </a:r>
            <a:r>
              <a:rPr lang="fa-IR" sz="3600" dirty="0" smtClean="0">
                <a:cs typeface="Lotus"/>
              </a:rPr>
              <a:t>‌</a:t>
            </a:r>
            <a:r>
              <a:rPr lang="fa-IR" sz="3600" dirty="0" smtClean="0"/>
              <a:t>سازي </a:t>
            </a:r>
            <a:r>
              <a:rPr lang="en-US" sz="3200" dirty="0" smtClean="0"/>
              <a:t>C++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صدا زدنهاي تودرتو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در </a:t>
            </a:r>
            <a:r>
              <a:rPr lang="en-US" dirty="0" smtClean="0"/>
              <a:t>C</a:t>
            </a:r>
            <a:r>
              <a:rPr lang="fa-IR" dirty="0" smtClean="0"/>
              <a:t> تابع ميتواند خودش را نيز صدا بزند</a:t>
            </a:r>
          </a:p>
          <a:p>
            <a:pPr lvl="1"/>
            <a:r>
              <a:rPr lang="fa-IR" dirty="0" smtClean="0"/>
              <a:t>در برخي زبانها اين امکان قرار داده نمي</a:t>
            </a:r>
            <a:r>
              <a:rPr lang="fa-IR" sz="2800" dirty="0" smtClean="0">
                <a:cs typeface="Lotus"/>
              </a:rPr>
              <a:t>‌</a:t>
            </a:r>
            <a:r>
              <a:rPr lang="fa-IR" dirty="0" smtClean="0"/>
              <a:t>شود</a:t>
            </a:r>
          </a:p>
          <a:p>
            <a:pPr lvl="1"/>
            <a:r>
              <a:rPr lang="fa-IR" dirty="0" smtClean="0"/>
              <a:t>قدرت برنامه</a:t>
            </a:r>
            <a:r>
              <a:rPr lang="fa-IR" sz="2800" dirty="0" smtClean="0">
                <a:cs typeface="Lotus"/>
              </a:rPr>
              <a:t>‌</a:t>
            </a:r>
            <a:r>
              <a:rPr lang="fa-IR" dirty="0" smtClean="0"/>
              <a:t>نويسي جالبي را در اختيار مي</a:t>
            </a:r>
            <a:r>
              <a:rPr lang="fa-IR" sz="2800" dirty="0" smtClean="0">
                <a:cs typeface="Lotus"/>
              </a:rPr>
              <a:t>‌</a:t>
            </a:r>
            <a:r>
              <a:rPr lang="fa-IR" dirty="0" smtClean="0"/>
              <a:t>گذارد</a:t>
            </a:r>
          </a:p>
          <a:p>
            <a:pPr lvl="1"/>
            <a:r>
              <a:rPr lang="fa-IR" dirty="0" smtClean="0"/>
              <a:t>از طرفي پيچيدگي برنامه را مي</a:t>
            </a:r>
            <a:r>
              <a:rPr lang="fa-IR" sz="2800" dirty="0" smtClean="0">
                <a:cs typeface="Lotus"/>
              </a:rPr>
              <a:t>‌</a:t>
            </a:r>
            <a:r>
              <a:rPr lang="fa-IR" dirty="0" smtClean="0"/>
              <a:t>افزايد و عيب</a:t>
            </a:r>
            <a:r>
              <a:rPr lang="fa-IR" sz="2800" dirty="0" smtClean="0">
                <a:cs typeface="Lotus"/>
              </a:rPr>
              <a:t>‌</a:t>
            </a:r>
            <a:r>
              <a:rPr lang="fa-IR" dirty="0" smtClean="0"/>
              <a:t>یابي را سخت</a:t>
            </a:r>
            <a:r>
              <a:rPr lang="fa-IR" sz="2800" dirty="0" smtClean="0">
                <a:cs typeface="Lotus"/>
              </a:rPr>
              <a:t>‌</a:t>
            </a:r>
            <a:r>
              <a:rPr lang="fa-IR" dirty="0" smtClean="0"/>
              <a:t>تر مي</a:t>
            </a:r>
            <a:r>
              <a:rPr lang="fa-IR" sz="2800" dirty="0" smtClean="0">
                <a:cs typeface="Lotus"/>
              </a:rPr>
              <a:t>‌</a:t>
            </a:r>
            <a:r>
              <a:rPr lang="fa-IR" dirty="0" smtClean="0"/>
              <a:t>کند</a:t>
            </a:r>
          </a:p>
          <a:p>
            <a:pPr lvl="1"/>
            <a:r>
              <a:rPr lang="fa-IR" dirty="0" smtClean="0"/>
              <a:t>در تعيين معيار پايان يافتن صدا زدنهاي تودرتو بايستي دقت نمود. اگر حلقة بينهايت تشکيل شود مي</a:t>
            </a:r>
            <a:r>
              <a:rPr lang="fa-IR" sz="2800" dirty="0" smtClean="0">
                <a:cs typeface="Lotus"/>
              </a:rPr>
              <a:t>‌</a:t>
            </a:r>
            <a:r>
              <a:rPr lang="fa-IR" dirty="0" smtClean="0"/>
              <a:t>تواند رفتار غير عادي رخ دهد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چگونه تابعها را تعريف کنيم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به نظر، سليقه و تشخيص برنامه</a:t>
            </a:r>
            <a:r>
              <a:rPr lang="fa-IR" sz="3200" dirty="0" smtClean="0">
                <a:cs typeface="Lotus"/>
              </a:rPr>
              <a:t>‌</a:t>
            </a:r>
            <a:r>
              <a:rPr lang="fa-IR" dirty="0" smtClean="0"/>
              <a:t>نويس ربط دارد</a:t>
            </a:r>
          </a:p>
          <a:p>
            <a:r>
              <a:rPr lang="fa-IR" dirty="0" smtClean="0"/>
              <a:t>مسئلة مورد نظر را به وظايف کوچکتر مي</a:t>
            </a:r>
            <a:r>
              <a:rPr lang="fa-IR" sz="3200" dirty="0" smtClean="0">
                <a:cs typeface="Lotus"/>
              </a:rPr>
              <a:t>‌</a:t>
            </a:r>
            <a:r>
              <a:rPr lang="fa-IR" dirty="0" smtClean="0"/>
              <a:t>شکنيم طوري که</a:t>
            </a:r>
          </a:p>
          <a:p>
            <a:pPr lvl="1"/>
            <a:r>
              <a:rPr lang="fa-IR" dirty="0" smtClean="0"/>
              <a:t>هر يک عملکرد/مفهوم مشخصي داشته باشند</a:t>
            </a:r>
          </a:p>
          <a:p>
            <a:pPr lvl="2"/>
            <a:r>
              <a:rPr lang="fa-IR" dirty="0" smtClean="0"/>
              <a:t>متناظر با مفهوم تابع، نام مناسبي براي آن در نظر گرفته شود</a:t>
            </a:r>
          </a:p>
          <a:p>
            <a:pPr lvl="1"/>
            <a:r>
              <a:rPr lang="fa-IR" dirty="0" smtClean="0"/>
              <a:t>احتمالاٌ در بخشهاي مختلف برنامه بتوانند صدا زده شوند</a:t>
            </a:r>
          </a:p>
          <a:p>
            <a:pPr lvl="1"/>
            <a:r>
              <a:rPr lang="fa-IR" dirty="0" smtClean="0"/>
              <a:t>در يک تابع ممکن است از تعدادي تابع کوچکتر استفاده شده باشد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مثالها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t019 </a:t>
            </a:r>
            <a:r>
              <a:rPr lang="en-US" smtClean="0"/>
              <a:t>– t020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تابع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بخشي از يک برنامه که مي</a:t>
            </a:r>
            <a:r>
              <a:rPr lang="fa-IR" sz="3200" dirty="0" smtClean="0">
                <a:cs typeface="Lotus"/>
              </a:rPr>
              <a:t>‌</a:t>
            </a:r>
            <a:r>
              <a:rPr lang="fa-IR" dirty="0" smtClean="0"/>
              <a:t>تواند با يک نام صدا زده شود</a:t>
            </a:r>
          </a:p>
          <a:p>
            <a:pPr lvl="1"/>
            <a:r>
              <a:rPr lang="fa-IR" dirty="0" smtClean="0"/>
              <a:t>يک نام دارد (مطابق قواعد </a:t>
            </a:r>
            <a:r>
              <a:rPr lang="en-US" dirty="0" smtClean="0"/>
              <a:t>identifier</a:t>
            </a:r>
            <a:r>
              <a:rPr lang="fa-IR" dirty="0" smtClean="0"/>
              <a:t> زبان </a:t>
            </a:r>
            <a:r>
              <a:rPr lang="en-US" dirty="0" smtClean="0"/>
              <a:t>c</a:t>
            </a:r>
            <a:r>
              <a:rPr lang="fa-IR" dirty="0" smtClean="0"/>
              <a:t>)</a:t>
            </a:r>
          </a:p>
          <a:p>
            <a:pPr lvl="1"/>
            <a:r>
              <a:rPr lang="fa-IR" dirty="0" smtClean="0"/>
              <a:t>تعدادي ورودي مي</a:t>
            </a:r>
            <a:r>
              <a:rPr lang="fa-IR" sz="2800" dirty="0" smtClean="0">
                <a:cs typeface="Lotus"/>
              </a:rPr>
              <a:t>‌</a:t>
            </a:r>
            <a:r>
              <a:rPr lang="fa-IR" dirty="0" smtClean="0"/>
              <a:t>تواند داشته باشد</a:t>
            </a:r>
          </a:p>
          <a:p>
            <a:pPr lvl="2"/>
            <a:r>
              <a:rPr lang="fa-IR" dirty="0" smtClean="0"/>
              <a:t>وروديها درون پرانتز بعد از نام تابع ذکر مي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شوند</a:t>
            </a:r>
          </a:p>
          <a:p>
            <a:pPr lvl="2"/>
            <a:r>
              <a:rPr lang="fa-IR" dirty="0" smtClean="0"/>
              <a:t>در تعداد و نوع وروديها محدوديتي (تقريباٌ) وجود ندارد</a:t>
            </a:r>
          </a:p>
          <a:p>
            <a:pPr lvl="2"/>
            <a:r>
              <a:rPr lang="fa-IR" dirty="0" smtClean="0"/>
              <a:t>تابع مي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تواند بدون ورودي باشد </a:t>
            </a:r>
            <a:r>
              <a:rPr lang="en-US" dirty="0" smtClean="0"/>
              <a:t>(void)</a:t>
            </a:r>
            <a:endParaRPr lang="fa-IR" dirty="0" smtClean="0"/>
          </a:p>
          <a:p>
            <a:pPr lvl="1"/>
            <a:r>
              <a:rPr lang="fa-IR" dirty="0" smtClean="0"/>
              <a:t>يک خروجي مي</a:t>
            </a:r>
            <a:r>
              <a:rPr lang="fa-IR" sz="2800" dirty="0" smtClean="0">
                <a:cs typeface="Lotus"/>
              </a:rPr>
              <a:t>‌</a:t>
            </a:r>
            <a:r>
              <a:rPr lang="fa-IR" dirty="0" smtClean="0"/>
              <a:t>تواند داشته باشد</a:t>
            </a:r>
          </a:p>
          <a:p>
            <a:pPr lvl="2"/>
            <a:r>
              <a:rPr lang="fa-IR" dirty="0" smtClean="0"/>
              <a:t>خروجي در موقعيتي که تابع ذکر مي</a:t>
            </a:r>
            <a:r>
              <a:rPr lang="fa-IR" dirty="0" smtClean="0">
                <a:cs typeface="Lotus"/>
              </a:rPr>
              <a:t>‌گرد</a:t>
            </a:r>
            <a:r>
              <a:rPr lang="fa-IR" dirty="0" smtClean="0"/>
              <a:t>د جايگزين تابع مي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شود</a:t>
            </a:r>
            <a:endParaRPr lang="fa-IR" dirty="0" smtClean="0"/>
          </a:p>
          <a:p>
            <a:pPr lvl="2"/>
            <a:r>
              <a:rPr lang="fa-IR" dirty="0" smtClean="0"/>
              <a:t>تابع </a:t>
            </a:r>
            <a:r>
              <a:rPr lang="fa-IR" dirty="0" smtClean="0"/>
              <a:t>مي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تواند </a:t>
            </a:r>
            <a:r>
              <a:rPr lang="fa-IR" dirty="0" smtClean="0"/>
              <a:t>بدون </a:t>
            </a:r>
            <a:r>
              <a:rPr lang="fa-IR" dirty="0" smtClean="0"/>
              <a:t>خروجي </a:t>
            </a:r>
            <a:r>
              <a:rPr lang="fa-IR" dirty="0" smtClean="0"/>
              <a:t>باشد </a:t>
            </a:r>
            <a:r>
              <a:rPr lang="en-US" dirty="0" smtClean="0"/>
              <a:t>(void</a:t>
            </a:r>
            <a:r>
              <a:rPr lang="en-US" dirty="0" smtClean="0"/>
              <a:t>)</a:t>
            </a:r>
            <a:endParaRPr lang="fa-I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fa-IR" dirty="0" smtClean="0"/>
              <a:t>تابع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از تکرارهاي اضافي بخشهاي برنامه جلوگيري </a:t>
            </a:r>
            <a:r>
              <a:rPr lang="fa-IR" dirty="0" smtClean="0"/>
              <a:t>مي</a:t>
            </a:r>
            <a:r>
              <a:rPr lang="fa-IR" sz="3200" dirty="0" smtClean="0">
                <a:cs typeface="Lotus"/>
              </a:rPr>
              <a:t>‌</a:t>
            </a:r>
            <a:r>
              <a:rPr lang="fa-IR" dirty="0" smtClean="0"/>
              <a:t>کند</a:t>
            </a:r>
            <a:endParaRPr lang="en-US" dirty="0" smtClean="0"/>
          </a:p>
          <a:p>
            <a:r>
              <a:rPr lang="fa-IR" dirty="0" smtClean="0"/>
              <a:t>باعث خوانا شدن برنامه مي</a:t>
            </a:r>
            <a:r>
              <a:rPr lang="fa-IR" sz="3200" dirty="0" smtClean="0">
                <a:cs typeface="Lotus"/>
              </a:rPr>
              <a:t>‌</a:t>
            </a:r>
            <a:r>
              <a:rPr lang="fa-IR" dirty="0" smtClean="0"/>
              <a:t>شود</a:t>
            </a:r>
          </a:p>
          <a:p>
            <a:r>
              <a:rPr lang="fa-IR" dirty="0" smtClean="0"/>
              <a:t>باعث ساختاريافتگي برنامه مي</a:t>
            </a:r>
            <a:r>
              <a:rPr lang="fa-IR" sz="3200" dirty="0" smtClean="0">
                <a:cs typeface="Lotus"/>
              </a:rPr>
              <a:t>‌</a:t>
            </a:r>
            <a:r>
              <a:rPr lang="fa-IR" dirty="0" smtClean="0"/>
              <a:t>شود</a:t>
            </a:r>
          </a:p>
          <a:p>
            <a:endParaRPr lang="fa-IR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تابع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a-IR" dirty="0" smtClean="0"/>
              <a:t>بايد نخست تعريف شود</a:t>
            </a:r>
          </a:p>
          <a:p>
            <a:pPr lvl="1"/>
            <a:r>
              <a:rPr lang="fa-IR" dirty="0" smtClean="0"/>
              <a:t>مطابق قاعدة زبان </a:t>
            </a:r>
            <a:r>
              <a:rPr lang="en-US" dirty="0" smtClean="0"/>
              <a:t>c</a:t>
            </a:r>
            <a:r>
              <a:rPr lang="fa-IR" dirty="0" smtClean="0"/>
              <a:t>، در خطوطي قبل از استفاده، بايد تعريف صورت گيرد</a:t>
            </a:r>
            <a:endParaRPr lang="en-US" dirty="0" smtClean="0"/>
          </a:p>
          <a:p>
            <a:r>
              <a:rPr lang="fa-IR" dirty="0" smtClean="0"/>
              <a:t>نحوة تعريف</a:t>
            </a:r>
            <a:endParaRPr lang="en-US" dirty="0" smtClean="0"/>
          </a:p>
          <a:p>
            <a:pPr lvl="1"/>
            <a:r>
              <a:rPr lang="fa-IR" dirty="0" smtClean="0"/>
              <a:t>نوع متغير خروجي</a:t>
            </a:r>
          </a:p>
          <a:p>
            <a:pPr lvl="1"/>
            <a:r>
              <a:rPr lang="fa-IR" dirty="0" smtClean="0"/>
              <a:t>نام تابع</a:t>
            </a:r>
          </a:p>
          <a:p>
            <a:pPr lvl="1"/>
            <a:r>
              <a:rPr lang="fa-IR" dirty="0" smtClean="0"/>
              <a:t>درون پرانتز نوع و نام متغيرهاي ورودي</a:t>
            </a:r>
          </a:p>
          <a:p>
            <a:pPr lvl="1"/>
            <a:r>
              <a:rPr lang="fa-IR" dirty="0" smtClean="0"/>
              <a:t>درون آکلاد متن برنامه</a:t>
            </a:r>
          </a:p>
          <a:p>
            <a:pPr lvl="2"/>
            <a:r>
              <a:rPr lang="fa-IR" dirty="0" smtClean="0"/>
              <a:t>مقدار برگشتي به صدا زننده از طريق </a:t>
            </a:r>
            <a:r>
              <a:rPr lang="en-US" dirty="0" smtClean="0"/>
              <a:t>return</a:t>
            </a:r>
            <a:r>
              <a:rPr lang="fa-IR" dirty="0" smtClean="0"/>
              <a:t> انجام شود</a:t>
            </a:r>
          </a:p>
          <a:p>
            <a:pPr lvl="3"/>
            <a:r>
              <a:rPr lang="en-US" dirty="0" smtClean="0"/>
              <a:t>Return</a:t>
            </a:r>
            <a:r>
              <a:rPr lang="fa-IR" dirty="0" smtClean="0"/>
              <a:t> ضمن برگشت دادن مقدار، کنترل را به انتهاي آکلاد تابع منتقل مي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کند – يعني تابع را مي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بندد و خطوط ديگري از متن تابع اجرا نمي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شوند</a:t>
            </a:r>
            <a:endParaRPr lang="en-US" dirty="0" smtClean="0"/>
          </a:p>
          <a:p>
            <a:pPr algn="l" rtl="0"/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mul</a:t>
            </a:r>
            <a:r>
              <a:rPr lang="en-US" dirty="0" smtClean="0"/>
              <a:t> (</a:t>
            </a:r>
            <a:r>
              <a:rPr lang="en-US" dirty="0" err="1" smtClean="0"/>
              <a:t>int</a:t>
            </a:r>
            <a:r>
              <a:rPr lang="en-US" dirty="0" smtClean="0"/>
              <a:t> a, </a:t>
            </a:r>
            <a:r>
              <a:rPr lang="en-US" dirty="0" err="1" smtClean="0"/>
              <a:t>int</a:t>
            </a:r>
            <a:r>
              <a:rPr lang="en-US" dirty="0" smtClean="0"/>
              <a:t> b) {</a:t>
            </a:r>
          </a:p>
          <a:p>
            <a:pPr algn="l" rtl="0"/>
            <a:r>
              <a:rPr lang="en-US" dirty="0" smtClean="0"/>
              <a:t>   return(a*b);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 smtClean="0"/>
              <a:t>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Identifier</a:t>
            </a:r>
            <a:r>
              <a:rPr lang="fa-IR" dirty="0" smtClean="0"/>
              <a:t> عمومي و محلي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dirty="0" smtClean="0"/>
              <a:t>هر </a:t>
            </a:r>
            <a:r>
              <a:rPr lang="en-US" dirty="0" smtClean="0"/>
              <a:t>identifier</a:t>
            </a:r>
            <a:r>
              <a:rPr lang="fa-IR" dirty="0" smtClean="0"/>
              <a:t> فقط درون آکلاد فعال خود (و براي خطوط پايينتر از محل تعريف) تعريف مي</a:t>
            </a:r>
            <a:r>
              <a:rPr lang="fa-IR" sz="3200" dirty="0" smtClean="0">
                <a:cs typeface="Lotus"/>
              </a:rPr>
              <a:t>‌</a:t>
            </a:r>
            <a:r>
              <a:rPr lang="fa-IR" dirty="0" smtClean="0"/>
              <a:t>شود و خارج از آن اعتبار ندارد (اعتبار محلي متغيرها)</a:t>
            </a:r>
          </a:p>
          <a:p>
            <a:pPr lvl="1"/>
            <a:r>
              <a:rPr lang="fa-IR" dirty="0" smtClean="0"/>
              <a:t>براي آکلادهايي که پس از اين باز مي</a:t>
            </a:r>
            <a:r>
              <a:rPr lang="fa-IR" sz="2800" dirty="0" smtClean="0">
                <a:cs typeface="Lotus"/>
              </a:rPr>
              <a:t>‌</a:t>
            </a:r>
            <a:r>
              <a:rPr lang="fa-IR" dirty="0" smtClean="0"/>
              <a:t>شوند هم اعتبار دارد</a:t>
            </a:r>
          </a:p>
          <a:p>
            <a:pPr lvl="1"/>
            <a:r>
              <a:rPr lang="fa-IR" dirty="0" smtClean="0"/>
              <a:t>براي آکلادهايي که قبل از اين باز شده</a:t>
            </a:r>
            <a:r>
              <a:rPr lang="fa-IR" sz="2800" dirty="0" smtClean="0">
                <a:cs typeface="Lotus"/>
              </a:rPr>
              <a:t>‌</a:t>
            </a:r>
            <a:r>
              <a:rPr lang="fa-IR" dirty="0" smtClean="0"/>
              <a:t>اند و در موقعيت فعال قرار ندارند اعتبار ندارند</a:t>
            </a:r>
          </a:p>
          <a:p>
            <a:pPr lvl="1"/>
            <a:r>
              <a:rPr lang="fa-IR" dirty="0" smtClean="0"/>
              <a:t>اگر در اصل برنامه (خارج از </a:t>
            </a:r>
            <a:r>
              <a:rPr lang="en-US" dirty="0" smtClean="0"/>
              <a:t>main</a:t>
            </a:r>
            <a:r>
              <a:rPr lang="fa-IR" dirty="0" smtClean="0"/>
              <a:t>) تعريف شود حکم عمومي (براي خطوط پايين</a:t>
            </a:r>
            <a:r>
              <a:rPr lang="fa-IR" sz="2800" dirty="0" smtClean="0">
                <a:cs typeface="Lotus"/>
              </a:rPr>
              <a:t>‌</a:t>
            </a:r>
            <a:r>
              <a:rPr lang="fa-IR" dirty="0" smtClean="0"/>
              <a:t>تر از آن) دارد</a:t>
            </a:r>
          </a:p>
          <a:p>
            <a:pPr lvl="1"/>
            <a:r>
              <a:rPr lang="fa-IR" dirty="0" smtClean="0"/>
              <a:t>متغير عمومي در ابتداي تعريف مقدار صفر مي</a:t>
            </a:r>
            <a:r>
              <a:rPr lang="fa-IR" sz="2800" dirty="0" smtClean="0">
                <a:cs typeface="Lotus"/>
              </a:rPr>
              <a:t>‌</a:t>
            </a:r>
            <a:r>
              <a:rPr lang="fa-IR" dirty="0" smtClean="0"/>
              <a:t>گيرد (اگر مقدار ديگري به آن داده نشود)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تعريف تابع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r>
              <a:rPr lang="fa-IR" dirty="0" smtClean="0"/>
              <a:t>براي اينکه بتوان از تابع تعريف شده در متن برنامه استفاده نمود بايد آنرا در موقعيتي قبل از محل استفاده تعريف کرد</a:t>
            </a:r>
          </a:p>
          <a:p>
            <a:pPr lvl="1"/>
            <a:r>
              <a:rPr lang="fa-IR" dirty="0" smtClean="0"/>
              <a:t>تابع مي</a:t>
            </a:r>
            <a:r>
              <a:rPr lang="fa-IR" sz="2800" dirty="0" smtClean="0">
                <a:cs typeface="Lotus"/>
              </a:rPr>
              <a:t>‌</a:t>
            </a:r>
            <a:r>
              <a:rPr lang="fa-IR" dirty="0" smtClean="0"/>
              <a:t>تواند در ابتداي متن برنامه تعريف شود</a:t>
            </a:r>
          </a:p>
          <a:p>
            <a:pPr lvl="1"/>
            <a:r>
              <a:rPr lang="fa-IR" dirty="0" smtClean="0"/>
              <a:t>اگر توابع تعريف شده به يکديگر ارتباط داشته باشند ترتيب حضورشان هنگام تعريف مهم خواهد بود</a:t>
            </a:r>
          </a:p>
          <a:p>
            <a:pPr lvl="2"/>
            <a:r>
              <a:rPr lang="fa-IR" dirty="0" smtClean="0"/>
              <a:t>براي رفع نگرانيهاي مرتبط با اين موضوع، معمولاٌ در ابتداي برنامه فقط </a:t>
            </a:r>
            <a:r>
              <a:rPr lang="en-US" dirty="0" smtClean="0"/>
              <a:t>identifier</a:t>
            </a:r>
            <a:r>
              <a:rPr lang="fa-IR" dirty="0" smtClean="0"/>
              <a:t> تابع معرفي مي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شود، پس از آن بخش </a:t>
            </a:r>
            <a:r>
              <a:rPr lang="en-US" dirty="0" smtClean="0"/>
              <a:t>main</a:t>
            </a:r>
            <a:r>
              <a:rPr lang="fa-IR" dirty="0" smtClean="0"/>
              <a:t> آمده و در نهايت هر تابع مجدداٌ بطور کامل تعريف مي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شود</a:t>
            </a:r>
            <a:endParaRPr lang="en-US" dirty="0" smtClean="0"/>
          </a:p>
          <a:p>
            <a:pPr algn="l" rtl="0"/>
            <a:endParaRPr lang="fa-IR" dirty="0" smtClean="0"/>
          </a:p>
          <a:p>
            <a:pPr algn="l" rtl="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مثال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t015-t016</a:t>
            </a:r>
            <a:endParaRPr lang="fa-I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by value – call by 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a-IR" dirty="0" smtClean="0"/>
              <a:t>در عبارت </a:t>
            </a:r>
            <a:r>
              <a:rPr lang="en-US" dirty="0" smtClean="0"/>
              <a:t>a=4+sin(1.5);</a:t>
            </a:r>
            <a:r>
              <a:rPr lang="fa-IR" dirty="0" smtClean="0"/>
              <a:t> زماني که برنامه به محل </a:t>
            </a:r>
            <a:r>
              <a:rPr lang="en-US" dirty="0" smtClean="0"/>
              <a:t>sin(1.5)</a:t>
            </a:r>
            <a:r>
              <a:rPr lang="fa-IR" dirty="0" smtClean="0"/>
              <a:t> مي</a:t>
            </a:r>
            <a:r>
              <a:rPr lang="fa-IR" sz="3200" dirty="0" smtClean="0">
                <a:cs typeface="Lotus"/>
              </a:rPr>
              <a:t>‌</a:t>
            </a:r>
            <a:r>
              <a:rPr lang="fa-IR" dirty="0" smtClean="0"/>
              <a:t>رسد</a:t>
            </a:r>
          </a:p>
          <a:p>
            <a:pPr lvl="1"/>
            <a:r>
              <a:rPr lang="fa-IR" dirty="0" smtClean="0"/>
              <a:t>برنامة فعلي متوقف مي</a:t>
            </a:r>
            <a:r>
              <a:rPr lang="fa-IR" sz="2800" dirty="0" smtClean="0">
                <a:cs typeface="Lotus"/>
              </a:rPr>
              <a:t>‌</a:t>
            </a:r>
            <a:r>
              <a:rPr lang="fa-IR" dirty="0" smtClean="0"/>
              <a:t>شود</a:t>
            </a:r>
          </a:p>
          <a:p>
            <a:pPr lvl="1"/>
            <a:r>
              <a:rPr lang="fa-IR" dirty="0" smtClean="0"/>
              <a:t>تابع در حافظه بار مي</a:t>
            </a:r>
            <a:r>
              <a:rPr lang="fa-IR" sz="2800" dirty="0" smtClean="0">
                <a:cs typeface="Lotus"/>
              </a:rPr>
              <a:t>‌</a:t>
            </a:r>
            <a:r>
              <a:rPr lang="fa-IR" dirty="0" smtClean="0"/>
              <a:t>شود (تا اين زمان در حافظه حضور نداشته)</a:t>
            </a:r>
          </a:p>
          <a:p>
            <a:pPr lvl="1"/>
            <a:r>
              <a:rPr lang="fa-IR" dirty="0" smtClean="0"/>
              <a:t>مقدار 1/5 به تابع (متغيرهاي متناظر به ترتيب ذکر شدن) منتقل مي</a:t>
            </a:r>
            <a:r>
              <a:rPr lang="fa-IR" sz="2800" dirty="0" smtClean="0">
                <a:cs typeface="Lotus"/>
              </a:rPr>
              <a:t>‌</a:t>
            </a:r>
            <a:r>
              <a:rPr lang="fa-IR" dirty="0" smtClean="0"/>
              <a:t>شود</a:t>
            </a:r>
          </a:p>
          <a:p>
            <a:pPr lvl="1"/>
            <a:r>
              <a:rPr lang="fa-IR" dirty="0" smtClean="0"/>
              <a:t>تابع اجرا شده و پس از پايان بسته شده (از حافظه حذف ميشود) و نتيجه را به صدا زننده برمي</a:t>
            </a:r>
            <a:r>
              <a:rPr lang="fa-IR" sz="2800" dirty="0" smtClean="0">
                <a:cs typeface="Lotus"/>
              </a:rPr>
              <a:t>‌</a:t>
            </a:r>
            <a:r>
              <a:rPr lang="fa-IR" dirty="0" smtClean="0"/>
              <a:t>گرداند</a:t>
            </a:r>
          </a:p>
          <a:p>
            <a:pPr lvl="2"/>
            <a:r>
              <a:rPr lang="fa-IR" dirty="0" smtClean="0"/>
              <a:t>حاصل عمليات که يک مقدار </a:t>
            </a:r>
            <a:r>
              <a:rPr lang="en-US" dirty="0" smtClean="0"/>
              <a:t>float</a:t>
            </a:r>
            <a:r>
              <a:rPr lang="fa-IR" dirty="0" smtClean="0"/>
              <a:t> است در محل </a:t>
            </a:r>
            <a:r>
              <a:rPr lang="en-US" dirty="0" smtClean="0"/>
              <a:t>sin</a:t>
            </a:r>
            <a:r>
              <a:rPr lang="fa-IR" dirty="0" smtClean="0"/>
              <a:t> جايگزين آن مي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شود</a:t>
            </a:r>
            <a:endParaRPr lang="en-US" dirty="0" smtClean="0"/>
          </a:p>
          <a:p>
            <a:pPr lvl="1"/>
            <a:r>
              <a:rPr lang="fa-IR" dirty="0" smtClean="0"/>
              <a:t>اين فرآيند </a:t>
            </a:r>
            <a:r>
              <a:rPr lang="en-US" dirty="0" smtClean="0"/>
              <a:t>call by value</a:t>
            </a:r>
            <a:r>
              <a:rPr lang="fa-IR" dirty="0" smtClean="0"/>
              <a:t> ناميده مي</a:t>
            </a:r>
            <a:r>
              <a:rPr lang="fa-IR" sz="2800" dirty="0" smtClean="0">
                <a:cs typeface="Lotus"/>
              </a:rPr>
              <a:t>‌</a:t>
            </a:r>
            <a:r>
              <a:rPr lang="fa-IR" dirty="0" smtClean="0"/>
              <a:t>شود</a:t>
            </a:r>
          </a:p>
          <a:p>
            <a:r>
              <a:rPr lang="fa-IR" dirty="0" smtClean="0"/>
              <a:t>اگر بجاي مقدار، آدرس متغير، بين صدا زننده و صدا زده شده مبادله شود به آن </a:t>
            </a:r>
            <a:r>
              <a:rPr lang="en-US" dirty="0" smtClean="0"/>
              <a:t>call by refer</a:t>
            </a:r>
            <a:r>
              <a:rPr lang="en-US" dirty="0" smtClean="0"/>
              <a:t>e</a:t>
            </a:r>
            <a:r>
              <a:rPr lang="en-US" dirty="0" smtClean="0"/>
              <a:t>nce</a:t>
            </a:r>
            <a:r>
              <a:rPr lang="fa-IR" dirty="0" smtClean="0"/>
              <a:t> مي</a:t>
            </a:r>
            <a:r>
              <a:rPr lang="fa-IR" sz="3200" dirty="0" smtClean="0">
                <a:cs typeface="Lotus"/>
              </a:rPr>
              <a:t>‌</a:t>
            </a:r>
            <a:r>
              <a:rPr lang="fa-IR" dirty="0" smtClean="0"/>
              <a:t>گويند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by value – call by 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a-IR" dirty="0" smtClean="0"/>
              <a:t>در </a:t>
            </a:r>
            <a:r>
              <a:rPr lang="en-US" dirty="0" smtClean="0"/>
              <a:t>c</a:t>
            </a:r>
            <a:r>
              <a:rPr lang="fa-IR" dirty="0" smtClean="0"/>
              <a:t>، طبق تعريف، تابع نمي</a:t>
            </a:r>
            <a:r>
              <a:rPr lang="fa-IR" sz="3200" dirty="0" smtClean="0">
                <a:cs typeface="Lotus"/>
              </a:rPr>
              <a:t>‌</a:t>
            </a:r>
            <a:r>
              <a:rPr lang="fa-IR" dirty="0" smtClean="0"/>
              <a:t>تواند بيش از يک مقدار را به صدا زننده برگرداند </a:t>
            </a:r>
          </a:p>
          <a:p>
            <a:r>
              <a:rPr lang="fa-IR" dirty="0" smtClean="0"/>
              <a:t>با استفاده از روش </a:t>
            </a:r>
            <a:r>
              <a:rPr lang="en-US" dirty="0" smtClean="0"/>
              <a:t>call by reference</a:t>
            </a:r>
            <a:r>
              <a:rPr lang="fa-IR" dirty="0" smtClean="0"/>
              <a:t> هر ميزان متغير مي</a:t>
            </a:r>
            <a:r>
              <a:rPr lang="fa-IR" sz="3200" dirty="0" smtClean="0">
                <a:cs typeface="Lotus"/>
              </a:rPr>
              <a:t>‌</a:t>
            </a:r>
            <a:r>
              <a:rPr lang="fa-IR" dirty="0" smtClean="0"/>
              <a:t>تواند بين صدا زننده و صدا زده شده مبادله شود</a:t>
            </a:r>
            <a:endParaRPr lang="fa-IR" dirty="0" smtClean="0"/>
          </a:p>
          <a:p>
            <a:r>
              <a:rPr lang="en-US" dirty="0" smtClean="0"/>
              <a:t>main</a:t>
            </a:r>
            <a:r>
              <a:rPr lang="fa-IR" dirty="0" smtClean="0"/>
              <a:t> يک تابع براي سيستم عامل در نظر گرفته مي</a:t>
            </a:r>
            <a:r>
              <a:rPr lang="fa-IR" sz="3200" dirty="0" smtClean="0">
                <a:cs typeface="Lotus"/>
              </a:rPr>
              <a:t>‌</a:t>
            </a:r>
            <a:r>
              <a:rPr lang="fa-IR" dirty="0" smtClean="0"/>
              <a:t>شود (با نام فايل اجرايي توليد شده)</a:t>
            </a:r>
          </a:p>
          <a:p>
            <a:pPr lvl="1"/>
            <a:r>
              <a:rPr lang="fa-IR" dirty="0" smtClean="0"/>
              <a:t>عبارت </a:t>
            </a:r>
            <a:r>
              <a:rPr lang="en-US" dirty="0" err="1" smtClean="0"/>
              <a:t>int</a:t>
            </a:r>
            <a:r>
              <a:rPr lang="fa-IR" dirty="0" smtClean="0"/>
              <a:t> ابتداي </a:t>
            </a:r>
            <a:r>
              <a:rPr lang="en-US" dirty="0" smtClean="0"/>
              <a:t>main</a:t>
            </a:r>
            <a:r>
              <a:rPr lang="fa-IR" dirty="0" smtClean="0"/>
              <a:t> نوع متغيري که بايد یه سيستم عامل هنگام خاتمه يافتن برنامه منتقل شود را مشخص مي</a:t>
            </a:r>
            <a:r>
              <a:rPr lang="fa-IR" sz="2800" dirty="0" smtClean="0">
                <a:cs typeface="Lotus"/>
              </a:rPr>
              <a:t>‌</a:t>
            </a:r>
            <a:r>
              <a:rPr lang="fa-IR" dirty="0" smtClean="0"/>
              <a:t>نمايد</a:t>
            </a:r>
            <a:endParaRPr lang="en-US" dirty="0" smtClean="0"/>
          </a:p>
          <a:p>
            <a:pPr lvl="2"/>
            <a:r>
              <a:rPr lang="fa-IR" dirty="0" smtClean="0"/>
              <a:t>اين مقدار مشخص کنندة نحوة خاتمه يافتن برنامه (سالم، ناقص و گزارشهاي مشابه) است</a:t>
            </a:r>
          </a:p>
          <a:p>
            <a:pPr lvl="1"/>
            <a:r>
              <a:rPr lang="fa-IR" dirty="0" smtClean="0"/>
              <a:t>پرانتز بعد از </a:t>
            </a:r>
            <a:r>
              <a:rPr lang="en-US" dirty="0" smtClean="0"/>
              <a:t>main</a:t>
            </a:r>
            <a:r>
              <a:rPr lang="fa-IR" dirty="0" smtClean="0"/>
              <a:t> محل قرار گرفتن وروديهاي برنامه است. اگر بخواهيم برنامه هنگام صدا زده شدن مقداري (مقدارهايي) را نيز به عنوان ورودي دريافت نمايد، در اين محل بايد چگونگي آنرا مشخص کنيم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درس برنامه‌سازي کامپيوتر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تابع&amp;quot;&quot;/&gt;&lt;property id=&quot;20307&quot; value=&quot;257&quot;/&gt;&lt;/object&gt;&lt;object type=&quot;3&quot; unique_id=&quot;10861&quot;&gt;&lt;property id=&quot;20148&quot; value=&quot;5&quot;/&gt;&lt;property id=&quot;20300&quot; value=&quot;Slide 4 - &amp;quot;تابع&amp;quot;&quot;/&gt;&lt;property id=&quot;20307&quot; value=&quot;258&quot;/&gt;&lt;/object&gt;&lt;object type=&quot;3&quot; unique_id=&quot;10862&quot;&gt;&lt;property id=&quot;20148&quot; value=&quot;5&quot;/&gt;&lt;property id=&quot;20300&quot; value=&quot;Slide 6 - &amp;quot;تعريف تابع&amp;quot;&quot;/&gt;&lt;property id=&quot;20307&quot; value=&quot;261&quot;/&gt;&lt;/object&gt;&lt;object type=&quot;3&quot; unique_id=&quot;10863&quot;&gt;&lt;property id=&quot;20148&quot; value=&quot;5&quot;/&gt;&lt;property id=&quot;20300&quot; value=&quot;Slide 7 - &amp;quot;مثال&amp;quot;&quot;/&gt;&lt;property id=&quot;20307&quot; value=&quot;259&quot;/&gt;&lt;/object&gt;&lt;object type=&quot;3&quot; unique_id=&quot;10864&quot;&gt;&lt;property id=&quot;20148&quot; value=&quot;5&quot;/&gt;&lt;property id=&quot;20300&quot; value=&quot;Slide 8 - &amp;quot;call by value – call by reference&amp;quot;&quot;/&gt;&lt;property id=&quot;20307&quot; value=&quot;260&quot;/&gt;&lt;/object&gt;&lt;object type=&quot;3&quot; unique_id=&quot;11165&quot;&gt;&lt;property id=&quot;20148&quot; value=&quot;5&quot;/&gt;&lt;property id=&quot;20300&quot; value=&quot;Slide 5 - &amp;quot;Identifier عمومي و محلي&amp;quot;&quot;/&gt;&lt;property id=&quot;20307&quot; value=&quot;284&quot;/&gt;&lt;/object&gt;&lt;object type=&quot;3&quot; unique_id=&quot;11426&quot;&gt;&lt;property id=&quot;20148&quot; value=&quot;5&quot;/&gt;&lt;property id=&quot;20300&quot; value=&quot;Slide 9 - &amp;quot;call by value – call by reference&amp;quot;&quot;/&gt;&lt;property id=&quot;20307&quot; value=&quot;287&quot;/&gt;&lt;/object&gt;&lt;object type=&quot;3&quot; unique_id=&quot;12092&quot;&gt;&lt;property id=&quot;20148&quot; value=&quot;5&quot;/&gt;&lt;property id=&quot;20300&quot; value=&quot;Slide 3 - &amp;quot;تابع&amp;quot;&quot;/&gt;&lt;property id=&quot;20307&quot; value=&quot;299&quot;/&gt;&lt;/object&gt;&lt;object type=&quot;3&quot; unique_id=&quot;12225&quot;&gt;&lt;property id=&quot;20148&quot; value=&quot;5&quot;/&gt;&lt;property id=&quot;20300&quot; value=&quot;Slide 10 - &amp;quot;صدا زدنهاي تودرتو&amp;quot;&quot;/&gt;&lt;property id=&quot;20307&quot; value=&quot;300&quot;/&gt;&lt;/object&gt;&lt;object type=&quot;3&quot; unique_id=&quot;12228&quot;&gt;&lt;property id=&quot;20148&quot; value=&quot;5&quot;/&gt;&lt;property id=&quot;20300&quot; value=&quot;Slide 12 - &amp;quot;مثالها&amp;quot;&quot;/&gt;&lt;property id=&quot;20307&quot; value=&quot;303&quot;/&gt;&lt;/object&gt;&lt;object type=&quot;3&quot; unique_id=&quot;12514&quot;&gt;&lt;property id=&quot;20148&quot; value=&quot;5&quot;/&gt;&lt;property id=&quot;20300&quot; value=&quot;Slide 11 - &amp;quot;چگونه تابعها را تعريف کنيم&amp;quot;&quot;/&gt;&lt;property id=&quot;20307&quot; value=&quot;304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13128</TotalTime>
  <Words>758</Words>
  <Application>Microsoft Office PowerPoint</Application>
  <PresentationFormat>On-screen Show (4:3)</PresentationFormat>
  <Paragraphs>75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Verve</vt:lpstr>
      <vt:lpstr>درس برنامه‌سازي کامپيوتر</vt:lpstr>
      <vt:lpstr>تابع</vt:lpstr>
      <vt:lpstr>تابع</vt:lpstr>
      <vt:lpstr>تابع</vt:lpstr>
      <vt:lpstr>Identifier عمومي و محلي</vt:lpstr>
      <vt:lpstr>تعريف تابع</vt:lpstr>
      <vt:lpstr>مثال</vt:lpstr>
      <vt:lpstr>call by value – call by reference</vt:lpstr>
      <vt:lpstr>call by value – call by reference</vt:lpstr>
      <vt:lpstr>صدا زدنهاي تودرتو</vt:lpstr>
      <vt:lpstr>چگونه تابعها را تعريف کنيم</vt:lpstr>
      <vt:lpstr>مثالها</vt:lpstr>
    </vt:vector>
  </TitlesOfParts>
  <Company>notebook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shoraka</dc:creator>
  <cp:lastModifiedBy>shoraka</cp:lastModifiedBy>
  <cp:revision>125</cp:revision>
  <dcterms:created xsi:type="dcterms:W3CDTF">2009-02-02T03:35:02Z</dcterms:created>
  <dcterms:modified xsi:type="dcterms:W3CDTF">2009-02-27T04:19:15Z</dcterms:modified>
</cp:coreProperties>
</file>