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sldIdLst>
    <p:sldId id="256" r:id="rId2"/>
    <p:sldId id="257" r:id="rId3"/>
    <p:sldId id="299" r:id="rId4"/>
    <p:sldId id="258" r:id="rId5"/>
    <p:sldId id="261" r:id="rId6"/>
    <p:sldId id="284" r:id="rId7"/>
    <p:sldId id="260" r:id="rId8"/>
    <p:sldId id="306" r:id="rId9"/>
    <p:sldId id="307" r:id="rId10"/>
    <p:sldId id="304" r:id="rId11"/>
    <p:sldId id="305" r:id="rId12"/>
    <p:sldId id="303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23" autoAdjust="0"/>
    <p:restoredTop sz="86429" autoAdjust="0"/>
  </p:normalViewPr>
  <p:slideViewPr>
    <p:cSldViewPr>
      <p:cViewPr varScale="1">
        <p:scale>
          <a:sx n="80" d="100"/>
          <a:sy n="80" d="100"/>
        </p:scale>
        <p:origin x="-10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949B-5963-4D2C-9C0C-F84A20F2DECF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7B83-851D-471E-9B23-318F9D50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latinLnBrk="0" hangingPunct="1"/>
            <a:endParaRPr kumimoji="0" lang="en-US">
              <a:cs typeface="Lotus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ctr" rtl="1">
              <a:defRPr sz="4400">
                <a:cs typeface="Lotus" pitchFamily="2" charset="-78"/>
              </a:defRPr>
            </a:lvl1pPr>
          </a:lstStyle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ctr" rtl="1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cs typeface="Lotus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ctr" rtl="1">
              <a:defRPr sz="1000"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3/9/2009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ctr" rtl="1">
              <a:defRPr sz="1100">
                <a:cs typeface="Lotus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 rtl="1">
              <a:defRPr sz="1300">
                <a:solidFill>
                  <a:srgbClr val="FFFFFF"/>
                </a:solidFill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 algn="ct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1pPr>
            <a:lvl2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2pPr>
            <a:lvl3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3pPr>
            <a:lvl4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4pPr>
            <a:lvl5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E53595-E0A5-4077-8D81-10908BBDD531}" type="datetimeFigureOut">
              <a:rPr lang="en-US" smtClean="0"/>
              <a:pPr/>
              <a:t>3/9/2009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60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کامپيوتر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a-IR" sz="3600" dirty="0" smtClean="0"/>
          </a:p>
          <a:p>
            <a:r>
              <a:rPr lang="fa-IR" sz="3600" dirty="0" smtClean="0"/>
              <a:t>آرايه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ها</a:t>
            </a:r>
          </a:p>
          <a:p>
            <a:r>
              <a:rPr lang="fa-IR" sz="3600" dirty="0" smtClean="0"/>
              <a:t>در زبان برنامه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سازي </a:t>
            </a:r>
            <a:r>
              <a:rPr lang="en-US" sz="3200" dirty="0" smtClean="0"/>
              <a:t>C++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جستجو در آرايهها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اگر آرايه مرتب نباشد</a:t>
            </a:r>
          </a:p>
          <a:p>
            <a:pPr lvl="1"/>
            <a:r>
              <a:rPr lang="fa-IR" dirty="0" smtClean="0"/>
              <a:t>جستجو از يک کنار (جستجو </a:t>
            </a:r>
            <a:r>
              <a:rPr lang="en-US" dirty="0" smtClean="0"/>
              <a:t>exhaustive</a:t>
            </a:r>
            <a:r>
              <a:rPr lang="fa-IR" dirty="0" smtClean="0"/>
              <a:t> است)</a:t>
            </a:r>
            <a:endParaRPr lang="fa-IR" dirty="0" smtClean="0"/>
          </a:p>
          <a:p>
            <a:r>
              <a:rPr lang="fa-IR" dirty="0" smtClean="0"/>
              <a:t>اگر آرايه مرتب شده باشد</a:t>
            </a:r>
          </a:p>
          <a:p>
            <a:pPr lvl="1"/>
            <a:r>
              <a:rPr lang="fa-IR" dirty="0" smtClean="0"/>
              <a:t>روشهاي مبتني بر ترتيب مانند</a:t>
            </a:r>
          </a:p>
          <a:p>
            <a:pPr lvl="2"/>
            <a:r>
              <a:rPr lang="fa-IR" dirty="0" smtClean="0"/>
              <a:t>روش منصف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کتابخانة </a:t>
            </a:r>
            <a:r>
              <a:rPr lang="en-US" dirty="0" err="1" smtClean="0"/>
              <a:t>string.h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عمليات با متن نيازهاي مختلفي دارد</a:t>
            </a:r>
          </a:p>
          <a:p>
            <a:pPr lvl="1"/>
            <a:r>
              <a:rPr lang="fa-IR" dirty="0" smtClean="0"/>
              <a:t>افزودن متنها به يکديگر (ترکيب)</a:t>
            </a:r>
          </a:p>
          <a:p>
            <a:pPr lvl="1"/>
            <a:r>
              <a:rPr lang="fa-IR" dirty="0" smtClean="0"/>
              <a:t>جستجو در متن</a:t>
            </a:r>
          </a:p>
          <a:p>
            <a:pPr lvl="1"/>
            <a:r>
              <a:rPr lang="fa-IR" dirty="0" smtClean="0"/>
              <a:t>جايگزين کردن در متن</a:t>
            </a:r>
          </a:p>
          <a:p>
            <a:pPr lvl="1"/>
            <a:r>
              <a:rPr lang="fa-IR" dirty="0" smtClean="0"/>
              <a:t>حذف از متن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t019 </a:t>
            </a:r>
            <a:r>
              <a:rPr lang="en-US" smtClean="0"/>
              <a:t>– t020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آرايه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مجموعه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اي از عناصر هم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نوع</a:t>
            </a:r>
          </a:p>
          <a:p>
            <a:pPr lvl="1"/>
            <a:r>
              <a:rPr lang="fa-IR" dirty="0" smtClean="0"/>
              <a:t>يک نام دارد (مطابق قواعد </a:t>
            </a:r>
            <a:r>
              <a:rPr lang="en-US" dirty="0" smtClean="0"/>
              <a:t>identifier</a:t>
            </a:r>
            <a:r>
              <a:rPr lang="fa-IR" dirty="0" smtClean="0"/>
              <a:t> زبان </a:t>
            </a:r>
            <a:r>
              <a:rPr lang="en-US" dirty="0" smtClean="0"/>
              <a:t>c</a:t>
            </a:r>
            <a:r>
              <a:rPr lang="fa-IR" dirty="0" smtClean="0"/>
              <a:t>)</a:t>
            </a:r>
          </a:p>
          <a:p>
            <a:pPr lvl="1"/>
            <a:r>
              <a:rPr lang="fa-IR" dirty="0" smtClean="0"/>
              <a:t>نوعي ترتيب براي آنها قائل شويم (انديس، شمارة عنصر از مجموعه)</a:t>
            </a:r>
          </a:p>
          <a:p>
            <a:pPr lvl="1"/>
            <a:r>
              <a:rPr lang="fa-IR" dirty="0" smtClean="0"/>
              <a:t>نحوة تعريف</a:t>
            </a:r>
          </a:p>
          <a:p>
            <a:pPr lvl="2" algn="l" rtl="0"/>
            <a:r>
              <a:rPr lang="en-US" dirty="0" err="1" smtClean="0"/>
              <a:t>int</a:t>
            </a:r>
            <a:r>
              <a:rPr lang="en-US" dirty="0" smtClean="0"/>
              <a:t> x[5]; //x[0], x[1], x[2], x[3], x[4]</a:t>
            </a:r>
          </a:p>
          <a:p>
            <a:pPr lvl="2" algn="l" rtl="0"/>
            <a:r>
              <a:rPr lang="en-US" dirty="0" smtClean="0"/>
              <a:t>float y[2][5];</a:t>
            </a:r>
          </a:p>
          <a:p>
            <a:pPr lvl="2" algn="l" rtl="0"/>
            <a:r>
              <a:rPr lang="en-US" dirty="0" err="1" smtClean="0"/>
              <a:t>int</a:t>
            </a:r>
            <a:r>
              <a:rPr lang="en-US" dirty="0" smtClean="0"/>
              <a:t> z[]={2,4,129,-12,7289};</a:t>
            </a:r>
          </a:p>
          <a:p>
            <a:pPr lvl="2" algn="l" rtl="0"/>
            <a:r>
              <a:rPr lang="en-US" dirty="0" smtClean="0"/>
              <a:t>char c[23], </a:t>
            </a:r>
            <a:r>
              <a:rPr lang="en-US" dirty="0" err="1" smtClean="0"/>
              <a:t>ch</a:t>
            </a:r>
            <a:r>
              <a:rPr lang="en-US" dirty="0" smtClean="0"/>
              <a:t>[]=“This is a sentence”;</a:t>
            </a:r>
          </a:p>
          <a:p>
            <a:pPr lvl="2" algn="l" rtl="0"/>
            <a:r>
              <a:rPr lang="en-US" dirty="0" err="1" smtClean="0"/>
              <a:t>int</a:t>
            </a:r>
            <a:r>
              <a:rPr lang="en-US" dirty="0" smtClean="0"/>
              <a:t> a[20]={2,3};</a:t>
            </a:r>
          </a:p>
          <a:p>
            <a:pPr lvl="2" algn="l" rtl="0"/>
            <a:r>
              <a:rPr lang="en-US" dirty="0" smtClean="0"/>
              <a:t>float y[2][5][3][24];</a:t>
            </a:r>
          </a:p>
          <a:p>
            <a:pPr lvl="2" algn="l" rtl="0"/>
            <a:r>
              <a:rPr lang="en-US" dirty="0" err="1" smtClean="0"/>
              <a:t>int</a:t>
            </a:r>
            <a:r>
              <a:rPr lang="en-US" dirty="0" smtClean="0"/>
              <a:t> d[2][3]={{3,5,9},{4,99,6}}, e[2][3]={4,8,-1,7,8,2};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a-IR" dirty="0" smtClean="0"/>
              <a:t>آرايه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نام آرايه همواره از نوع اشاره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گرهاست</a:t>
            </a:r>
            <a:endParaRPr lang="en-US" dirty="0" smtClean="0"/>
          </a:p>
          <a:p>
            <a:pPr lvl="2" algn="l" rtl="0"/>
            <a:r>
              <a:rPr lang="en-US" dirty="0" err="1" smtClean="0"/>
              <a:t>int</a:t>
            </a:r>
            <a:r>
              <a:rPr lang="en-US" dirty="0" smtClean="0"/>
              <a:t> a[12];</a:t>
            </a:r>
            <a:endParaRPr lang="fa-IR" dirty="0" smtClean="0"/>
          </a:p>
          <a:p>
            <a:pPr lvl="1"/>
            <a:r>
              <a:rPr lang="en-US" dirty="0" smtClean="0"/>
              <a:t>a</a:t>
            </a:r>
            <a:r>
              <a:rPr lang="fa-IR" dirty="0" smtClean="0"/>
              <a:t> اشاره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گر به نوع </a:t>
            </a:r>
            <a:r>
              <a:rPr lang="en-US" dirty="0" err="1" smtClean="0"/>
              <a:t>int</a:t>
            </a:r>
            <a:r>
              <a:rPr lang="fa-IR" dirty="0" smtClean="0"/>
              <a:t> است</a:t>
            </a:r>
          </a:p>
          <a:p>
            <a:pPr lvl="1"/>
            <a:r>
              <a:rPr lang="en-US" dirty="0" smtClean="0"/>
              <a:t>a[7]</a:t>
            </a:r>
            <a:r>
              <a:rPr lang="fa-IR" dirty="0" smtClean="0"/>
              <a:t> متغير از نوع </a:t>
            </a:r>
            <a:r>
              <a:rPr lang="en-US" dirty="0" err="1" smtClean="0"/>
              <a:t>int</a:t>
            </a:r>
            <a:r>
              <a:rPr lang="fa-IR" dirty="0" smtClean="0"/>
              <a:t> است</a:t>
            </a:r>
          </a:p>
          <a:p>
            <a:pPr lvl="1" algn="l" rtl="0"/>
            <a:r>
              <a:rPr lang="en-US" dirty="0" err="1" smtClean="0"/>
              <a:t>int</a:t>
            </a:r>
            <a:r>
              <a:rPr lang="en-US" dirty="0" smtClean="0"/>
              <a:t> b[3][5];</a:t>
            </a:r>
            <a:endParaRPr lang="fa-IR" dirty="0" smtClean="0"/>
          </a:p>
          <a:p>
            <a:pPr lvl="1"/>
            <a:r>
              <a:rPr lang="en-US" dirty="0" smtClean="0"/>
              <a:t>b</a:t>
            </a:r>
            <a:r>
              <a:rPr lang="fa-IR" dirty="0" smtClean="0"/>
              <a:t> اشاره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گر به اشاره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گر از نوع </a:t>
            </a:r>
            <a:r>
              <a:rPr lang="en-US" dirty="0" err="1" smtClean="0"/>
              <a:t>int</a:t>
            </a:r>
            <a:r>
              <a:rPr lang="fa-IR" dirty="0" smtClean="0"/>
              <a:t> است</a:t>
            </a:r>
          </a:p>
          <a:p>
            <a:pPr lvl="1"/>
            <a:r>
              <a:rPr lang="en-US" dirty="0" smtClean="0"/>
              <a:t>b[1]</a:t>
            </a:r>
            <a:r>
              <a:rPr lang="fa-IR" dirty="0" smtClean="0"/>
              <a:t> اشاره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گر به نوع </a:t>
            </a:r>
            <a:r>
              <a:rPr lang="en-US" dirty="0" err="1" smtClean="0"/>
              <a:t>int</a:t>
            </a:r>
            <a:r>
              <a:rPr lang="fa-IR" dirty="0" smtClean="0"/>
              <a:t> است</a:t>
            </a:r>
          </a:p>
          <a:p>
            <a:pPr lvl="1"/>
            <a:r>
              <a:rPr lang="en-US" dirty="0" smtClean="0"/>
              <a:t>b[2][4]</a:t>
            </a:r>
            <a:r>
              <a:rPr lang="fa-IR" dirty="0" smtClean="0"/>
              <a:t> متغير از نوع </a:t>
            </a:r>
            <a:r>
              <a:rPr lang="en-US" dirty="0" err="1" smtClean="0"/>
              <a:t>int</a:t>
            </a:r>
            <a:r>
              <a:rPr lang="fa-IR" dirty="0" smtClean="0"/>
              <a:t> است</a:t>
            </a:r>
          </a:p>
          <a:p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رشته</a:t>
            </a:r>
            <a:r>
              <a:rPr lang="fa-IR" sz="4400" dirty="0" smtClean="0">
                <a:cs typeface="Lotus"/>
              </a:rPr>
              <a:t>‌</a:t>
            </a:r>
            <a:r>
              <a:rPr lang="fa-IR" dirty="0" smtClean="0"/>
              <a:t>ها 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آراية از نوع </a:t>
            </a:r>
            <a:r>
              <a:rPr lang="en-US" dirty="0" smtClean="0"/>
              <a:t>char</a:t>
            </a:r>
            <a:r>
              <a:rPr lang="fa-IR" dirty="0" smtClean="0"/>
              <a:t> را رشته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نامند</a:t>
            </a:r>
          </a:p>
          <a:p>
            <a:pPr lvl="1"/>
            <a:r>
              <a:rPr lang="fa-IR" dirty="0" smtClean="0"/>
              <a:t>مطابق قرارداد زبان </a:t>
            </a:r>
            <a:r>
              <a:rPr lang="en-US" dirty="0" smtClean="0"/>
              <a:t>c</a:t>
            </a:r>
            <a:r>
              <a:rPr lang="fa-IR" dirty="0" smtClean="0"/>
              <a:t> رشته با مقدار صفر ختم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pPr lvl="1" algn="l" rtl="0"/>
            <a:r>
              <a:rPr lang="en-US" dirty="0" smtClean="0"/>
              <a:t>char s[]=“</a:t>
            </a:r>
            <a:r>
              <a:rPr lang="en-US" dirty="0" err="1" smtClean="0"/>
              <a:t>abcdef</a:t>
            </a:r>
            <a:r>
              <a:rPr lang="en-US" dirty="0" smtClean="0"/>
              <a:t>”; // is equal to :</a:t>
            </a:r>
          </a:p>
          <a:p>
            <a:pPr lvl="1" algn="l" rtl="0"/>
            <a:r>
              <a:rPr lang="en-US" dirty="0" smtClean="0"/>
              <a:t>//                   </a:t>
            </a:r>
            <a:r>
              <a:rPr lang="en-US" dirty="0" smtClean="0"/>
              <a:t>char s[]={‘</a:t>
            </a:r>
            <a:r>
              <a:rPr lang="en-US" dirty="0" err="1" smtClean="0"/>
              <a:t>a’,’b’,’c’,’d’,’e’,’f</a:t>
            </a:r>
            <a:r>
              <a:rPr lang="en-US" dirty="0" smtClean="0"/>
              <a:t>’,’\0’};</a:t>
            </a:r>
          </a:p>
          <a:p>
            <a:r>
              <a:rPr lang="fa-IR" dirty="0" smtClean="0"/>
              <a:t>نحوة ورود و خروج رشته</a:t>
            </a:r>
            <a:endParaRPr lang="en-US" dirty="0" smtClean="0"/>
          </a:p>
          <a:p>
            <a:pPr lvl="1"/>
            <a:r>
              <a:rPr lang="fa-IR" dirty="0" smtClean="0"/>
              <a:t>در توابع </a:t>
            </a:r>
            <a:r>
              <a:rPr lang="en-US" dirty="0" err="1" smtClean="0"/>
              <a:t>scanf</a:t>
            </a:r>
            <a:r>
              <a:rPr lang="fa-IR" dirty="0" smtClean="0"/>
              <a:t> يا </a:t>
            </a:r>
            <a:r>
              <a:rPr lang="en-US" dirty="0" err="1" smtClean="0"/>
              <a:t>printf</a:t>
            </a:r>
            <a:r>
              <a:rPr lang="fa-IR" dirty="0" smtClean="0"/>
              <a:t> با استفاده از قالب </a:t>
            </a:r>
            <a:r>
              <a:rPr lang="en-US" dirty="0" smtClean="0"/>
              <a:t>%s</a:t>
            </a:r>
            <a:endParaRPr lang="fa-IR" dirty="0" smtClean="0"/>
          </a:p>
          <a:p>
            <a:pPr lvl="1"/>
            <a:r>
              <a:rPr lang="fa-IR" dirty="0" smtClean="0"/>
              <a:t>توابع </a:t>
            </a:r>
            <a:r>
              <a:rPr lang="en-US" dirty="0" smtClean="0"/>
              <a:t>gets</a:t>
            </a:r>
            <a:r>
              <a:rPr lang="fa-IR" dirty="0" smtClean="0"/>
              <a:t> و </a:t>
            </a:r>
            <a:r>
              <a:rPr lang="en-US" dirty="0" smtClean="0"/>
              <a:t>puts</a:t>
            </a:r>
            <a:r>
              <a:rPr lang="fa-IR" dirty="0" smtClean="0"/>
              <a:t> (کتابخانة </a:t>
            </a:r>
            <a:r>
              <a:rPr lang="en-US" dirty="0" err="1" smtClean="0"/>
              <a:t>conio</a:t>
            </a:r>
            <a:r>
              <a:rPr lang="fa-IR" dirty="0" smtClean="0"/>
              <a:t>) ويژة ورود و خروج رشته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ها هستند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استفاده از آرايه به عنوان آرگومان تابع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err="1" smtClean="0"/>
              <a:t>int</a:t>
            </a:r>
            <a:r>
              <a:rPr lang="en-US" dirty="0" smtClean="0"/>
              <a:t> fnc1 (</a:t>
            </a:r>
            <a:r>
              <a:rPr lang="en-US" dirty="0" err="1" smtClean="0"/>
              <a:t>int</a:t>
            </a:r>
            <a:r>
              <a:rPr lang="en-US" dirty="0" smtClean="0"/>
              <a:t> x [10]) {     }</a:t>
            </a:r>
          </a:p>
          <a:p>
            <a:pPr algn="l" rtl="0"/>
            <a:r>
              <a:rPr lang="en-US" dirty="0" smtClean="0"/>
              <a:t>void fnc2 (</a:t>
            </a:r>
            <a:r>
              <a:rPr lang="en-US" dirty="0" err="1" smtClean="0"/>
              <a:t>int</a:t>
            </a:r>
            <a:r>
              <a:rPr lang="en-US" dirty="0" smtClean="0"/>
              <a:t> x[], </a:t>
            </a:r>
            <a:r>
              <a:rPr lang="en-US" dirty="0" err="1" smtClean="0"/>
              <a:t>int</a:t>
            </a:r>
            <a:r>
              <a:rPr lang="en-US" dirty="0" smtClean="0"/>
              <a:t> length) {    }</a:t>
            </a:r>
          </a:p>
          <a:p>
            <a:pPr algn="l" rtl="0"/>
            <a:r>
              <a:rPr lang="en-US" dirty="0" smtClean="0"/>
              <a:t>char fnc3 (</a:t>
            </a:r>
            <a:r>
              <a:rPr lang="en-US" dirty="0" err="1" smtClean="0"/>
              <a:t>int</a:t>
            </a:r>
            <a:r>
              <a:rPr lang="en-US" dirty="0" smtClean="0"/>
              <a:t> x[][3],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rlen</a:t>
            </a:r>
            <a:r>
              <a:rPr lang="en-US" dirty="0" smtClean="0"/>
              <a:t>) {      }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l" rtl="0"/>
            <a:r>
              <a:rPr lang="en-US" dirty="0" smtClean="0"/>
              <a:t>t23-t25</a:t>
            </a:r>
            <a:endParaRPr lang="fa-IR" dirty="0" smtClean="0"/>
          </a:p>
          <a:p>
            <a:pPr lvl="1" algn="l" rtl="0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مرتب</a:t>
            </a:r>
            <a:r>
              <a:rPr lang="fa-IR" sz="4400" dirty="0" smtClean="0">
                <a:cs typeface="Lotus"/>
              </a:rPr>
              <a:t>‌</a:t>
            </a:r>
            <a:r>
              <a:rPr lang="fa-IR" dirty="0" smtClean="0"/>
              <a:t>سازي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در </a:t>
            </a:r>
            <a:r>
              <a:rPr lang="fa-IR" dirty="0" smtClean="0"/>
              <a:t>کاربردها نياز به مرتب کردن ليستها بر حسب مقدار اعضاء پيش ميآيد</a:t>
            </a:r>
          </a:p>
          <a:p>
            <a:pPr lvl="1"/>
            <a:r>
              <a:rPr lang="fa-IR" dirty="0" smtClean="0"/>
              <a:t>مثال :</a:t>
            </a:r>
          </a:p>
          <a:p>
            <a:pPr lvl="2"/>
            <a:r>
              <a:rPr lang="fa-IR" dirty="0" smtClean="0"/>
              <a:t>مقادير اندازه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گيري/محاسبه شده</a:t>
            </a:r>
          </a:p>
          <a:p>
            <a:pPr lvl="3"/>
            <a:r>
              <a:rPr lang="fa-IR" dirty="0" smtClean="0"/>
              <a:t>معدل – و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زن – ابعاد – موقعيت </a:t>
            </a:r>
            <a:endParaRPr lang="fa-IR" dirty="0" smtClean="0"/>
          </a:p>
          <a:p>
            <a:pPr lvl="2"/>
            <a:r>
              <a:rPr lang="fa-IR" dirty="0" smtClean="0"/>
              <a:t>ليست اسامي/شماره تلفن</a:t>
            </a:r>
          </a:p>
          <a:p>
            <a:r>
              <a:rPr lang="fa-IR" dirty="0" smtClean="0"/>
              <a:t>روشها (الگوريتمها) ي مختلفي براي مرتب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سازي ارائه شده</a:t>
            </a:r>
          </a:p>
          <a:p>
            <a:pPr lvl="1"/>
            <a:r>
              <a:rPr lang="fa-IR" dirty="0" smtClean="0"/>
              <a:t>تفاوت روشها در </a:t>
            </a:r>
          </a:p>
          <a:p>
            <a:pPr lvl="2"/>
            <a:r>
              <a:rPr lang="fa-IR" dirty="0" smtClean="0"/>
              <a:t>پيچيدگي/سادگي فرآيند</a:t>
            </a:r>
          </a:p>
          <a:p>
            <a:pPr lvl="2"/>
            <a:r>
              <a:rPr lang="fa-IR" dirty="0" smtClean="0"/>
              <a:t>سرعت اجرا </a:t>
            </a:r>
          </a:p>
          <a:p>
            <a:pPr lvl="3"/>
            <a:r>
              <a:rPr lang="fa-IR" dirty="0" smtClean="0"/>
              <a:t>کلي يا وابسته به شرايط خاص : ليست نيمه مرتب شده/پراکنده – حجم زياد/کم ... </a:t>
            </a:r>
          </a:p>
          <a:p>
            <a:pPr lvl="2"/>
            <a:r>
              <a:rPr lang="fa-IR" dirty="0" smtClean="0"/>
              <a:t>طول برنامه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مرتب</a:t>
            </a:r>
            <a:r>
              <a:rPr lang="fa-IR" sz="4000" dirty="0" smtClean="0">
                <a:cs typeface="Lotus"/>
              </a:rPr>
              <a:t>‌</a:t>
            </a:r>
            <a:r>
              <a:rPr lang="fa-IR" dirty="0" smtClean="0"/>
              <a:t>سازي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يک روند (الگوريتم) ساده :</a:t>
            </a:r>
          </a:p>
          <a:p>
            <a:pPr lvl="1"/>
            <a:r>
              <a:rPr lang="fa-IR" dirty="0" smtClean="0"/>
              <a:t>در ليست موجود دنبال بزرگترين عضو بگرد</a:t>
            </a:r>
          </a:p>
          <a:p>
            <a:pPr lvl="1"/>
            <a:r>
              <a:rPr lang="fa-IR" dirty="0" smtClean="0"/>
              <a:t>جاي آنرا با آخرين عضو عوض کن</a:t>
            </a:r>
          </a:p>
          <a:p>
            <a:pPr lvl="1"/>
            <a:r>
              <a:rPr lang="fa-IR" dirty="0" smtClean="0"/>
              <a:t>عضو آخر را از ليست حذف کن (در نظر نگير)</a:t>
            </a:r>
          </a:p>
          <a:p>
            <a:pPr lvl="1"/>
            <a:r>
              <a:rPr lang="fa-IR" dirty="0" smtClean="0"/>
              <a:t>اگر تعداد اعضاي ليست از 1 بيشتر است به اولين خط برو</a:t>
            </a:r>
          </a:p>
          <a:p>
            <a:endParaRPr lang="fa-IR" dirty="0" smtClean="0"/>
          </a:p>
          <a:p>
            <a:r>
              <a:rPr lang="fa-IR" dirty="0" smtClean="0"/>
              <a:t>معيارهاي مؤثر بودن الگوريتم</a:t>
            </a:r>
          </a:p>
          <a:p>
            <a:pPr lvl="1"/>
            <a:r>
              <a:rPr lang="fa-IR" dirty="0" smtClean="0"/>
              <a:t>تعداد مقايسه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ها ؟</a:t>
            </a:r>
          </a:p>
          <a:p>
            <a:pPr lvl="1"/>
            <a:r>
              <a:rPr lang="fa-IR" dirty="0" smtClean="0"/>
              <a:t>تعداد عمليات انتقال 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مرتب</a:t>
            </a:r>
            <a:r>
              <a:rPr lang="fa-IR" sz="4000" dirty="0" smtClean="0">
                <a:cs typeface="Lotus"/>
              </a:rPr>
              <a:t>‌</a:t>
            </a:r>
            <a:r>
              <a:rPr lang="fa-IR" dirty="0" smtClean="0"/>
              <a:t>سازي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روش حبابي :</a:t>
            </a:r>
          </a:p>
          <a:p>
            <a:pPr lvl="1"/>
            <a:r>
              <a:rPr lang="fa-IR" dirty="0" smtClean="0"/>
              <a:t>تکرار اول</a:t>
            </a:r>
          </a:p>
          <a:p>
            <a:pPr lvl="1"/>
            <a:r>
              <a:rPr lang="fa-IR" dirty="0" smtClean="0"/>
              <a:t>عضو اول را در نظر بگير </a:t>
            </a:r>
          </a:p>
          <a:p>
            <a:pPr lvl="1"/>
            <a:r>
              <a:rPr lang="fa-IR" dirty="0" smtClean="0"/>
              <a:t>آنرا با عضو بعدي مقايسه کن</a:t>
            </a:r>
          </a:p>
          <a:p>
            <a:pPr lvl="1"/>
            <a:r>
              <a:rPr lang="fa-IR" dirty="0" smtClean="0"/>
              <a:t>اگر عضو فعلي از عضو بعدي بزرگتر است جاي آن دو را عوض کن</a:t>
            </a:r>
          </a:p>
          <a:p>
            <a:pPr lvl="1"/>
            <a:r>
              <a:rPr lang="fa-IR" dirty="0" smtClean="0"/>
              <a:t>عضو بعدي را در نظر بگير</a:t>
            </a:r>
          </a:p>
          <a:p>
            <a:pPr lvl="1"/>
            <a:r>
              <a:rPr lang="fa-IR" dirty="0" smtClean="0"/>
              <a:t>اگر به عضو ماقبل آخر نرسيده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اي به خط دوم برو</a:t>
            </a:r>
          </a:p>
          <a:p>
            <a:pPr lvl="1"/>
            <a:r>
              <a:rPr lang="fa-IR" dirty="0" smtClean="0"/>
              <a:t>به عدد تکرار يکي اضافه کن</a:t>
            </a:r>
          </a:p>
          <a:p>
            <a:pPr lvl="1"/>
            <a:r>
              <a:rPr lang="fa-IR" dirty="0" smtClean="0"/>
              <a:t>عضو آخر فعلي را از عمليات بعدي حذف کن (در نظر نگير)</a:t>
            </a:r>
          </a:p>
          <a:p>
            <a:pPr lvl="1"/>
            <a:r>
              <a:rPr lang="fa-IR" dirty="0" smtClean="0"/>
              <a:t>اگر تعداد تکرار از تعداد کل اعضاء يکي کمتر نيست به خط اول برو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درس برنامه‌سازي کامپيوت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آرايه&amp;quot;&quot;/&gt;&lt;property id=&quot;20307&quot; value=&quot;257&quot;/&gt;&lt;/object&gt;&lt;object type=&quot;3&quot; unique_id=&quot;10861&quot;&gt;&lt;property id=&quot;20148&quot; value=&quot;5&quot;/&gt;&lt;property id=&quot;20300&quot; value=&quot;Slide 4 - &amp;quot;رشته‌ها strings&amp;quot;&quot;/&gt;&lt;property id=&quot;20307&quot; value=&quot;258&quot;/&gt;&lt;/object&gt;&lt;object type=&quot;3&quot; unique_id=&quot;10862&quot;&gt;&lt;property id=&quot;20148&quot; value=&quot;5&quot;/&gt;&lt;property id=&quot;20300&quot; value=&quot;Slide 5 - &amp;quot;استفاده از آرايه به عنوان آرگومان تابع&amp;quot;&quot;/&gt;&lt;property id=&quot;20307&quot; value=&quot;261&quot;/&gt;&lt;/object&gt;&lt;object type=&quot;3&quot; unique_id=&quot;10864&quot;&gt;&lt;property id=&quot;20148&quot; value=&quot;5&quot;/&gt;&lt;property id=&quot;20300&quot; value=&quot;Slide 7 - &amp;quot;مرتب‌سازي&amp;quot;&quot;/&gt;&lt;property id=&quot;20307&quot; value=&quot;260&quot;/&gt;&lt;/object&gt;&lt;object type=&quot;3&quot; unique_id=&quot;11165&quot;&gt;&lt;property id=&quot;20148&quot; value=&quot;5&quot;/&gt;&lt;property id=&quot;20300&quot; value=&quot;Slide 6 - &amp;quot;مثال&amp;quot;&quot;/&gt;&lt;property id=&quot;20307&quot; value=&quot;284&quot;/&gt;&lt;/object&gt;&lt;object type=&quot;3&quot; unique_id=&quot;12092&quot;&gt;&lt;property id=&quot;20148&quot; value=&quot;5&quot;/&gt;&lt;property id=&quot;20300&quot; value=&quot;Slide 3 - &amp;quot;آرايه&amp;quot;&quot;/&gt;&lt;property id=&quot;20307&quot; value=&quot;299&quot;/&gt;&lt;/object&gt;&lt;object type=&quot;3&quot; unique_id=&quot;12228&quot;&gt;&lt;property id=&quot;20148&quot; value=&quot;5&quot;/&gt;&lt;property id=&quot;20300&quot; value=&quot;Slide 12 - &amp;quot;مثالها&amp;quot;&quot;/&gt;&lt;property id=&quot;20307&quot; value=&quot;303&quot;/&gt;&lt;/object&gt;&lt;object type=&quot;3&quot; unique_id=&quot;13045&quot;&gt;&lt;property id=&quot;20148&quot; value=&quot;5&quot;/&gt;&lt;property id=&quot;20300&quot; value=&quot;Slide 10 - &amp;quot;جستجو در آرايهها&amp;quot;&quot;/&gt;&lt;property id=&quot;20307&quot; value=&quot;304&quot;/&gt;&lt;/object&gt;&lt;object type=&quot;3&quot; unique_id=&quot;13046&quot;&gt;&lt;property id=&quot;20148&quot; value=&quot;5&quot;/&gt;&lt;property id=&quot;20300&quot; value=&quot;Slide 11 - &amp;quot;کتابخانة string.h&amp;quot;&quot;/&gt;&lt;property id=&quot;20307&quot; value=&quot;305&quot;/&gt;&lt;/object&gt;&lt;object type=&quot;3&quot; unique_id=&quot;13071&quot;&gt;&lt;property id=&quot;20148&quot; value=&quot;5&quot;/&gt;&lt;property id=&quot;20300&quot; value=&quot;Slide 8 - &amp;quot;مرتب‌سازي&amp;quot;&quot;/&gt;&lt;property id=&quot;20307&quot; value=&quot;306&quot;/&gt;&lt;/object&gt;&lt;object type=&quot;3&quot; unique_id=&quot;13072&quot;&gt;&lt;property id=&quot;20148&quot; value=&quot;5&quot;/&gt;&lt;property id=&quot;20300&quot; value=&quot;Slide 9 - &amp;quot;مرتب‌سازي&amp;quot;&quot;/&gt;&lt;property id=&quot;20307&quot; value=&quot;30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13745</TotalTime>
  <Words>538</Words>
  <Application>Microsoft Office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درس برنامه‌سازي کامپيوتر</vt:lpstr>
      <vt:lpstr>آرايه</vt:lpstr>
      <vt:lpstr>آرايه</vt:lpstr>
      <vt:lpstr>رشته‌ها strings</vt:lpstr>
      <vt:lpstr>استفاده از آرايه به عنوان آرگومان تابع</vt:lpstr>
      <vt:lpstr>مثال</vt:lpstr>
      <vt:lpstr>مرتب‌سازي</vt:lpstr>
      <vt:lpstr>مرتب‌سازي</vt:lpstr>
      <vt:lpstr>مرتب‌سازي</vt:lpstr>
      <vt:lpstr>جستجو در آرايهها</vt:lpstr>
      <vt:lpstr>کتابخانة string.h</vt:lpstr>
      <vt:lpstr>مثالها</vt:lpstr>
    </vt:vector>
  </TitlesOfParts>
  <Company>notebook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shoraka</dc:creator>
  <cp:lastModifiedBy>shoraka</cp:lastModifiedBy>
  <cp:revision>133</cp:revision>
  <dcterms:created xsi:type="dcterms:W3CDTF">2009-02-02T03:35:02Z</dcterms:created>
  <dcterms:modified xsi:type="dcterms:W3CDTF">2009-03-10T01:25:00Z</dcterms:modified>
</cp:coreProperties>
</file>