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14"/>
  </p:notesMasterIdLst>
  <p:sldIdLst>
    <p:sldId id="256" r:id="rId2"/>
    <p:sldId id="257" r:id="rId3"/>
    <p:sldId id="299" r:id="rId4"/>
    <p:sldId id="258" r:id="rId5"/>
    <p:sldId id="305" r:id="rId6"/>
    <p:sldId id="284" r:id="rId7"/>
    <p:sldId id="261" r:id="rId8"/>
    <p:sldId id="259" r:id="rId9"/>
    <p:sldId id="260" r:id="rId10"/>
    <p:sldId id="287" r:id="rId11"/>
    <p:sldId id="300" r:id="rId12"/>
    <p:sldId id="303" r:id="rId13"/>
  </p:sldIdLst>
  <p:sldSz cx="9144000" cy="6858000" type="screen4x3"/>
  <p:notesSz cx="6858000" cy="9144000"/>
  <p:custDataLst>
    <p:tags r:id="rId1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623" autoAdjust="0"/>
    <p:restoredTop sz="86429" autoAdjust="0"/>
  </p:normalViewPr>
  <p:slideViewPr>
    <p:cSldViewPr>
      <p:cViewPr varScale="1">
        <p:scale>
          <a:sx n="63" d="100"/>
          <a:sy n="63" d="100"/>
        </p:scale>
        <p:origin x="-30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52949B-5963-4D2C-9C0C-F84A20F2DECF}" type="datetimeFigureOut">
              <a:rPr lang="en-US" smtClean="0"/>
              <a:pPr/>
              <a:t>4/6/2009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8C7B83-851D-471E-9B23-318F9D50E65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eaLnBrk="1" latinLnBrk="0" hangingPunct="1"/>
            <a:endParaRPr kumimoji="0" lang="en-US">
              <a:cs typeface="Lotus" pitchFamily="2" charset="-78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ctr" rtl="1">
              <a:defRPr sz="4400">
                <a:cs typeface="Lotus" pitchFamily="2" charset="-78"/>
              </a:defRPr>
            </a:lvl1pPr>
          </a:lstStyle>
          <a:p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ctr" rtl="1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  <a:cs typeface="Lotus" pitchFamily="2" charset="-78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ctr" rtl="1">
              <a:defRPr sz="1000">
                <a:cs typeface="Lotus" pitchFamily="2" charset="-78"/>
              </a:defRPr>
            </a:lvl1pPr>
          </a:lstStyle>
          <a:p>
            <a:fld id="{6CE53595-E0A5-4077-8D81-10908BBDD531}" type="datetimeFigureOut">
              <a:rPr lang="en-US" smtClean="0"/>
              <a:pPr/>
              <a:t>4/6/2009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ctr" rtl="1">
              <a:defRPr sz="1100">
                <a:cs typeface="Lotus" pitchFamily="2" charset="-78"/>
              </a:defRPr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 rtl="1">
              <a:defRPr sz="1300">
                <a:solidFill>
                  <a:srgbClr val="FFFFFF"/>
                </a:solidFill>
                <a:cs typeface="Lotus" pitchFamily="2" charset="-78"/>
              </a:defRPr>
            </a:lvl1pPr>
          </a:lstStyle>
          <a:p>
            <a:fld id="{109CE3E8-F4D6-4D1F-846A-3759187A5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53595-E0A5-4077-8D81-10908BBDD531}" type="datetimeFigureOut">
              <a:rPr lang="en-US" smtClean="0"/>
              <a:pPr/>
              <a:t>4/6/2009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CE3E8-F4D6-4D1F-846A-3759187A5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53595-E0A5-4077-8D81-10908BBDD531}" type="datetimeFigureOut">
              <a:rPr lang="en-US" smtClean="0"/>
              <a:pPr/>
              <a:t>4/6/2009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CE3E8-F4D6-4D1F-846A-3759187A5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53595-E0A5-4077-8D81-10908BBDD531}" type="datetimeFigureOut">
              <a:rPr lang="en-US" smtClean="0"/>
              <a:pPr/>
              <a:t>4/6/2009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CE3E8-F4D6-4D1F-846A-3759187A5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53595-E0A5-4077-8D81-10908BBDD531}" type="datetimeFigureOut">
              <a:rPr lang="en-US" smtClean="0"/>
              <a:pPr/>
              <a:t>4/6/2009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CE3E8-F4D6-4D1F-846A-3759187A5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>
            <a:lvl1pPr algn="ctr" rtl="1">
              <a:defRPr baseline="0">
                <a:latin typeface="Arial" pitchFamily="34" charset="0"/>
                <a:cs typeface="Lotus" pitchFamily="2" charset="-78"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>
            <a:lvl1pPr algn="r" rtl="1">
              <a:buFont typeface="Arial" pitchFamily="34" charset="0"/>
              <a:buChar char="•"/>
              <a:defRPr baseline="0">
                <a:latin typeface="Arial" pitchFamily="34" charset="0"/>
                <a:cs typeface="Lotus" pitchFamily="2" charset="-78"/>
              </a:defRPr>
            </a:lvl1pPr>
            <a:lvl2pPr algn="r" rtl="1">
              <a:buFont typeface="Arial" pitchFamily="34" charset="0"/>
              <a:buChar char="•"/>
              <a:defRPr baseline="0">
                <a:latin typeface="Arial" pitchFamily="34" charset="0"/>
                <a:cs typeface="Lotus" pitchFamily="2" charset="-78"/>
              </a:defRPr>
            </a:lvl2pPr>
            <a:lvl3pPr algn="r" rtl="1">
              <a:buFont typeface="Arial" pitchFamily="34" charset="0"/>
              <a:buChar char="•"/>
              <a:defRPr baseline="0">
                <a:latin typeface="Arial" pitchFamily="34" charset="0"/>
                <a:cs typeface="Lotus" pitchFamily="2" charset="-78"/>
              </a:defRPr>
            </a:lvl3pPr>
            <a:lvl4pPr algn="r" rtl="1">
              <a:buFont typeface="Arial" pitchFamily="34" charset="0"/>
              <a:buChar char="•"/>
              <a:defRPr baseline="0">
                <a:latin typeface="Arial" pitchFamily="34" charset="0"/>
                <a:cs typeface="Lotus" pitchFamily="2" charset="-78"/>
              </a:defRPr>
            </a:lvl4pPr>
            <a:lvl5pPr algn="r" rtl="1">
              <a:buFont typeface="Arial" pitchFamily="34" charset="0"/>
              <a:buChar char="•"/>
              <a:defRPr baseline="0">
                <a:latin typeface="Arial" pitchFamily="34" charset="0"/>
                <a:cs typeface="Lotus" pitchFamily="2" charset="-78"/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>
            <a:lvl1pPr algn="r" rtl="1">
              <a:defRPr baseline="0">
                <a:latin typeface="Arial" pitchFamily="34" charset="0"/>
                <a:cs typeface="Lotus" pitchFamily="2" charset="-78"/>
              </a:defRPr>
            </a:lvl1pPr>
          </a:lstStyle>
          <a:p>
            <a:fld id="{6CE53595-E0A5-4077-8D81-10908BBDD531}" type="datetimeFigureOut">
              <a:rPr lang="en-US" smtClean="0"/>
              <a:pPr/>
              <a:t>4/6/2009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>
            <a:lvl1pPr algn="r" rtl="1">
              <a:defRPr baseline="0">
                <a:latin typeface="Arial" pitchFamily="34" charset="0"/>
                <a:cs typeface="Lotus" pitchFamily="2" charset="-78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 rtl="1">
              <a:defRPr baseline="0">
                <a:latin typeface="Arial" pitchFamily="34" charset="0"/>
                <a:cs typeface="Lotus" pitchFamily="2" charset="-78"/>
              </a:defRPr>
            </a:lvl1pPr>
          </a:lstStyle>
          <a:p>
            <a:fld id="{109CE3E8-F4D6-4D1F-846A-3759187A5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6CE53595-E0A5-4077-8D81-10908BBDD531}" type="datetimeFigureOut">
              <a:rPr lang="en-US" smtClean="0"/>
              <a:pPr/>
              <a:t>4/6/2009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109CE3E8-F4D6-4D1F-846A-3759187A5FA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CE53595-E0A5-4077-8D81-10908BBDD531}" type="datetimeFigureOut">
              <a:rPr lang="en-US" smtClean="0"/>
              <a:pPr/>
              <a:t>4/6/2009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109CE3E8-F4D6-4D1F-846A-3759187A5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6CE53595-E0A5-4077-8D81-10908BBDD531}" type="datetimeFigureOut">
              <a:rPr lang="en-US" smtClean="0"/>
              <a:pPr/>
              <a:t>4/6/2009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109CE3E8-F4D6-4D1F-846A-3759187A5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53595-E0A5-4077-8D81-10908BBDD531}" type="datetimeFigureOut">
              <a:rPr lang="en-US" smtClean="0"/>
              <a:pPr/>
              <a:t>4/6/2009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CE3E8-F4D6-4D1F-846A-3759187A5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CE53595-E0A5-4077-8D81-10908BBDD531}" type="datetimeFigureOut">
              <a:rPr lang="en-US" smtClean="0"/>
              <a:pPr/>
              <a:t>4/6/2009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109CE3E8-F4D6-4D1F-846A-3759187A5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6CE53595-E0A5-4077-8D81-10908BBDD531}" type="datetimeFigureOut">
              <a:rPr lang="en-US" smtClean="0"/>
              <a:pPr/>
              <a:t>4/6/2009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109CE3E8-F4D6-4D1F-846A-3759187A5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6CE53595-E0A5-4077-8D81-10908BBDD531}" type="datetimeFigureOut">
              <a:rPr lang="en-US" smtClean="0"/>
              <a:pPr/>
              <a:t>4/6/2009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109CE3E8-F4D6-4D1F-846A-3759187A5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6CE53595-E0A5-4077-8D81-10908BBDD531}" type="datetimeFigureOut">
              <a:rPr lang="en-US" smtClean="0"/>
              <a:pPr/>
              <a:t>4/6/2009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109CE3E8-F4D6-4D1F-846A-3759187A5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61" r:id="rId12"/>
    <p:sldLayoutId id="2147483660" r:id="rId13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dirty="0" smtClean="0"/>
              <a:t>درس برنامه</a:t>
            </a:r>
            <a:r>
              <a:rPr lang="fa-IR" dirty="0" smtClean="0">
                <a:cs typeface="Lotus"/>
              </a:rPr>
              <a:t>‌</a:t>
            </a:r>
            <a:r>
              <a:rPr lang="fa-IR" dirty="0" smtClean="0"/>
              <a:t>سازي کامپيوتر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fa-IR" sz="3600" dirty="0" smtClean="0"/>
          </a:p>
          <a:p>
            <a:r>
              <a:rPr lang="fa-IR" sz="3600" dirty="0" smtClean="0"/>
              <a:t>اشاره</a:t>
            </a:r>
            <a:r>
              <a:rPr lang="fa-IR" sz="3600" dirty="0" smtClean="0">
                <a:cs typeface="Lotus"/>
              </a:rPr>
              <a:t>‌</a:t>
            </a:r>
            <a:r>
              <a:rPr lang="fa-IR" sz="3600" dirty="0" smtClean="0"/>
              <a:t>گر</a:t>
            </a:r>
            <a:r>
              <a:rPr lang="fa-IR" sz="3600" dirty="0" smtClean="0">
                <a:cs typeface="Lotus"/>
              </a:rPr>
              <a:t>‌</a:t>
            </a:r>
            <a:r>
              <a:rPr lang="fa-IR" sz="3600" dirty="0" smtClean="0"/>
              <a:t>ها</a:t>
            </a:r>
          </a:p>
          <a:p>
            <a:r>
              <a:rPr lang="fa-IR" sz="3600" dirty="0" smtClean="0"/>
              <a:t>در زبان برنامه</a:t>
            </a:r>
            <a:r>
              <a:rPr lang="fa-IR" sz="3600" dirty="0" smtClean="0">
                <a:cs typeface="Lotus"/>
              </a:rPr>
              <a:t>‌</a:t>
            </a:r>
            <a:r>
              <a:rPr lang="fa-IR" sz="3600" dirty="0" smtClean="0"/>
              <a:t>سازي </a:t>
            </a:r>
            <a:r>
              <a:rPr lang="en-US" sz="3200" dirty="0" smtClean="0"/>
              <a:t>C++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اشاره</a:t>
            </a:r>
            <a:r>
              <a:rPr lang="fa-IR" sz="4400" dirty="0" smtClean="0">
                <a:cs typeface="Lotus"/>
              </a:rPr>
              <a:t>‌</a:t>
            </a:r>
            <a:r>
              <a:rPr lang="fa-IR" dirty="0" smtClean="0"/>
              <a:t>گر به تابع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dirty="0" smtClean="0"/>
              <a:t>ممکن است بتوان توابعي را تعريف نمود که ساختار مشابهي داشته باشند</a:t>
            </a:r>
          </a:p>
          <a:p>
            <a:pPr lvl="2"/>
            <a:r>
              <a:rPr lang="fa-IR" dirty="0" smtClean="0"/>
              <a:t>در وروديها</a:t>
            </a:r>
          </a:p>
          <a:p>
            <a:pPr lvl="2"/>
            <a:r>
              <a:rPr lang="fa-IR" dirty="0" smtClean="0"/>
              <a:t>در خروجي</a:t>
            </a:r>
          </a:p>
          <a:p>
            <a:pPr lvl="2"/>
            <a:r>
              <a:rPr lang="fa-IR" dirty="0" smtClean="0"/>
              <a:t>طبعاٌ بايد عملکردها نيز با هم مرتبط باشد</a:t>
            </a:r>
          </a:p>
          <a:p>
            <a:pPr lvl="1"/>
            <a:r>
              <a:rPr lang="fa-IR" dirty="0" smtClean="0"/>
              <a:t>در اينصورت مي</a:t>
            </a:r>
            <a:r>
              <a:rPr lang="fa-IR" sz="2800" dirty="0" smtClean="0">
                <a:cs typeface="Lotus"/>
              </a:rPr>
              <a:t>‌</a:t>
            </a:r>
            <a:r>
              <a:rPr lang="fa-IR" dirty="0" smtClean="0"/>
              <a:t>توان بکمک اشاره</a:t>
            </a:r>
            <a:r>
              <a:rPr lang="fa-IR" sz="2800" dirty="0" smtClean="0">
                <a:cs typeface="Lotus"/>
              </a:rPr>
              <a:t>‌</a:t>
            </a:r>
            <a:r>
              <a:rPr lang="fa-IR" dirty="0" smtClean="0"/>
              <a:t>گر به تابع، در موقعيتهاي مختلف توابع متناسب را صدا زد</a:t>
            </a:r>
            <a:endParaRPr lang="fa-I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مثال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4343400" cy="4572000"/>
          </a:xfrm>
        </p:spPr>
        <p:txBody>
          <a:bodyPr>
            <a:normAutofit fontScale="70000" lnSpcReduction="20000"/>
          </a:bodyPr>
          <a:lstStyle/>
          <a:p>
            <a:pPr lvl="1" algn="l" rtl="0"/>
            <a:r>
              <a:rPr lang="en-US" dirty="0" smtClean="0"/>
              <a:t> #include&lt;</a:t>
            </a:r>
            <a:r>
              <a:rPr lang="en-US" dirty="0" err="1" smtClean="0"/>
              <a:t>stdio.h</a:t>
            </a:r>
            <a:r>
              <a:rPr lang="en-US" dirty="0" smtClean="0"/>
              <a:t>&gt; </a:t>
            </a:r>
          </a:p>
          <a:p>
            <a:pPr lvl="1" algn="l" rtl="0"/>
            <a:r>
              <a:rPr lang="en-US" dirty="0" smtClean="0"/>
              <a:t> void </a:t>
            </a:r>
            <a:r>
              <a:rPr lang="en-US" dirty="0" err="1" smtClean="0"/>
              <a:t>ccode</a:t>
            </a:r>
            <a:r>
              <a:rPr lang="en-US" dirty="0" smtClean="0"/>
              <a:t>(char);</a:t>
            </a:r>
          </a:p>
          <a:p>
            <a:pPr lvl="1" algn="l" rtl="0"/>
            <a:r>
              <a:rPr lang="en-US" dirty="0" smtClean="0"/>
              <a:t> void </a:t>
            </a:r>
            <a:r>
              <a:rPr lang="en-US" dirty="0" err="1" smtClean="0"/>
              <a:t>cform</a:t>
            </a:r>
            <a:r>
              <a:rPr lang="en-US" dirty="0" smtClean="0"/>
              <a:t>(char);</a:t>
            </a:r>
          </a:p>
          <a:p>
            <a:pPr lvl="1" algn="l" rtl="0"/>
            <a:r>
              <a:rPr lang="en-US" dirty="0" smtClean="0"/>
              <a:t> </a:t>
            </a:r>
            <a:r>
              <a:rPr lang="en-US" dirty="0" smtClean="0"/>
              <a:t>void (*</a:t>
            </a:r>
            <a:r>
              <a:rPr lang="en-US" dirty="0" err="1" smtClean="0"/>
              <a:t>fp</a:t>
            </a:r>
            <a:r>
              <a:rPr lang="en-US" dirty="0" smtClean="0"/>
              <a:t>)(char);</a:t>
            </a:r>
          </a:p>
          <a:p>
            <a:pPr lvl="1" algn="l" rtl="0"/>
            <a:r>
              <a:rPr lang="en-US" dirty="0" smtClean="0"/>
              <a:t> </a:t>
            </a:r>
            <a:r>
              <a:rPr lang="en-US" dirty="0" err="1" smtClean="0"/>
              <a:t>int</a:t>
            </a:r>
            <a:r>
              <a:rPr lang="en-US" dirty="0" smtClean="0"/>
              <a:t> main(){</a:t>
            </a:r>
          </a:p>
          <a:p>
            <a:pPr lvl="1" algn="l" rtl="0"/>
            <a:r>
              <a:rPr lang="en-US" dirty="0" smtClean="0"/>
              <a:t> </a:t>
            </a:r>
            <a:r>
              <a:rPr lang="en-US" dirty="0" smtClean="0"/>
              <a:t>     char a;</a:t>
            </a:r>
          </a:p>
          <a:p>
            <a:pPr lvl="1" algn="l" rtl="0"/>
            <a:r>
              <a:rPr lang="en-US" dirty="0" smtClean="0"/>
              <a:t> </a:t>
            </a:r>
            <a:r>
              <a:rPr lang="en-US" dirty="0" smtClean="0"/>
              <a:t>     while(1){</a:t>
            </a:r>
          </a:p>
          <a:p>
            <a:pPr lvl="1" algn="l" rtl="0"/>
            <a:r>
              <a:rPr lang="en-US" dirty="0" smtClean="0"/>
              <a:t> </a:t>
            </a:r>
            <a:r>
              <a:rPr lang="en-US" dirty="0" smtClean="0"/>
              <a:t>         </a:t>
            </a:r>
            <a:r>
              <a:rPr lang="en-US" dirty="0" err="1" smtClean="0"/>
              <a:t>printf</a:t>
            </a:r>
            <a:r>
              <a:rPr lang="en-US" dirty="0" smtClean="0"/>
              <a:t>(“enter a character”);</a:t>
            </a:r>
          </a:p>
          <a:p>
            <a:pPr lvl="1" algn="l" rtl="0"/>
            <a:r>
              <a:rPr lang="en-US" dirty="0" smtClean="0"/>
              <a:t>          </a:t>
            </a:r>
            <a:r>
              <a:rPr lang="en-US" dirty="0" err="1" smtClean="0"/>
              <a:t>scanf</a:t>
            </a:r>
            <a:r>
              <a:rPr lang="en-US" dirty="0" smtClean="0"/>
              <a:t>(“%</a:t>
            </a:r>
            <a:r>
              <a:rPr lang="en-US" dirty="0" err="1" smtClean="0"/>
              <a:t>c”,&amp;a</a:t>
            </a:r>
            <a:r>
              <a:rPr lang="en-US" dirty="0" smtClean="0"/>
              <a:t>);</a:t>
            </a:r>
          </a:p>
          <a:p>
            <a:pPr lvl="1" algn="l" rtl="0"/>
            <a:r>
              <a:rPr lang="en-US" dirty="0" smtClean="0"/>
              <a:t>          </a:t>
            </a:r>
            <a:r>
              <a:rPr lang="en-US" dirty="0" err="1" smtClean="0"/>
              <a:t>fp</a:t>
            </a:r>
            <a:r>
              <a:rPr lang="en-US" dirty="0" smtClean="0"/>
              <a:t>=</a:t>
            </a:r>
            <a:r>
              <a:rPr lang="en-US" dirty="0" err="1" smtClean="0"/>
              <a:t>cform</a:t>
            </a:r>
            <a:r>
              <a:rPr lang="en-US" dirty="0" smtClean="0"/>
              <a:t>;</a:t>
            </a:r>
          </a:p>
          <a:p>
            <a:pPr lvl="1" algn="l" rtl="0"/>
            <a:r>
              <a:rPr lang="en-US" dirty="0" smtClean="0"/>
              <a:t> </a:t>
            </a:r>
            <a:r>
              <a:rPr lang="en-US" dirty="0" smtClean="0"/>
              <a:t>         </a:t>
            </a:r>
            <a:r>
              <a:rPr lang="en-US" dirty="0" err="1" smtClean="0"/>
              <a:t>fp</a:t>
            </a:r>
            <a:r>
              <a:rPr lang="en-US" dirty="0" smtClean="0"/>
              <a:t>(a);</a:t>
            </a:r>
          </a:p>
          <a:p>
            <a:pPr lvl="1" algn="l" rtl="0"/>
            <a:r>
              <a:rPr lang="en-US" dirty="0" smtClean="0"/>
              <a:t> </a:t>
            </a:r>
            <a:r>
              <a:rPr lang="en-US" dirty="0" smtClean="0"/>
              <a:t>         </a:t>
            </a:r>
            <a:r>
              <a:rPr lang="en-US" dirty="0" err="1" smtClean="0"/>
              <a:t>printf</a:t>
            </a:r>
            <a:r>
              <a:rPr lang="en-US" dirty="0" smtClean="0"/>
              <a:t>(“=”);</a:t>
            </a:r>
            <a:endParaRPr lang="en-US" dirty="0" smtClean="0"/>
          </a:p>
          <a:p>
            <a:pPr lvl="1" algn="l" rtl="0"/>
            <a:r>
              <a:rPr lang="en-US" dirty="0" smtClean="0"/>
              <a:t>          </a:t>
            </a:r>
            <a:r>
              <a:rPr lang="en-US" dirty="0" err="1" smtClean="0"/>
              <a:t>fp</a:t>
            </a:r>
            <a:r>
              <a:rPr lang="en-US" dirty="0" smtClean="0"/>
              <a:t>=</a:t>
            </a:r>
            <a:r>
              <a:rPr lang="en-US" dirty="0" err="1" smtClean="0"/>
              <a:t>ccode</a:t>
            </a:r>
            <a:r>
              <a:rPr lang="en-US" dirty="0" smtClean="0"/>
              <a:t>;</a:t>
            </a:r>
            <a:endParaRPr lang="en-US" dirty="0" smtClean="0"/>
          </a:p>
          <a:p>
            <a:pPr lvl="1" algn="l" rtl="0"/>
            <a:r>
              <a:rPr lang="en-US" dirty="0" smtClean="0"/>
              <a:t>      </a:t>
            </a:r>
            <a:r>
              <a:rPr lang="en-US" dirty="0" smtClean="0"/>
              <a:t>    </a:t>
            </a:r>
            <a:r>
              <a:rPr lang="en-US" dirty="0" err="1" smtClean="0"/>
              <a:t>fp</a:t>
            </a:r>
            <a:r>
              <a:rPr lang="en-US" dirty="0" smtClean="0"/>
              <a:t>(a);</a:t>
            </a:r>
          </a:p>
          <a:p>
            <a:pPr lvl="1" algn="l" rtl="0"/>
            <a:r>
              <a:rPr lang="en-US" dirty="0" smtClean="0"/>
              <a:t> </a:t>
            </a:r>
            <a:r>
              <a:rPr lang="en-US" dirty="0" smtClean="0"/>
              <a:t>         }</a:t>
            </a:r>
          </a:p>
          <a:p>
            <a:pPr lvl="1" algn="l" rtl="0"/>
            <a:r>
              <a:rPr lang="en-US" dirty="0" smtClean="0"/>
              <a:t> </a:t>
            </a:r>
            <a:r>
              <a:rPr lang="en-US" dirty="0" smtClean="0"/>
              <a:t>     }</a:t>
            </a:r>
            <a:endParaRPr lang="fa-IR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800600" y="1905000"/>
            <a:ext cx="38862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marL="82296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95000"/>
              <a:buFont typeface="Arial" pitchFamily="34" charset="0"/>
              <a:buChar char="•"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Lotus" pitchFamily="2" charset="-78"/>
              </a:rPr>
              <a:t> void </a:t>
            </a:r>
            <a:r>
              <a:rPr kumimoji="0" lang="en-US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Lotus" pitchFamily="2" charset="-78"/>
              </a:rPr>
              <a:t>ccode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Lotus" pitchFamily="2" charset="-78"/>
              </a:rPr>
              <a:t>(char b){</a:t>
            </a:r>
          </a:p>
          <a:p>
            <a:pPr marL="82296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95000"/>
              <a:buFont typeface="Arial" pitchFamily="34" charset="0"/>
              <a:buChar char="•"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Lotus" pitchFamily="2" charset="-78"/>
              </a:rPr>
              <a:t>        </a:t>
            </a:r>
            <a:r>
              <a:rPr kumimoji="0" lang="en-US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Lotus" pitchFamily="2" charset="-78"/>
              </a:rPr>
              <a:t>printf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Lotus" pitchFamily="2" charset="-78"/>
              </a:rPr>
              <a:t>(“%d”, b);</a:t>
            </a:r>
          </a:p>
          <a:p>
            <a:pPr marL="82296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95000"/>
              <a:buFont typeface="Arial" pitchFamily="34" charset="0"/>
              <a:buChar char="•"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Lotus" pitchFamily="2" charset="-78"/>
              </a:rPr>
              <a:t>        }</a:t>
            </a:r>
          </a:p>
          <a:p>
            <a:pPr marL="82296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95000"/>
              <a:buFont typeface="Arial" pitchFamily="34" charset="0"/>
              <a:buChar char="•"/>
              <a:tabLst/>
              <a:defRPr/>
            </a:pPr>
            <a:endParaRPr lang="en-US" dirty="0" smtClean="0">
              <a:latin typeface="Arial" pitchFamily="34" charset="0"/>
              <a:cs typeface="Lotus" pitchFamily="2" charset="-78"/>
            </a:endParaRPr>
          </a:p>
          <a:p>
            <a:pPr marL="822960" lvl="1" indent="-285750">
              <a:spcBef>
                <a:spcPct val="20000"/>
              </a:spcBef>
              <a:buClr>
                <a:schemeClr val="accent1"/>
              </a:buClr>
              <a:buSzPct val="95000"/>
              <a:buFont typeface="Arial" pitchFamily="34" charset="0"/>
              <a:buChar char="•"/>
              <a:defRPr/>
            </a:pPr>
            <a:r>
              <a:rPr lang="en-US" dirty="0" smtClean="0">
                <a:latin typeface="Arial" pitchFamily="34" charset="0"/>
                <a:cs typeface="Lotus" pitchFamily="2" charset="-78"/>
              </a:rPr>
              <a:t> void </a:t>
            </a:r>
            <a:r>
              <a:rPr lang="en-US" dirty="0" err="1" smtClean="0">
                <a:latin typeface="Arial" pitchFamily="34" charset="0"/>
                <a:cs typeface="Lotus" pitchFamily="2" charset="-78"/>
              </a:rPr>
              <a:t>cform</a:t>
            </a:r>
            <a:r>
              <a:rPr lang="en-US" dirty="0" smtClean="0">
                <a:latin typeface="Arial" pitchFamily="34" charset="0"/>
                <a:cs typeface="Lotus" pitchFamily="2" charset="-78"/>
              </a:rPr>
              <a:t>(char c){</a:t>
            </a:r>
            <a:endParaRPr lang="en-US" dirty="0" smtClean="0">
              <a:latin typeface="Arial" pitchFamily="34" charset="0"/>
              <a:cs typeface="Lotus" pitchFamily="2" charset="-78"/>
            </a:endParaRPr>
          </a:p>
          <a:p>
            <a:pPr marL="822960" lvl="1" indent="-285750">
              <a:spcBef>
                <a:spcPct val="20000"/>
              </a:spcBef>
              <a:buClr>
                <a:schemeClr val="accent1"/>
              </a:buClr>
              <a:buSzPct val="95000"/>
              <a:buFont typeface="Arial" pitchFamily="34" charset="0"/>
              <a:buChar char="•"/>
              <a:defRPr/>
            </a:pPr>
            <a:r>
              <a:rPr lang="en-US" dirty="0" smtClean="0">
                <a:latin typeface="Arial" pitchFamily="34" charset="0"/>
                <a:cs typeface="Lotus" pitchFamily="2" charset="-78"/>
              </a:rPr>
              <a:t>        </a:t>
            </a:r>
            <a:r>
              <a:rPr lang="en-US" dirty="0" err="1" smtClean="0">
                <a:latin typeface="Arial" pitchFamily="34" charset="0"/>
                <a:cs typeface="Lotus" pitchFamily="2" charset="-78"/>
              </a:rPr>
              <a:t>printf</a:t>
            </a:r>
            <a:r>
              <a:rPr lang="en-US" dirty="0" smtClean="0">
                <a:latin typeface="Arial" pitchFamily="34" charset="0"/>
                <a:cs typeface="Lotus" pitchFamily="2" charset="-78"/>
              </a:rPr>
              <a:t>(“%c”, c);</a:t>
            </a:r>
            <a:endParaRPr lang="en-US" dirty="0" smtClean="0">
              <a:latin typeface="Arial" pitchFamily="34" charset="0"/>
              <a:cs typeface="Lotus" pitchFamily="2" charset="-78"/>
            </a:endParaRPr>
          </a:p>
          <a:p>
            <a:pPr marL="822960" lvl="1" indent="-285750">
              <a:spcBef>
                <a:spcPct val="20000"/>
              </a:spcBef>
              <a:buClr>
                <a:schemeClr val="accent1"/>
              </a:buClr>
              <a:buSzPct val="95000"/>
              <a:buFont typeface="Arial" pitchFamily="34" charset="0"/>
              <a:buChar char="•"/>
              <a:defRPr/>
            </a:pPr>
            <a:r>
              <a:rPr lang="en-US" dirty="0" smtClean="0">
                <a:latin typeface="Arial" pitchFamily="34" charset="0"/>
                <a:cs typeface="Lotus" pitchFamily="2" charset="-78"/>
              </a:rPr>
              <a:t>        }</a:t>
            </a:r>
            <a:endParaRPr lang="fa-IR" dirty="0" smtClean="0">
              <a:latin typeface="Arial" pitchFamily="34" charset="0"/>
              <a:cs typeface="Lotus" pitchFamily="2" charset="-78"/>
            </a:endParaRPr>
          </a:p>
          <a:p>
            <a:pPr marL="82296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95000"/>
              <a:buFont typeface="Arial" pitchFamily="34" charset="0"/>
              <a:buChar char="•"/>
              <a:tabLst/>
              <a:defRPr/>
            </a:pPr>
            <a:endParaRPr kumimoji="0" lang="fa-IR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Lotus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مثالها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t0xx </a:t>
            </a:r>
            <a:r>
              <a:rPr lang="en-US" dirty="0" smtClean="0"/>
              <a:t>– </a:t>
            </a:r>
            <a:r>
              <a:rPr lang="en-US" dirty="0" smtClean="0"/>
              <a:t>t0yy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اشاره</a:t>
            </a:r>
            <a:r>
              <a:rPr lang="fa-IR" sz="4400" dirty="0" smtClean="0">
                <a:cs typeface="Lotus"/>
              </a:rPr>
              <a:t>‌</a:t>
            </a:r>
            <a:r>
              <a:rPr lang="fa-IR" dirty="0" smtClean="0"/>
              <a:t>گر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dirty="0" smtClean="0"/>
              <a:t>متغيري که آدرسي از حافظه را مي</a:t>
            </a:r>
            <a:r>
              <a:rPr lang="fa-IR" sz="3200" dirty="0" smtClean="0">
                <a:cs typeface="Lotus"/>
              </a:rPr>
              <a:t>‌</a:t>
            </a:r>
            <a:r>
              <a:rPr lang="fa-IR" dirty="0" smtClean="0"/>
              <a:t>تواند در خود نگه دارد</a:t>
            </a:r>
            <a:endParaRPr lang="fa-IR" dirty="0" smtClean="0"/>
          </a:p>
          <a:p>
            <a:pPr lvl="1"/>
            <a:r>
              <a:rPr lang="fa-IR" dirty="0" smtClean="0"/>
              <a:t>متغير </a:t>
            </a:r>
            <a:r>
              <a:rPr lang="fa-IR" dirty="0" smtClean="0"/>
              <a:t>اشاره</a:t>
            </a:r>
            <a:r>
              <a:rPr lang="fa-IR" sz="2800" dirty="0" smtClean="0">
                <a:cs typeface="Lotus"/>
              </a:rPr>
              <a:t>‌</a:t>
            </a:r>
            <a:r>
              <a:rPr lang="fa-IR" dirty="0" smtClean="0"/>
              <a:t>گر، </a:t>
            </a:r>
            <a:r>
              <a:rPr lang="fa-IR" dirty="0" smtClean="0"/>
              <a:t>در </a:t>
            </a:r>
            <a:r>
              <a:rPr lang="fa-IR" dirty="0" smtClean="0"/>
              <a:t>زبان </a:t>
            </a:r>
            <a:r>
              <a:rPr lang="en-US" dirty="0" smtClean="0"/>
              <a:t>C</a:t>
            </a:r>
            <a:r>
              <a:rPr lang="fa-IR" dirty="0" smtClean="0"/>
              <a:t>، به نوع متغير اشاره شونده وابسته است</a:t>
            </a:r>
          </a:p>
          <a:p>
            <a:pPr lvl="2"/>
            <a:r>
              <a:rPr lang="fa-IR" dirty="0" smtClean="0"/>
              <a:t>مثلاٌ اشاره</a:t>
            </a:r>
            <a:r>
              <a:rPr lang="fa-IR" dirty="0" smtClean="0">
                <a:cs typeface="Lotus"/>
              </a:rPr>
              <a:t>‌</a:t>
            </a:r>
            <a:r>
              <a:rPr lang="fa-IR" dirty="0" smtClean="0"/>
              <a:t>گر به نوع </a:t>
            </a:r>
            <a:r>
              <a:rPr lang="en-US" dirty="0" err="1" smtClean="0"/>
              <a:t>int</a:t>
            </a:r>
            <a:r>
              <a:rPr lang="fa-IR" dirty="0" smtClean="0"/>
              <a:t> يا به نوع </a:t>
            </a:r>
            <a:r>
              <a:rPr lang="en-US" dirty="0" smtClean="0"/>
              <a:t>char</a:t>
            </a:r>
            <a:endParaRPr lang="fa-IR" dirty="0" smtClean="0"/>
          </a:p>
          <a:p>
            <a:pPr lvl="1"/>
            <a:r>
              <a:rPr lang="fa-IR" dirty="0" smtClean="0"/>
              <a:t>نحوة تعريف متغير اشاره</a:t>
            </a:r>
            <a:r>
              <a:rPr lang="fa-IR" sz="2800" dirty="0" smtClean="0">
                <a:cs typeface="Lotus"/>
              </a:rPr>
              <a:t>‌</a:t>
            </a:r>
            <a:r>
              <a:rPr lang="fa-IR" dirty="0" smtClean="0"/>
              <a:t>گر :</a:t>
            </a:r>
          </a:p>
          <a:p>
            <a:pPr lvl="2"/>
            <a:r>
              <a:rPr lang="fa-IR" dirty="0" smtClean="0"/>
              <a:t>همراه با تعريف متغير از نوع اشاره شونده تعريف مي</a:t>
            </a:r>
            <a:r>
              <a:rPr lang="fa-IR" dirty="0" smtClean="0">
                <a:cs typeface="Lotus"/>
              </a:rPr>
              <a:t>‌</a:t>
            </a:r>
            <a:r>
              <a:rPr lang="fa-IR" dirty="0" smtClean="0"/>
              <a:t>شود</a:t>
            </a:r>
          </a:p>
          <a:p>
            <a:pPr lvl="2" algn="l" rtl="0"/>
            <a:r>
              <a:rPr lang="en-US" dirty="0" err="1" smtClean="0"/>
              <a:t>int</a:t>
            </a:r>
            <a:r>
              <a:rPr lang="en-US" dirty="0" smtClean="0"/>
              <a:t> a, b, *p;</a:t>
            </a:r>
          </a:p>
          <a:p>
            <a:pPr lvl="2" algn="l" rtl="0"/>
            <a:r>
              <a:rPr lang="en-US" dirty="0" smtClean="0"/>
              <a:t>float *</a:t>
            </a:r>
            <a:r>
              <a:rPr lang="en-US" dirty="0" err="1" smtClean="0"/>
              <a:t>fp</a:t>
            </a:r>
            <a:r>
              <a:rPr lang="en-US" dirty="0" smtClean="0"/>
              <a:t>;</a:t>
            </a:r>
            <a:endParaRPr lang="fa-IR" dirty="0" smtClean="0"/>
          </a:p>
          <a:p>
            <a:pPr lvl="2"/>
            <a:r>
              <a:rPr lang="fa-IR" dirty="0" smtClean="0"/>
              <a:t>اشاره</a:t>
            </a:r>
            <a:r>
              <a:rPr lang="fa-IR" dirty="0" smtClean="0">
                <a:cs typeface="Lotus"/>
              </a:rPr>
              <a:t>‌</a:t>
            </a:r>
            <a:r>
              <a:rPr lang="fa-IR" dirty="0" smtClean="0"/>
              <a:t>گر مي</a:t>
            </a:r>
            <a:r>
              <a:rPr lang="fa-IR" dirty="0" smtClean="0">
                <a:cs typeface="Lotus"/>
              </a:rPr>
              <a:t>‌</a:t>
            </a:r>
            <a:r>
              <a:rPr lang="fa-IR" dirty="0" smtClean="0"/>
              <a:t>تواند به نوع اشاره</a:t>
            </a:r>
            <a:r>
              <a:rPr lang="fa-IR" dirty="0" smtClean="0">
                <a:cs typeface="Lotus"/>
              </a:rPr>
              <a:t>‌</a:t>
            </a:r>
            <a:r>
              <a:rPr lang="fa-IR" dirty="0" smtClean="0"/>
              <a:t>گر، اشاره کند</a:t>
            </a:r>
          </a:p>
          <a:p>
            <a:pPr lvl="2" algn="l" rtl="0"/>
            <a:r>
              <a:rPr lang="en-US" dirty="0" err="1" smtClean="0"/>
              <a:t>int</a:t>
            </a:r>
            <a:r>
              <a:rPr lang="en-US" dirty="0" smtClean="0"/>
              <a:t> *a1, **a2, ***a3;</a:t>
            </a:r>
            <a:endParaRPr lang="fa-I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fa-IR" dirty="0" smtClean="0"/>
              <a:t>مثال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 rtl="0"/>
            <a:r>
              <a:rPr lang="en-US" dirty="0" smtClean="0"/>
              <a:t> </a:t>
            </a:r>
            <a:r>
              <a:rPr lang="en-US" dirty="0" err="1" smtClean="0"/>
              <a:t>int</a:t>
            </a:r>
            <a:r>
              <a:rPr lang="en-US" dirty="0" smtClean="0"/>
              <a:t> *p, m, s;</a:t>
            </a:r>
          </a:p>
          <a:p>
            <a:pPr algn="l" rtl="0"/>
            <a:r>
              <a:rPr lang="en-US" dirty="0" smtClean="0"/>
              <a:t> m=5;</a:t>
            </a:r>
          </a:p>
          <a:p>
            <a:pPr algn="l" rtl="0"/>
            <a:r>
              <a:rPr lang="en-US" dirty="0" smtClean="0"/>
              <a:t> p=&amp;m;</a:t>
            </a:r>
          </a:p>
          <a:p>
            <a:pPr algn="l" rtl="0"/>
            <a:r>
              <a:rPr lang="en-US" dirty="0" smtClean="0"/>
              <a:t> </a:t>
            </a:r>
            <a:r>
              <a:rPr lang="en-US" dirty="0" smtClean="0"/>
              <a:t>s=*p;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 </a:t>
            </a:r>
            <a:r>
              <a:rPr lang="en-US" dirty="0" err="1" smtClean="0"/>
              <a:t>int</a:t>
            </a:r>
            <a:r>
              <a:rPr lang="en-US" dirty="0" smtClean="0"/>
              <a:t>  *p1, *p2, y, x;</a:t>
            </a:r>
          </a:p>
          <a:p>
            <a:pPr algn="l" rtl="0"/>
            <a:r>
              <a:rPr lang="en-US" dirty="0" smtClean="0"/>
              <a:t> x=500;</a:t>
            </a:r>
          </a:p>
          <a:p>
            <a:pPr algn="l" rtl="0"/>
            <a:r>
              <a:rPr lang="en-US" dirty="0" smtClean="0"/>
              <a:t> </a:t>
            </a:r>
            <a:r>
              <a:rPr lang="en-US" dirty="0" smtClean="0"/>
              <a:t>p1=&amp;x</a:t>
            </a:r>
          </a:p>
          <a:p>
            <a:pPr algn="l" rtl="0"/>
            <a:r>
              <a:rPr lang="en-US" dirty="0" smtClean="0"/>
              <a:t> p2=&amp;y;</a:t>
            </a:r>
          </a:p>
          <a:p>
            <a:pPr algn="l" rtl="0"/>
            <a:r>
              <a:rPr lang="en-US" dirty="0" smtClean="0"/>
              <a:t> </a:t>
            </a:r>
            <a:r>
              <a:rPr lang="en-US" dirty="0" smtClean="0"/>
              <a:t>*p2=*p1;</a:t>
            </a:r>
            <a:endParaRPr lang="fa-I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کار روي اشاره</a:t>
            </a:r>
            <a:r>
              <a:rPr lang="fa-IR" sz="4400" dirty="0" smtClean="0">
                <a:cs typeface="Lotus"/>
              </a:rPr>
              <a:t>‌</a:t>
            </a:r>
            <a:r>
              <a:rPr lang="fa-IR" dirty="0" smtClean="0"/>
              <a:t>گرها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dirty="0" smtClean="0"/>
              <a:t>عمليات رياضي روي اشاره</a:t>
            </a:r>
            <a:r>
              <a:rPr lang="fa-IR" sz="3200" dirty="0" smtClean="0">
                <a:cs typeface="Lotus"/>
              </a:rPr>
              <a:t>‌</a:t>
            </a:r>
            <a:r>
              <a:rPr lang="fa-IR" dirty="0" smtClean="0"/>
              <a:t>گرها امکان</a:t>
            </a:r>
            <a:r>
              <a:rPr lang="fa-IR" sz="3200" dirty="0" smtClean="0">
                <a:cs typeface="Lotus"/>
              </a:rPr>
              <a:t>‌</a:t>
            </a:r>
            <a:r>
              <a:rPr lang="fa-IR" dirty="0" smtClean="0"/>
              <a:t>پذير است</a:t>
            </a:r>
          </a:p>
          <a:p>
            <a:r>
              <a:rPr lang="fa-IR" dirty="0" smtClean="0"/>
              <a:t>رايج</a:t>
            </a:r>
            <a:r>
              <a:rPr lang="fa-IR" sz="3200" dirty="0" smtClean="0">
                <a:cs typeface="Lotus"/>
              </a:rPr>
              <a:t>‌</a:t>
            </a:r>
            <a:r>
              <a:rPr lang="fa-IR" dirty="0" smtClean="0"/>
              <a:t>ترين عمليات جمع وتفريق هستند</a:t>
            </a:r>
            <a:endParaRPr lang="fa-IR" dirty="0" smtClean="0"/>
          </a:p>
          <a:p>
            <a:pPr lvl="1"/>
            <a:r>
              <a:rPr lang="fa-IR" dirty="0" smtClean="0"/>
              <a:t>در </a:t>
            </a:r>
            <a:r>
              <a:rPr lang="en-US" dirty="0" smtClean="0"/>
              <a:t> p++</a:t>
            </a:r>
            <a:r>
              <a:rPr lang="fa-IR" dirty="0" smtClean="0"/>
              <a:t> </a:t>
            </a:r>
            <a:r>
              <a:rPr lang="en-US" dirty="0" smtClean="0"/>
              <a:t>(p+1)</a:t>
            </a:r>
            <a:r>
              <a:rPr lang="fa-IR" dirty="0" smtClean="0"/>
              <a:t> يک واحد از نوع اشاره</a:t>
            </a:r>
            <a:r>
              <a:rPr lang="fa-IR" sz="2800" dirty="0" smtClean="0">
                <a:cs typeface="Lotus"/>
              </a:rPr>
              <a:t>‌</a:t>
            </a:r>
            <a:r>
              <a:rPr lang="fa-IR" dirty="0" smtClean="0"/>
              <a:t>شونده به آدرس افزوده مي</a:t>
            </a:r>
            <a:r>
              <a:rPr lang="fa-IR" sz="2800" dirty="0" smtClean="0">
                <a:cs typeface="Lotus"/>
              </a:rPr>
              <a:t>‌</a:t>
            </a:r>
            <a:r>
              <a:rPr lang="fa-IR" dirty="0" smtClean="0"/>
              <a:t>شود</a:t>
            </a:r>
          </a:p>
          <a:p>
            <a:pPr lvl="2"/>
            <a:r>
              <a:rPr lang="fa-IR" dirty="0" smtClean="0"/>
              <a:t>اگر نوع </a:t>
            </a:r>
            <a:r>
              <a:rPr lang="en-US" dirty="0" err="1" smtClean="0"/>
              <a:t>int</a:t>
            </a:r>
            <a:r>
              <a:rPr lang="fa-IR" dirty="0" smtClean="0"/>
              <a:t> </a:t>
            </a:r>
            <a:r>
              <a:rPr lang="fa-IR" dirty="0" smtClean="0"/>
              <a:t>باشد 2 واحد به آدرس اضافه مي</a:t>
            </a:r>
            <a:r>
              <a:rPr lang="fa-IR" dirty="0" smtClean="0">
                <a:cs typeface="Lotus"/>
              </a:rPr>
              <a:t>‌</a:t>
            </a:r>
            <a:r>
              <a:rPr lang="fa-IR" dirty="0" smtClean="0"/>
              <a:t>شود</a:t>
            </a:r>
          </a:p>
          <a:p>
            <a:pPr lvl="2"/>
            <a:r>
              <a:rPr lang="fa-IR" dirty="0" smtClean="0"/>
              <a:t>اگر نوع </a:t>
            </a:r>
            <a:r>
              <a:rPr lang="en-US" dirty="0" smtClean="0"/>
              <a:t>float</a:t>
            </a:r>
            <a:r>
              <a:rPr lang="fa-IR" dirty="0" smtClean="0"/>
              <a:t> باشد 4 واحد افزوده مي</a:t>
            </a:r>
            <a:r>
              <a:rPr lang="fa-IR" dirty="0" smtClean="0">
                <a:cs typeface="Lotus"/>
              </a:rPr>
              <a:t>‌</a:t>
            </a:r>
            <a:r>
              <a:rPr lang="fa-IR" dirty="0" smtClean="0"/>
              <a:t>شود</a:t>
            </a:r>
            <a:endParaRPr lang="fa-IR" dirty="0" smtClean="0"/>
          </a:p>
          <a:p>
            <a:pPr lvl="1"/>
            <a:r>
              <a:rPr lang="fa-IR" dirty="0" smtClean="0"/>
              <a:t>اگر مثلاٌ آراية </a:t>
            </a:r>
            <a:r>
              <a:rPr lang="en-US" dirty="0" err="1" smtClean="0"/>
              <a:t>int</a:t>
            </a:r>
            <a:r>
              <a:rPr lang="en-US" dirty="0" smtClean="0"/>
              <a:t> a[5];</a:t>
            </a:r>
            <a:r>
              <a:rPr lang="fa-IR" dirty="0" smtClean="0"/>
              <a:t> تعريف شده باشد، </a:t>
            </a:r>
            <a:r>
              <a:rPr lang="en-US" dirty="0" smtClean="0"/>
              <a:t>a</a:t>
            </a:r>
            <a:r>
              <a:rPr lang="fa-IR" dirty="0" smtClean="0"/>
              <a:t> اشاره</a:t>
            </a:r>
            <a:r>
              <a:rPr lang="fa-IR" sz="2800" dirty="0" smtClean="0">
                <a:cs typeface="Lotus"/>
              </a:rPr>
              <a:t>‌</a:t>
            </a:r>
            <a:r>
              <a:rPr lang="fa-IR" dirty="0" smtClean="0"/>
              <a:t>گر به ابتداي مقادير آرايه است در اينصورت </a:t>
            </a:r>
            <a:r>
              <a:rPr lang="en-US" dirty="0" smtClean="0"/>
              <a:t>a[</a:t>
            </a:r>
            <a:r>
              <a:rPr lang="en-US" dirty="0" err="1" smtClean="0"/>
              <a:t>i</a:t>
            </a:r>
            <a:r>
              <a:rPr lang="en-US" dirty="0" smtClean="0"/>
              <a:t>]</a:t>
            </a:r>
            <a:r>
              <a:rPr lang="fa-IR" dirty="0" smtClean="0"/>
              <a:t> با </a:t>
            </a:r>
            <a:r>
              <a:rPr lang="en-US" dirty="0" smtClean="0"/>
              <a:t>*(</a:t>
            </a:r>
            <a:r>
              <a:rPr lang="en-US" dirty="0" err="1" smtClean="0"/>
              <a:t>a+i</a:t>
            </a:r>
            <a:r>
              <a:rPr lang="en-US" dirty="0" smtClean="0"/>
              <a:t>)</a:t>
            </a:r>
            <a:r>
              <a:rPr lang="fa-IR" dirty="0" smtClean="0"/>
              <a:t> معادل است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مثال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 </a:t>
            </a:r>
            <a:r>
              <a:rPr lang="en-US" dirty="0" err="1" smtClean="0"/>
              <a:t>int</a:t>
            </a:r>
            <a:r>
              <a:rPr lang="en-US" dirty="0" smtClean="0"/>
              <a:t> table[12], *p;</a:t>
            </a:r>
          </a:p>
          <a:p>
            <a:pPr algn="l" rtl="0"/>
            <a:r>
              <a:rPr lang="en-US" dirty="0" smtClean="0"/>
              <a:t> </a:t>
            </a:r>
            <a:r>
              <a:rPr lang="en-US" dirty="0" smtClean="0"/>
              <a:t>p=table;</a:t>
            </a:r>
          </a:p>
          <a:p>
            <a:pPr algn="l" rtl="0"/>
            <a:r>
              <a:rPr lang="en-US" dirty="0" smtClean="0"/>
              <a:t> </a:t>
            </a:r>
            <a:r>
              <a:rPr lang="en-US" dirty="0" smtClean="0"/>
              <a:t>*(p+1) </a:t>
            </a:r>
            <a:r>
              <a:rPr lang="en-US" dirty="0" smtClean="0">
                <a:sym typeface="Symbol"/>
              </a:rPr>
              <a:t> table[1];</a:t>
            </a:r>
          </a:p>
          <a:p>
            <a:pPr algn="l" rtl="0"/>
            <a:r>
              <a:rPr lang="en-US" dirty="0" smtClean="0">
                <a:sym typeface="Symbol"/>
              </a:rPr>
              <a:t> p[2]  *(table+2);</a:t>
            </a:r>
          </a:p>
          <a:p>
            <a:pPr algn="l" rtl="0"/>
            <a:r>
              <a:rPr lang="en-US" dirty="0" smtClean="0">
                <a:sym typeface="Symbol"/>
              </a:rPr>
              <a:t> *p *table;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مثال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dirty="0" smtClean="0"/>
              <a:t>تابع زير محتويات دو متغير ورودي را جايگزين مي</a:t>
            </a:r>
            <a:r>
              <a:rPr lang="fa-IR" sz="3200" dirty="0" smtClean="0">
                <a:cs typeface="Lotus"/>
              </a:rPr>
              <a:t>‌</a:t>
            </a:r>
            <a:r>
              <a:rPr lang="fa-IR" dirty="0" smtClean="0"/>
              <a:t>نمايد</a:t>
            </a:r>
          </a:p>
          <a:p>
            <a:pPr lvl="1" algn="l" rtl="0"/>
            <a:r>
              <a:rPr lang="en-US" dirty="0" smtClean="0"/>
              <a:t> </a:t>
            </a:r>
            <a:r>
              <a:rPr lang="en-US" dirty="0" smtClean="0"/>
              <a:t>void swap(</a:t>
            </a:r>
            <a:r>
              <a:rPr lang="en-US" dirty="0" err="1" smtClean="0"/>
              <a:t>int</a:t>
            </a:r>
            <a:r>
              <a:rPr lang="en-US" dirty="0" smtClean="0"/>
              <a:t>* a, </a:t>
            </a:r>
            <a:r>
              <a:rPr lang="en-US" dirty="0" err="1" smtClean="0"/>
              <a:t>int</a:t>
            </a:r>
            <a:r>
              <a:rPr lang="en-US" dirty="0" smtClean="0"/>
              <a:t>* b){</a:t>
            </a:r>
          </a:p>
          <a:p>
            <a:pPr lvl="1" algn="l" rtl="0"/>
            <a:r>
              <a:rPr lang="en-US" dirty="0" smtClean="0"/>
              <a:t> </a:t>
            </a:r>
            <a:r>
              <a:rPr lang="en-US" dirty="0" smtClean="0"/>
              <a:t>   </a:t>
            </a:r>
            <a:r>
              <a:rPr lang="en-US" dirty="0" err="1" smtClean="0"/>
              <a:t>int</a:t>
            </a:r>
            <a:r>
              <a:rPr lang="en-US" dirty="0" smtClean="0"/>
              <a:t> t;</a:t>
            </a:r>
          </a:p>
          <a:p>
            <a:pPr lvl="1" algn="l" rtl="0"/>
            <a:r>
              <a:rPr lang="en-US" dirty="0" smtClean="0"/>
              <a:t> </a:t>
            </a:r>
            <a:r>
              <a:rPr lang="en-US" dirty="0" smtClean="0"/>
              <a:t>   t=*a;</a:t>
            </a:r>
          </a:p>
          <a:p>
            <a:pPr lvl="1" algn="l" rtl="0"/>
            <a:r>
              <a:rPr lang="en-US" dirty="0" smtClean="0"/>
              <a:t>    *a=*b;</a:t>
            </a:r>
          </a:p>
          <a:p>
            <a:pPr lvl="1" algn="l" rtl="0"/>
            <a:r>
              <a:rPr lang="en-US" dirty="0" smtClean="0"/>
              <a:t>    *b=t;</a:t>
            </a:r>
          </a:p>
          <a:p>
            <a:pPr lvl="1" algn="l" rtl="0"/>
            <a:r>
              <a:rPr lang="en-US" dirty="0" smtClean="0"/>
              <a:t> </a:t>
            </a:r>
            <a:r>
              <a:rPr lang="en-US" dirty="0" smtClean="0"/>
              <a:t>   }</a:t>
            </a:r>
            <a:endParaRPr lang="fa-I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مثال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algn="l" rtl="0"/>
            <a:r>
              <a:rPr lang="en-US" dirty="0" smtClean="0"/>
              <a:t> char * list[5]={</a:t>
            </a:r>
          </a:p>
          <a:p>
            <a:pPr lvl="1" algn="l" rtl="0"/>
            <a:r>
              <a:rPr lang="en-US" dirty="0" smtClean="0"/>
              <a:t> </a:t>
            </a:r>
            <a:r>
              <a:rPr lang="en-US" dirty="0" smtClean="0"/>
              <a:t>                      “</a:t>
            </a:r>
            <a:r>
              <a:rPr lang="en-US" dirty="0" err="1" smtClean="0"/>
              <a:t>ali</a:t>
            </a:r>
            <a:r>
              <a:rPr lang="en-US" dirty="0" smtClean="0"/>
              <a:t>”,</a:t>
            </a:r>
          </a:p>
          <a:p>
            <a:pPr lvl="1" algn="l" rtl="0"/>
            <a:r>
              <a:rPr lang="en-US" dirty="0" smtClean="0"/>
              <a:t>                       </a:t>
            </a:r>
            <a:r>
              <a:rPr lang="en-US" dirty="0" smtClean="0"/>
              <a:t>“</a:t>
            </a:r>
            <a:r>
              <a:rPr lang="en-US" dirty="0" err="1" smtClean="0"/>
              <a:t>ahmad</a:t>
            </a:r>
            <a:r>
              <a:rPr lang="en-US" dirty="0" smtClean="0"/>
              <a:t>”,</a:t>
            </a:r>
          </a:p>
          <a:p>
            <a:pPr lvl="1" algn="l" rtl="0"/>
            <a:r>
              <a:rPr lang="en-US" dirty="0" smtClean="0"/>
              <a:t>                       “</a:t>
            </a:r>
            <a:r>
              <a:rPr lang="en-US" dirty="0" err="1" smtClean="0"/>
              <a:t>alireza</a:t>
            </a:r>
            <a:r>
              <a:rPr lang="en-US" dirty="0" smtClean="0"/>
              <a:t>”,</a:t>
            </a:r>
          </a:p>
          <a:p>
            <a:pPr lvl="1" algn="l" rtl="0"/>
            <a:r>
              <a:rPr lang="en-US" dirty="0" smtClean="0"/>
              <a:t>                       “</a:t>
            </a:r>
            <a:r>
              <a:rPr lang="en-US" dirty="0" err="1" smtClean="0"/>
              <a:t>jalil</a:t>
            </a:r>
            <a:r>
              <a:rPr lang="en-US" dirty="0" smtClean="0"/>
              <a:t>”,</a:t>
            </a:r>
          </a:p>
          <a:p>
            <a:pPr lvl="1" algn="l" rtl="0"/>
            <a:r>
              <a:rPr lang="en-US" dirty="0" smtClean="0"/>
              <a:t>                       “</a:t>
            </a:r>
            <a:r>
              <a:rPr lang="en-US" dirty="0" err="1" smtClean="0"/>
              <a:t>hassan</a:t>
            </a:r>
            <a:r>
              <a:rPr lang="en-US" dirty="0" smtClean="0"/>
              <a:t>” };</a:t>
            </a:r>
          </a:p>
          <a:p>
            <a:pPr lvl="1" algn="l" rtl="0"/>
            <a:endParaRPr lang="en-US" dirty="0" smtClean="0"/>
          </a:p>
          <a:p>
            <a:pPr lvl="1" algn="l" rtl="0"/>
            <a:r>
              <a:rPr lang="en-US" dirty="0" smtClean="0"/>
              <a:t> list[1] : ?</a:t>
            </a:r>
          </a:p>
          <a:p>
            <a:pPr lvl="1" algn="l" rtl="0"/>
            <a:r>
              <a:rPr lang="en-US" dirty="0" smtClean="0"/>
              <a:t> (list[1])[2] ?= list[1][2] = ?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410200" y="2286000"/>
          <a:ext cx="3428996" cy="2971800"/>
        </p:xfrm>
        <a:graphic>
          <a:graphicData uri="http://schemas.openxmlformats.org/drawingml/2006/table">
            <a:tbl>
              <a:tblPr/>
              <a:tblGrid>
                <a:gridCol w="816428"/>
                <a:gridCol w="326571"/>
                <a:gridCol w="326571"/>
                <a:gridCol w="326571"/>
                <a:gridCol w="326571"/>
                <a:gridCol w="326571"/>
                <a:gridCol w="326571"/>
                <a:gridCol w="326571"/>
                <a:gridCol w="326571"/>
              </a:tblGrid>
              <a:tr h="4953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baseline="0">
                          <a:solidFill>
                            <a:srgbClr val="FFFF00"/>
                          </a:solidFill>
                          <a:latin typeface="Calibri"/>
                        </a:rPr>
                        <a:t>1121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baseline="0">
                          <a:solidFill>
                            <a:srgbClr val="FFFF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baseline="0">
                          <a:solidFill>
                            <a:srgbClr val="FFFF00"/>
                          </a:solidFill>
                          <a:latin typeface="Calibri"/>
                        </a:rPr>
                        <a:t>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baseline="0">
                          <a:solidFill>
                            <a:srgbClr val="FFFF00"/>
                          </a:solidFill>
                          <a:latin typeface="Calibri"/>
                        </a:rPr>
                        <a:t>i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baseline="0">
                          <a:solidFill>
                            <a:srgbClr val="FFFF00"/>
                          </a:solidFill>
                          <a:latin typeface="Calibri"/>
                        </a:rPr>
                        <a:t>\0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baseline="0">
                        <a:solidFill>
                          <a:srgbClr val="FFFF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baseline="0">
                        <a:solidFill>
                          <a:srgbClr val="FFFF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baseline="0">
                        <a:solidFill>
                          <a:srgbClr val="FFFF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baseline="0">
                          <a:solidFill>
                            <a:srgbClr val="FFFF00"/>
                          </a:solidFill>
                          <a:latin typeface="Calibri"/>
                        </a:rPr>
                        <a:t>1125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baseline="0">
                          <a:solidFill>
                            <a:srgbClr val="FFFF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baseline="0">
                          <a:solidFill>
                            <a:srgbClr val="FFFF00"/>
                          </a:solidFill>
                          <a:latin typeface="Calibri"/>
                        </a:rPr>
                        <a:t>h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baseline="0">
                          <a:solidFill>
                            <a:srgbClr val="FFFF00"/>
                          </a:solidFill>
                          <a:latin typeface="Calibri"/>
                        </a:rPr>
                        <a:t>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baseline="0">
                          <a:solidFill>
                            <a:srgbClr val="FFFF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baseline="0">
                          <a:solidFill>
                            <a:srgbClr val="FFFF00"/>
                          </a:solidFill>
                          <a:latin typeface="Calibri"/>
                        </a:rPr>
                        <a:t>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baseline="0">
                          <a:solidFill>
                            <a:srgbClr val="FFFF00"/>
                          </a:solidFill>
                          <a:latin typeface="Calibri"/>
                        </a:rPr>
                        <a:t>\0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baseline="0">
                        <a:solidFill>
                          <a:srgbClr val="FFFF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baseline="0">
                          <a:solidFill>
                            <a:srgbClr val="FFFF00"/>
                          </a:solidFill>
                          <a:latin typeface="Calibri"/>
                        </a:rPr>
                        <a:t>1131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baseline="0">
                          <a:solidFill>
                            <a:srgbClr val="FFFF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baseline="0">
                          <a:solidFill>
                            <a:srgbClr val="FFFF00"/>
                          </a:solidFill>
                          <a:latin typeface="Calibri"/>
                        </a:rPr>
                        <a:t>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baseline="0">
                          <a:solidFill>
                            <a:srgbClr val="FFFF00"/>
                          </a:solidFill>
                          <a:latin typeface="Calibri"/>
                        </a:rPr>
                        <a:t>i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baseline="0">
                          <a:solidFill>
                            <a:srgbClr val="FFFF00"/>
                          </a:solidFill>
                          <a:latin typeface="Calibri"/>
                        </a:rPr>
                        <a:t>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baseline="0">
                          <a:solidFill>
                            <a:srgbClr val="FFFF00"/>
                          </a:solidFill>
                          <a:latin typeface="Calibri"/>
                        </a:rPr>
                        <a:t>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baseline="0">
                          <a:solidFill>
                            <a:srgbClr val="FFFF00"/>
                          </a:solidFill>
                          <a:latin typeface="Calibri"/>
                        </a:rPr>
                        <a:t>z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baseline="0">
                          <a:solidFill>
                            <a:srgbClr val="FFFF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baseline="0">
                          <a:solidFill>
                            <a:srgbClr val="FFFF00"/>
                          </a:solidFill>
                          <a:latin typeface="Calibri"/>
                        </a:rPr>
                        <a:t>\0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baseline="0">
                          <a:solidFill>
                            <a:srgbClr val="FFFF00"/>
                          </a:solidFill>
                          <a:latin typeface="Calibri"/>
                        </a:rPr>
                        <a:t>1139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baseline="0">
                          <a:solidFill>
                            <a:srgbClr val="FFFF00"/>
                          </a:solidFill>
                          <a:latin typeface="Calibri"/>
                        </a:rPr>
                        <a:t>j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baseline="0">
                          <a:solidFill>
                            <a:srgbClr val="FFFF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baseline="0">
                          <a:solidFill>
                            <a:srgbClr val="FFFF00"/>
                          </a:solidFill>
                          <a:latin typeface="Calibri"/>
                        </a:rPr>
                        <a:t>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baseline="0">
                          <a:solidFill>
                            <a:srgbClr val="FFFF00"/>
                          </a:solidFill>
                          <a:latin typeface="Calibri"/>
                        </a:rPr>
                        <a:t>i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baseline="0">
                          <a:solidFill>
                            <a:srgbClr val="FFFF00"/>
                          </a:solidFill>
                          <a:latin typeface="Calibri"/>
                        </a:rPr>
                        <a:t>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baseline="0">
                          <a:solidFill>
                            <a:srgbClr val="FFFF00"/>
                          </a:solidFill>
                          <a:latin typeface="Calibri"/>
                        </a:rPr>
                        <a:t>\0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baseline="0">
                        <a:solidFill>
                          <a:srgbClr val="FFFF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baseline="0">
                          <a:solidFill>
                            <a:srgbClr val="FFFF00"/>
                          </a:solidFill>
                          <a:latin typeface="Calibri"/>
                        </a:rPr>
                        <a:t>1145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baseline="0">
                          <a:solidFill>
                            <a:srgbClr val="FFFF00"/>
                          </a:solidFill>
                          <a:latin typeface="Calibri"/>
                        </a:rPr>
                        <a:t>h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baseline="0">
                          <a:solidFill>
                            <a:srgbClr val="FFFF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baseline="0">
                          <a:solidFill>
                            <a:srgbClr val="FFFF00"/>
                          </a:solidFill>
                          <a:latin typeface="Calibri"/>
                        </a:rPr>
                        <a:t>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baseline="0">
                          <a:solidFill>
                            <a:srgbClr val="FFFF00"/>
                          </a:solidFill>
                          <a:latin typeface="Calibri"/>
                        </a:rPr>
                        <a:t>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baseline="0">
                          <a:solidFill>
                            <a:srgbClr val="FFFF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baseline="0">
                          <a:solidFill>
                            <a:srgbClr val="FFFF00"/>
                          </a:solidFill>
                          <a:latin typeface="Calibri"/>
                        </a:rPr>
                        <a:t>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baseline="0">
                          <a:solidFill>
                            <a:srgbClr val="FFFF00"/>
                          </a:solidFill>
                          <a:latin typeface="Calibri"/>
                        </a:rPr>
                        <a:t>\0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953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baseline="0">
                          <a:solidFill>
                            <a:srgbClr val="FFFF00"/>
                          </a:solidFill>
                          <a:latin typeface="Calibri"/>
                        </a:rPr>
                        <a:t>1152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baseline="0">
                        <a:solidFill>
                          <a:srgbClr val="FFFF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baseline="0">
                        <a:solidFill>
                          <a:srgbClr val="FFFF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baseline="0">
                        <a:solidFill>
                          <a:srgbClr val="FFFF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baseline="0">
                        <a:solidFill>
                          <a:srgbClr val="FFFF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baseline="0">
                        <a:solidFill>
                          <a:srgbClr val="FFFF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baseline="0">
                        <a:solidFill>
                          <a:srgbClr val="FFFF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baseline="0">
                        <a:solidFill>
                          <a:srgbClr val="FFFF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baseline="0" dirty="0">
                        <a:solidFill>
                          <a:srgbClr val="FFFF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مثال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algn="l" rtl="0"/>
            <a:r>
              <a:rPr lang="en-US" dirty="0" smtClean="0"/>
              <a:t> char list2[5][10];</a:t>
            </a:r>
          </a:p>
          <a:p>
            <a:pPr lvl="1" algn="l" rtl="0"/>
            <a:r>
              <a:rPr lang="en-US" dirty="0" smtClean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, j, k=0;</a:t>
            </a:r>
          </a:p>
          <a:p>
            <a:pPr lvl="1" algn="l" rtl="0"/>
            <a:r>
              <a:rPr lang="en-US" dirty="0" smtClean="0"/>
              <a:t> for(</a:t>
            </a:r>
            <a:r>
              <a:rPr lang="en-US" dirty="0" err="1" smtClean="0"/>
              <a:t>i</a:t>
            </a:r>
            <a:r>
              <a:rPr lang="en-US" dirty="0" smtClean="0"/>
              <a:t>=0; </a:t>
            </a:r>
            <a:r>
              <a:rPr lang="en-US" dirty="0" err="1" smtClean="0"/>
              <a:t>i</a:t>
            </a:r>
            <a:r>
              <a:rPr lang="en-US" dirty="0" smtClean="0"/>
              <a:t>&lt;5; </a:t>
            </a:r>
            <a:r>
              <a:rPr lang="en-US" dirty="0" err="1" smtClean="0"/>
              <a:t>i</a:t>
            </a:r>
            <a:r>
              <a:rPr lang="en-US" dirty="0" smtClean="0"/>
              <a:t>++){</a:t>
            </a:r>
          </a:p>
          <a:p>
            <a:pPr lvl="1" algn="l" rtl="0"/>
            <a:r>
              <a:rPr lang="en-US" dirty="0" smtClean="0"/>
              <a:t> </a:t>
            </a:r>
            <a:r>
              <a:rPr lang="en-US" dirty="0" smtClean="0"/>
              <a:t>      j=0;</a:t>
            </a:r>
            <a:endParaRPr lang="en-US" dirty="0" smtClean="0"/>
          </a:p>
          <a:p>
            <a:pPr lvl="1" algn="l" rtl="0"/>
            <a:r>
              <a:rPr lang="en-US" dirty="0" smtClean="0"/>
              <a:t> </a:t>
            </a:r>
            <a:r>
              <a:rPr lang="en-US" dirty="0" smtClean="0"/>
              <a:t>      while(list2[</a:t>
            </a:r>
            <a:r>
              <a:rPr lang="en-US" dirty="0" err="1" smtClean="0"/>
              <a:t>i</a:t>
            </a:r>
            <a:r>
              <a:rPr lang="en-US" dirty="0" smtClean="0"/>
              <a:t>][j++]=list[</a:t>
            </a:r>
            <a:r>
              <a:rPr lang="en-US" dirty="0" err="1" smtClean="0"/>
              <a:t>i</a:t>
            </a:r>
            <a:r>
              <a:rPr lang="en-US" dirty="0" smtClean="0"/>
              <a:t>][k++])</a:t>
            </a:r>
            <a:endParaRPr lang="en-US" dirty="0" smtClean="0"/>
          </a:p>
          <a:p>
            <a:pPr lvl="1" algn="l" rtl="0"/>
            <a:r>
              <a:rPr lang="en-US" dirty="0" smtClean="0"/>
              <a:t>       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اشاره</a:t>
            </a:r>
            <a:r>
              <a:rPr lang="fa-IR" sz="4400" dirty="0" smtClean="0">
                <a:cs typeface="Lotus"/>
              </a:rPr>
              <a:t>‌</a:t>
            </a:r>
            <a:r>
              <a:rPr lang="fa-IR" dirty="0" smtClean="0"/>
              <a:t>گر </a:t>
            </a:r>
            <a:r>
              <a:rPr lang="en-US" dirty="0" smtClean="0"/>
              <a:t>void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a-IR" dirty="0" smtClean="0"/>
              <a:t>گاهي اوقات ممکن است از ابتدا ندانيم اشاره</a:t>
            </a:r>
            <a:r>
              <a:rPr lang="fa-IR" sz="3200" dirty="0" smtClean="0">
                <a:cs typeface="Lotus"/>
              </a:rPr>
              <a:t>‌</a:t>
            </a:r>
            <a:r>
              <a:rPr lang="fa-IR" dirty="0" smtClean="0"/>
              <a:t>گر به چه نوعي بايد اشاره کند. در اينصورت از اشاره</a:t>
            </a:r>
            <a:r>
              <a:rPr lang="fa-IR" sz="3200" dirty="0" smtClean="0">
                <a:cs typeface="Lotus"/>
              </a:rPr>
              <a:t>‌</a:t>
            </a:r>
            <a:r>
              <a:rPr lang="fa-IR" dirty="0" smtClean="0"/>
              <a:t>گر </a:t>
            </a:r>
            <a:r>
              <a:rPr lang="en-US" dirty="0" smtClean="0"/>
              <a:t>void</a:t>
            </a:r>
            <a:r>
              <a:rPr lang="fa-IR" dirty="0" smtClean="0"/>
              <a:t> استفاده ميکنيم</a:t>
            </a:r>
            <a:endParaRPr lang="fa-IR" dirty="0" smtClean="0"/>
          </a:p>
          <a:p>
            <a:pPr lvl="1"/>
            <a:r>
              <a:rPr lang="fa-IR" dirty="0" smtClean="0"/>
              <a:t>نمونة آن در موضوع </a:t>
            </a:r>
            <a:r>
              <a:rPr lang="en-US" dirty="0" smtClean="0"/>
              <a:t>Dynamic Memory Allocation</a:t>
            </a:r>
            <a:r>
              <a:rPr lang="fa-IR" dirty="0" smtClean="0"/>
              <a:t> است</a:t>
            </a:r>
          </a:p>
          <a:p>
            <a:pPr lvl="1"/>
            <a:endParaRPr lang="fa-IR" dirty="0" smtClean="0"/>
          </a:p>
          <a:p>
            <a:pPr lvl="1" algn="l" rtl="0"/>
            <a:r>
              <a:rPr lang="en-US" dirty="0" smtClean="0"/>
              <a:t> </a:t>
            </a:r>
            <a:r>
              <a:rPr lang="en-US" dirty="0" err="1" smtClean="0"/>
              <a:t>int</a:t>
            </a:r>
            <a:r>
              <a:rPr lang="en-US" dirty="0" smtClean="0"/>
              <a:t> *p1; float *p2; char *p3;</a:t>
            </a:r>
          </a:p>
          <a:p>
            <a:pPr lvl="1" algn="l" rtl="0"/>
            <a:r>
              <a:rPr lang="en-US" dirty="0" smtClean="0"/>
              <a:t> </a:t>
            </a:r>
            <a:r>
              <a:rPr lang="en-US" dirty="0" smtClean="0"/>
              <a:t>p1=(</a:t>
            </a:r>
            <a:r>
              <a:rPr lang="en-US" dirty="0" err="1" smtClean="0"/>
              <a:t>int</a:t>
            </a:r>
            <a:r>
              <a:rPr lang="en-US" dirty="0" smtClean="0"/>
              <a:t>*) </a:t>
            </a:r>
            <a:r>
              <a:rPr lang="en-US" dirty="0" err="1" smtClean="0"/>
              <a:t>malloc</a:t>
            </a:r>
            <a:r>
              <a:rPr lang="en-US" dirty="0" smtClean="0"/>
              <a:t>(</a:t>
            </a:r>
            <a:r>
              <a:rPr lang="en-US" dirty="0" err="1" smtClean="0"/>
              <a:t>sizeof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));</a:t>
            </a:r>
          </a:p>
          <a:p>
            <a:pPr lvl="1" algn="l" rtl="0"/>
            <a:r>
              <a:rPr lang="en-US" dirty="0" smtClean="0"/>
              <a:t> </a:t>
            </a:r>
            <a:r>
              <a:rPr lang="en-US" dirty="0" smtClean="0"/>
              <a:t>p2=(float</a:t>
            </a:r>
            <a:r>
              <a:rPr lang="en-US" dirty="0" smtClean="0"/>
              <a:t>*) </a:t>
            </a:r>
            <a:r>
              <a:rPr lang="en-US" dirty="0" err="1" smtClean="0"/>
              <a:t>malloc</a:t>
            </a:r>
            <a:r>
              <a:rPr lang="en-US" dirty="0" smtClean="0"/>
              <a:t>(</a:t>
            </a:r>
            <a:r>
              <a:rPr lang="en-US" dirty="0" err="1" smtClean="0"/>
              <a:t>sizeof</a:t>
            </a:r>
            <a:r>
              <a:rPr lang="en-US" dirty="0" smtClean="0"/>
              <a:t>(float)*n);</a:t>
            </a:r>
          </a:p>
          <a:p>
            <a:pPr lvl="1" algn="l" rtl="0"/>
            <a:r>
              <a:rPr lang="en-US" dirty="0" smtClean="0"/>
              <a:t> </a:t>
            </a:r>
            <a:r>
              <a:rPr lang="en-US" dirty="0" smtClean="0"/>
              <a:t>if((p3=(char*) </a:t>
            </a:r>
            <a:r>
              <a:rPr lang="en-US" dirty="0" err="1" smtClean="0"/>
              <a:t>malloc</a:t>
            </a:r>
            <a:r>
              <a:rPr lang="en-US" dirty="0" smtClean="0"/>
              <a:t>(</a:t>
            </a:r>
            <a:r>
              <a:rPr lang="en-US" dirty="0" err="1" smtClean="0"/>
              <a:t>sizeof</a:t>
            </a:r>
            <a:r>
              <a:rPr lang="en-US" dirty="0" smtClean="0"/>
              <a:t>(char)*m))==NULL){</a:t>
            </a:r>
          </a:p>
          <a:p>
            <a:pPr lvl="1" algn="l" rtl="0"/>
            <a:r>
              <a:rPr lang="en-US" dirty="0" smtClean="0"/>
              <a:t> </a:t>
            </a:r>
            <a:r>
              <a:rPr lang="en-US" dirty="0" smtClean="0"/>
              <a:t>     … }</a:t>
            </a:r>
          </a:p>
          <a:p>
            <a:pPr lvl="1" algn="l" rtl="0"/>
            <a:r>
              <a:rPr lang="en-US" dirty="0" smtClean="0"/>
              <a:t> </a:t>
            </a:r>
            <a:r>
              <a:rPr lang="en-US" dirty="0" smtClean="0"/>
              <a:t>free(p1);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درس برنامه‌سازي کامپيوتر&amp;quot;&quot;/&gt;&lt;property id=&quot;20307&quot; value=&quot;256&quot;/&gt;&lt;/object&gt;&lt;object type=&quot;3&quot; unique_id=&quot;10005&quot;&gt;&lt;property id=&quot;20148&quot; value=&quot;5&quot;/&gt;&lt;property id=&quot;20300&quot; value=&quot;Slide 2 - &amp;quot;اشاره‌گر&amp;quot;&quot;/&gt;&lt;property id=&quot;20307&quot; value=&quot;257&quot;/&gt;&lt;/object&gt;&lt;object type=&quot;3&quot; unique_id=&quot;10861&quot;&gt;&lt;property id=&quot;20148&quot; value=&quot;5&quot;/&gt;&lt;property id=&quot;20300&quot; value=&quot;Slide 4 - &amp;quot;کار روي اشاره‌گرها&amp;quot;&quot;/&gt;&lt;property id=&quot;20307&quot; value=&quot;258&quot;/&gt;&lt;/object&gt;&lt;object type=&quot;3&quot; unique_id=&quot;10862&quot;&gt;&lt;property id=&quot;20148&quot; value=&quot;5&quot;/&gt;&lt;property id=&quot;20300&quot; value=&quot;Slide 7 - &amp;quot;مثال&amp;quot;&quot;/&gt;&lt;property id=&quot;20307&quot; value=&quot;261&quot;/&gt;&lt;/object&gt;&lt;object type=&quot;3&quot; unique_id=&quot;10863&quot;&gt;&lt;property id=&quot;20148&quot; value=&quot;5&quot;/&gt;&lt;property id=&quot;20300&quot; value=&quot;Slide 8 - &amp;quot;مثال&amp;quot;&quot;/&gt;&lt;property id=&quot;20307&quot; value=&quot;259&quot;/&gt;&lt;/object&gt;&lt;object type=&quot;3&quot; unique_id=&quot;10864&quot;&gt;&lt;property id=&quot;20148&quot; value=&quot;5&quot;/&gt;&lt;property id=&quot;20300&quot; value=&quot;Slide 9 - &amp;quot;اشاره‌گر void&amp;quot;&quot;/&gt;&lt;property id=&quot;20307&quot; value=&quot;260&quot;/&gt;&lt;/object&gt;&lt;object type=&quot;3&quot; unique_id=&quot;11165&quot;&gt;&lt;property id=&quot;20148&quot; value=&quot;5&quot;/&gt;&lt;property id=&quot;20300&quot; value=&quot;Slide 6 - &amp;quot;مثال&amp;quot;&quot;/&gt;&lt;property id=&quot;20307&quot; value=&quot;284&quot;/&gt;&lt;/object&gt;&lt;object type=&quot;3&quot; unique_id=&quot;11426&quot;&gt;&lt;property id=&quot;20148&quot; value=&quot;5&quot;/&gt;&lt;property id=&quot;20300&quot; value=&quot;Slide 10 - &amp;quot;اشاره‌گر به تابع&amp;quot;&quot;/&gt;&lt;property id=&quot;20307&quot; value=&quot;287&quot;/&gt;&lt;/object&gt;&lt;object type=&quot;3&quot; unique_id=&quot;12092&quot;&gt;&lt;property id=&quot;20148&quot; value=&quot;5&quot;/&gt;&lt;property id=&quot;20300&quot; value=&quot;Slide 3 - &amp;quot;مثال&amp;quot;&quot;/&gt;&lt;property id=&quot;20307&quot; value=&quot;299&quot;/&gt;&lt;/object&gt;&lt;object type=&quot;3&quot; unique_id=&quot;12225&quot;&gt;&lt;property id=&quot;20148&quot; value=&quot;5&quot;/&gt;&lt;property id=&quot;20300&quot; value=&quot;Slide 11 - &amp;quot;مثال&amp;quot;&quot;/&gt;&lt;property id=&quot;20307&quot; value=&quot;300&quot;/&gt;&lt;/object&gt;&lt;object type=&quot;3&quot; unique_id=&quot;12228&quot;&gt;&lt;property id=&quot;20148&quot; value=&quot;5&quot;/&gt;&lt;property id=&quot;20300&quot; value=&quot;Slide 12 - &amp;quot;مثالها&amp;quot;&quot;/&gt;&lt;property id=&quot;20307&quot; value=&quot;303&quot;/&gt;&lt;/object&gt;&lt;object type=&quot;3&quot; unique_id=&quot;12571&quot;&gt;&lt;property id=&quot;20148&quot; value=&quot;5&quot;/&gt;&lt;property id=&quot;20300&quot; value=&quot;Slide 5 - &amp;quot;مثال&amp;quot;&quot;/&gt;&lt;property id=&quot;20307&quot; value=&quot;305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13605</TotalTime>
  <Words>631</Words>
  <Application>Microsoft Office PowerPoint</Application>
  <PresentationFormat>On-screen Show (4:3)</PresentationFormat>
  <Paragraphs>142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Verve</vt:lpstr>
      <vt:lpstr>درس برنامه‌سازي کامپيوتر</vt:lpstr>
      <vt:lpstr>اشاره‌گر</vt:lpstr>
      <vt:lpstr>مثال</vt:lpstr>
      <vt:lpstr>کار روي اشاره‌گرها</vt:lpstr>
      <vt:lpstr>مثال</vt:lpstr>
      <vt:lpstr>مثال</vt:lpstr>
      <vt:lpstr>مثال</vt:lpstr>
      <vt:lpstr>مثال</vt:lpstr>
      <vt:lpstr>اشاره‌گر void</vt:lpstr>
      <vt:lpstr>اشاره‌گر به تابع</vt:lpstr>
      <vt:lpstr>مثال</vt:lpstr>
      <vt:lpstr>مثالها</vt:lpstr>
    </vt:vector>
  </TitlesOfParts>
  <Company>notebook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shoraka</dc:creator>
  <cp:lastModifiedBy>shoraka</cp:lastModifiedBy>
  <cp:revision>137</cp:revision>
  <dcterms:created xsi:type="dcterms:W3CDTF">2009-02-02T03:35:02Z</dcterms:created>
  <dcterms:modified xsi:type="dcterms:W3CDTF">2009-04-06T23:33:49Z</dcterms:modified>
</cp:coreProperties>
</file>