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99" r:id="rId4"/>
    <p:sldId id="258" r:id="rId5"/>
    <p:sldId id="284" r:id="rId6"/>
    <p:sldId id="261" r:id="rId7"/>
    <p:sldId id="259" r:id="rId8"/>
    <p:sldId id="260" r:id="rId9"/>
    <p:sldId id="287" r:id="rId10"/>
    <p:sldId id="300" r:id="rId11"/>
    <p:sldId id="30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23" autoAdjust="0"/>
    <p:restoredTop sz="86429" autoAdjust="0"/>
  </p:normalViewPr>
  <p:slideViewPr>
    <p:cSldViewPr>
      <p:cViewPr varScale="1">
        <p:scale>
          <a:sx n="63" d="100"/>
          <a:sy n="63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4/20/2009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4/20/2009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ساختمان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ساختمان بيتي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a-IR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device_par</a:t>
            </a:r>
            <a:r>
              <a:rPr lang="en-US" dirty="0" smtClean="0"/>
              <a:t> {</a:t>
            </a:r>
          </a:p>
          <a:p>
            <a:pPr algn="l" rtl="0"/>
            <a:r>
              <a:rPr lang="en-US" dirty="0" smtClean="0"/>
              <a:t>                    unsigned ready : 1;</a:t>
            </a:r>
          </a:p>
          <a:p>
            <a:pPr algn="l" rtl="0"/>
            <a:r>
              <a:rPr lang="en-US" dirty="0" smtClean="0"/>
              <a:t>                    unsigned type : 2;</a:t>
            </a:r>
          </a:p>
          <a:p>
            <a:pPr algn="l" rtl="0"/>
            <a:r>
              <a:rPr lang="en-US" dirty="0" smtClean="0"/>
              <a:t>                    unsigned flag : 1;</a:t>
            </a:r>
          </a:p>
          <a:p>
            <a:pPr algn="l" rtl="0"/>
            <a:r>
              <a:rPr lang="en-US" dirty="0" smtClean="0"/>
              <a:t>                    } </a:t>
            </a:r>
            <a:r>
              <a:rPr lang="en-US" dirty="0" err="1" smtClean="0"/>
              <a:t>dev_par</a:t>
            </a:r>
            <a:r>
              <a:rPr lang="en-US" dirty="0" smtClean="0"/>
              <a:t>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dev_par.ready</a:t>
            </a:r>
            <a:r>
              <a:rPr lang="en-US" dirty="0" smtClean="0"/>
              <a:t>=0;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dev_par.type</a:t>
            </a:r>
            <a:r>
              <a:rPr lang="en-US" dirty="0" smtClean="0"/>
              <a:t>=3;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typedef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typedef</a:t>
            </a:r>
            <a:r>
              <a:rPr lang="en-US" dirty="0" smtClean="0"/>
              <a:t> unsigned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tabiei</a:t>
            </a:r>
            <a:r>
              <a:rPr lang="en-US" dirty="0" smtClean="0"/>
              <a:t>;</a:t>
            </a:r>
          </a:p>
          <a:p>
            <a:pPr lvl="1" algn="l" rtl="0"/>
            <a:r>
              <a:rPr lang="en-US" dirty="0" err="1" smtClean="0"/>
              <a:t>typedef</a:t>
            </a:r>
            <a:r>
              <a:rPr lang="en-US" dirty="0" smtClean="0"/>
              <a:t> unsigned char byte;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typedef</a:t>
            </a:r>
            <a:r>
              <a:rPr lang="en-US" dirty="0" smtClean="0"/>
              <a:t> char string60[61];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{double re, </a:t>
            </a:r>
            <a:r>
              <a:rPr lang="en-US" dirty="0" err="1" smtClean="0"/>
              <a:t>im</a:t>
            </a:r>
            <a:r>
              <a:rPr lang="en-US" dirty="0" smtClean="0"/>
              <a:t>} complex;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tabiei</a:t>
            </a:r>
            <a:r>
              <a:rPr lang="en-US" dirty="0" smtClean="0"/>
              <a:t> a, b;</a:t>
            </a:r>
          </a:p>
          <a:p>
            <a:pPr lvl="1" algn="l" rtl="0"/>
            <a:r>
              <a:rPr lang="en-US" dirty="0" smtClean="0"/>
              <a:t> string60 r1, r2;</a:t>
            </a:r>
          </a:p>
          <a:p>
            <a:pPr lvl="1" algn="l" rtl="0"/>
            <a:r>
              <a:rPr lang="en-US" dirty="0" smtClean="0"/>
              <a:t> complex z={3, 4};</a:t>
            </a:r>
          </a:p>
          <a:p>
            <a:pPr lvl="1" algn="l" rtl="0"/>
            <a:r>
              <a:rPr lang="en-US" dirty="0" smtClean="0"/>
              <a:t> byte u=5;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ساختمان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در بسياري کاربردها با داده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هايي سر و کار داريم که</a:t>
            </a:r>
          </a:p>
          <a:p>
            <a:pPr lvl="1"/>
            <a:r>
              <a:rPr lang="fa-IR" dirty="0" smtClean="0"/>
              <a:t> از يک جنس نيستند</a:t>
            </a:r>
          </a:p>
          <a:p>
            <a:pPr lvl="1"/>
            <a:r>
              <a:rPr lang="fa-IR" dirty="0" smtClean="0"/>
              <a:t>قالب يکنواختي ندارند</a:t>
            </a:r>
          </a:p>
          <a:p>
            <a:pPr lvl="1"/>
            <a:r>
              <a:rPr lang="fa-IR" dirty="0" smtClean="0"/>
              <a:t>ابعاد مشابهي ندارند</a:t>
            </a:r>
          </a:p>
          <a:p>
            <a:pPr lvl="1"/>
            <a:r>
              <a:rPr lang="fa-IR" dirty="0" smtClean="0"/>
              <a:t>مربوط به يک موضوع مشخص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شوند</a:t>
            </a:r>
          </a:p>
          <a:p>
            <a:pPr lvl="2"/>
            <a:r>
              <a:rPr lang="fa-IR" dirty="0" smtClean="0">
                <a:solidFill>
                  <a:srgbClr val="FF0000"/>
                </a:solidFill>
              </a:rPr>
              <a:t>بسيار مناسب است اگر بتوان مجموعة اين داده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>
                <a:solidFill>
                  <a:srgbClr val="FF0000"/>
                </a:solidFill>
              </a:rPr>
              <a:t>ها را تحت يک عنوان معرفي نمود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اطلاعات مورد نياز براي يک دانشجو را در يک کاربرد خاص در نظر بگيريد</a:t>
            </a:r>
          </a:p>
          <a:p>
            <a:pPr lvl="1"/>
            <a:r>
              <a:rPr lang="fa-IR" dirty="0" smtClean="0"/>
              <a:t>نام (و نام خانوادگي)</a:t>
            </a:r>
          </a:p>
          <a:p>
            <a:pPr lvl="1"/>
            <a:r>
              <a:rPr lang="fa-IR" dirty="0" smtClean="0"/>
              <a:t>نام پدر</a:t>
            </a:r>
          </a:p>
          <a:p>
            <a:pPr lvl="1"/>
            <a:r>
              <a:rPr lang="fa-IR" dirty="0" smtClean="0"/>
              <a:t>شمارة شناسنامه</a:t>
            </a:r>
          </a:p>
          <a:p>
            <a:pPr lvl="1"/>
            <a:r>
              <a:rPr lang="fa-IR" dirty="0" smtClean="0"/>
              <a:t>وزن، قد، ...</a:t>
            </a:r>
          </a:p>
          <a:p>
            <a:pPr lvl="1"/>
            <a:r>
              <a:rPr lang="fa-IR" dirty="0" smtClean="0"/>
              <a:t>واحدهاي اخذ شده</a:t>
            </a:r>
          </a:p>
          <a:p>
            <a:pPr lvl="1"/>
            <a:r>
              <a:rPr lang="fa-IR" dirty="0" smtClean="0"/>
              <a:t>نمرات : واحدها، معدل</a:t>
            </a:r>
          </a:p>
          <a:p>
            <a:pPr lvl="1"/>
            <a:r>
              <a:rPr lang="fa-IR" dirty="0" smtClean="0"/>
              <a:t>رتبه در ميان هم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دوره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ايها</a:t>
            </a:r>
          </a:p>
          <a:p>
            <a:pPr lvl="1"/>
            <a:r>
              <a:rPr lang="fa-IR" dirty="0" smtClean="0"/>
              <a:t>...</a:t>
            </a:r>
            <a:endParaRPr lang="en-US" dirty="0" smtClean="0"/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انبار کالا</a:t>
            </a:r>
          </a:p>
          <a:p>
            <a:pPr lvl="1"/>
            <a:r>
              <a:rPr lang="fa-IR" dirty="0" smtClean="0"/>
              <a:t>نام کالا</a:t>
            </a:r>
          </a:p>
          <a:p>
            <a:pPr lvl="1"/>
            <a:r>
              <a:rPr lang="fa-IR" dirty="0" smtClean="0"/>
              <a:t>شمارة کالا (بارکد، شمارة انبار، ...)</a:t>
            </a:r>
          </a:p>
          <a:p>
            <a:pPr lvl="1"/>
            <a:r>
              <a:rPr lang="fa-IR" dirty="0" smtClean="0"/>
              <a:t>منبع (خريد) : قيمت خريد، فروشنده، حمل ونقل کننده، سفارش دهنده، زمان ورود به انبار</a:t>
            </a:r>
          </a:p>
          <a:p>
            <a:pPr lvl="1"/>
            <a:r>
              <a:rPr lang="fa-IR" dirty="0" smtClean="0"/>
              <a:t>وضعيت فعلي : محل انبار شده، هزينة انبارداري تا کنون، ...</a:t>
            </a:r>
          </a:p>
          <a:p>
            <a:pPr lvl="1"/>
            <a:r>
              <a:rPr lang="fa-IR" dirty="0" smtClean="0"/>
              <a:t>مقصد : تحويل گيرنده، قيمت فروش، زمان ارسال، نحوة ارسال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اطلاعات مربوط به</a:t>
            </a:r>
          </a:p>
          <a:p>
            <a:pPr lvl="1"/>
            <a:r>
              <a:rPr lang="fa-IR" dirty="0" smtClean="0"/>
              <a:t>يک فايل کامپيوتري</a:t>
            </a:r>
          </a:p>
          <a:p>
            <a:pPr lvl="1"/>
            <a:r>
              <a:rPr lang="fa-IR" dirty="0" smtClean="0"/>
              <a:t>بيمار (مطب، بيمارستان، اورژانس، ...)</a:t>
            </a:r>
          </a:p>
          <a:p>
            <a:pPr lvl="1"/>
            <a:r>
              <a:rPr lang="fa-IR" dirty="0" smtClean="0"/>
              <a:t>مسابقه</a:t>
            </a:r>
          </a:p>
          <a:p>
            <a:pPr lvl="1"/>
            <a:r>
              <a:rPr lang="fa-IR" dirty="0" smtClean="0"/>
              <a:t>فروشگاه</a:t>
            </a:r>
          </a:p>
          <a:p>
            <a:pPr lvl="1"/>
            <a:r>
              <a:rPr lang="fa-IR" dirty="0" smtClean="0"/>
              <a:t>محصول توليدي (در حال توليد)</a:t>
            </a:r>
          </a:p>
          <a:p>
            <a:pPr lvl="1"/>
            <a:r>
              <a:rPr lang="fa-IR" dirty="0" smtClean="0"/>
              <a:t>پروژة تحقيقاتي</a:t>
            </a:r>
          </a:p>
          <a:p>
            <a:pPr lvl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تعريف ساختمان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student{</a:t>
            </a:r>
          </a:p>
          <a:p>
            <a:pPr algn="l" rtl="0"/>
            <a:r>
              <a:rPr lang="en-US" dirty="0" smtClean="0"/>
              <a:t>                        char name[31];</a:t>
            </a:r>
          </a:p>
          <a:p>
            <a:pPr algn="l" rtl="0"/>
            <a:r>
              <a:rPr lang="en-US" dirty="0" smtClean="0"/>
              <a:t>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idnumber</a:t>
            </a:r>
            <a:r>
              <a:rPr lang="en-US" dirty="0" smtClean="0"/>
              <a:t>;</a:t>
            </a:r>
            <a:endParaRPr lang="fa-IR" dirty="0" smtClean="0"/>
          </a:p>
          <a:p>
            <a:pPr algn="l" rtl="0"/>
            <a:r>
              <a:rPr lang="en-US" dirty="0" smtClean="0"/>
              <a:t>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entry_year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                     char major[21];}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 a, b[35];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student{</a:t>
            </a:r>
          </a:p>
          <a:p>
            <a:pPr algn="l" rtl="0"/>
            <a:r>
              <a:rPr lang="en-US" dirty="0" smtClean="0"/>
              <a:t>                        char name[31];</a:t>
            </a:r>
          </a:p>
          <a:p>
            <a:pPr algn="l" rtl="0"/>
            <a:r>
              <a:rPr lang="en-US" dirty="0" smtClean="0"/>
              <a:t>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idnumber</a:t>
            </a:r>
            <a:r>
              <a:rPr lang="en-US" dirty="0" smtClean="0"/>
              <a:t>;</a:t>
            </a:r>
            <a:endParaRPr lang="fa-IR" dirty="0" smtClean="0"/>
          </a:p>
          <a:p>
            <a:pPr algn="l" rtl="0"/>
            <a:r>
              <a:rPr lang="en-US" dirty="0" smtClean="0"/>
              <a:t>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entry_year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                     char major[21];} a, b[35];</a:t>
            </a:r>
          </a:p>
          <a:p>
            <a:pPr algn="r"/>
            <a:r>
              <a:rPr lang="fa-IR" dirty="0" smtClean="0"/>
              <a:t>نحوة استفاده به عنوان متغير</a:t>
            </a:r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 z={“</a:t>
            </a:r>
            <a:r>
              <a:rPr lang="en-US" dirty="0" err="1" smtClean="0"/>
              <a:t>ali</a:t>
            </a:r>
            <a:r>
              <a:rPr lang="en-US" dirty="0" smtClean="0"/>
              <a:t>”, 3761, 85,”electrical”};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 y={“”};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 z={‘\0’, 0};</a:t>
            </a:r>
          </a:p>
          <a:p>
            <a:pPr algn="l" rtl="0"/>
            <a:r>
              <a:rPr lang="en-US" dirty="0" smtClean="0"/>
              <a:t> a.name[3]=‘w’; b[17].</a:t>
            </a:r>
            <a:r>
              <a:rPr lang="en-US" dirty="0" err="1" smtClean="0"/>
              <a:t>idnumber</a:t>
            </a:r>
            <a:r>
              <a:rPr lang="en-US" dirty="0" smtClean="0"/>
              <a:t>=8471</a:t>
            </a:r>
          </a:p>
          <a:p>
            <a:pPr algn="l" rtl="0"/>
            <a:r>
              <a:rPr lang="en-US" dirty="0" smtClean="0"/>
              <a:t> b[1]=a;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enum</a:t>
            </a:r>
            <a:r>
              <a:rPr lang="en-US" dirty="0" smtClean="0"/>
              <a:t> majors{electrical, mechanical, civil,</a:t>
            </a:r>
          </a:p>
          <a:p>
            <a:pPr algn="l" rtl="0"/>
            <a:r>
              <a:rPr lang="en-US" dirty="0" smtClean="0"/>
              <a:t>                          chemical, computer};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date { </a:t>
            </a:r>
            <a:r>
              <a:rPr lang="en-US" dirty="0" err="1" smtClean="0"/>
              <a:t>int</a:t>
            </a:r>
            <a:r>
              <a:rPr lang="en-US" dirty="0" smtClean="0"/>
              <a:t> day; </a:t>
            </a:r>
            <a:r>
              <a:rPr lang="en-US" dirty="0" err="1" smtClean="0"/>
              <a:t>int</a:t>
            </a:r>
            <a:r>
              <a:rPr lang="en-US" dirty="0" smtClean="0"/>
              <a:t> month; </a:t>
            </a:r>
            <a:r>
              <a:rPr lang="en-US" dirty="0" err="1" smtClean="0"/>
              <a:t>int</a:t>
            </a:r>
            <a:r>
              <a:rPr lang="en-US" dirty="0" smtClean="0"/>
              <a:t> year};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emp</a:t>
            </a:r>
            <a:r>
              <a:rPr lang="en-US" dirty="0" smtClean="0"/>
              <a:t>{ char name[31];</a:t>
            </a:r>
          </a:p>
          <a:p>
            <a:pPr algn="l" rtl="0"/>
            <a:r>
              <a:rPr lang="en-US" dirty="0" smtClean="0"/>
              <a:t>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                 </a:t>
            </a:r>
            <a:r>
              <a:rPr lang="en-US" dirty="0" err="1" smtClean="0"/>
              <a:t>enum</a:t>
            </a:r>
            <a:r>
              <a:rPr lang="en-US" dirty="0" smtClean="0"/>
              <a:t> majors major;</a:t>
            </a:r>
          </a:p>
          <a:p>
            <a:pPr algn="l" rtl="0"/>
            <a:r>
              <a:rPr lang="en-US" dirty="0" smtClean="0"/>
              <a:t>                    </a:t>
            </a:r>
            <a:r>
              <a:rPr lang="en-US" dirty="0" err="1" smtClean="0"/>
              <a:t>struct</a:t>
            </a:r>
            <a:r>
              <a:rPr lang="en-US" dirty="0" smtClean="0"/>
              <a:t> date </a:t>
            </a:r>
            <a:r>
              <a:rPr lang="en-US" dirty="0" err="1" smtClean="0"/>
              <a:t>reg_date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                 </a:t>
            </a:r>
            <a:r>
              <a:rPr lang="en-US" dirty="0" err="1" smtClean="0"/>
              <a:t>struct</a:t>
            </a:r>
            <a:r>
              <a:rPr lang="en-US" dirty="0" smtClean="0"/>
              <a:t> date </a:t>
            </a:r>
            <a:r>
              <a:rPr lang="en-US" dirty="0" err="1" smtClean="0"/>
              <a:t>birth_date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                 } </a:t>
            </a:r>
            <a:r>
              <a:rPr lang="en-US" dirty="0" err="1" smtClean="0"/>
              <a:t>prog_class</a:t>
            </a:r>
            <a:r>
              <a:rPr lang="en-US" dirty="0" smtClean="0"/>
              <a:t>[60];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ساختمان و اشاره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bal{float balance; char name[26];} p1, p2, *pp;</a:t>
            </a:r>
          </a:p>
          <a:p>
            <a:pPr algn="l" rtl="0"/>
            <a:r>
              <a:rPr lang="en-US" dirty="0" smtClean="0"/>
              <a:t> pp=&amp;p1;</a:t>
            </a:r>
          </a:p>
          <a:p>
            <a:pPr algn="l" rtl="0"/>
            <a:r>
              <a:rPr lang="en-US" dirty="0" smtClean="0"/>
              <a:t>(*pp).balance=12.5;</a:t>
            </a:r>
          </a:p>
          <a:p>
            <a:pPr algn="l" rtl="0"/>
            <a:r>
              <a:rPr lang="en-US" dirty="0" smtClean="0"/>
              <a:t> p2 -&gt; balance=73.6;</a:t>
            </a:r>
          </a:p>
          <a:p>
            <a:pPr algn="l" rtl="0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ساختمان Structure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مثال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روش تعريف ساختمان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مثال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مثال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مثال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ساختمان و اشاره‌گرها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مثال&amp;quot;&quot;/&gt;&lt;property id=&quot;20307&quot; value=&quot;299&quot;/&gt;&lt;/object&gt;&lt;object type=&quot;3&quot; unique_id=&quot;12225&quot;&gt;&lt;property id=&quot;20148&quot; value=&quot;5&quot;/&gt;&lt;property id=&quot;20300&quot; value=&quot;Slide 10 - &amp;quot;ساختمان بيتي&amp;quot;&quot;/&gt;&lt;property id=&quot;20307&quot; value=&quot;300&quot;/&gt;&lt;/object&gt;&lt;object type=&quot;3&quot; unique_id=&quot;12514&quot;&gt;&lt;property id=&quot;20148&quot; value=&quot;5&quot;/&gt;&lt;property id=&quot;20300&quot; value=&quot;Slide 11 - &amp;quot; typedef&amp;quot;&quot;/&gt;&lt;property id=&quot;20307&quot; value=&quot;30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14950</TotalTime>
  <Words>460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درس برنامه‌سازي کامپيوتر</vt:lpstr>
      <vt:lpstr>ساختمان Structure</vt:lpstr>
      <vt:lpstr>مثال</vt:lpstr>
      <vt:lpstr>مثال</vt:lpstr>
      <vt:lpstr>مثال</vt:lpstr>
      <vt:lpstr>روش تعريف ساختمان</vt:lpstr>
      <vt:lpstr>مثال</vt:lpstr>
      <vt:lpstr>مثال</vt:lpstr>
      <vt:lpstr>ساختمان و اشاره‌گرها</vt:lpstr>
      <vt:lpstr>ساختمان بيتي</vt:lpstr>
      <vt:lpstr> typedef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138</cp:revision>
  <dcterms:created xsi:type="dcterms:W3CDTF">2009-02-02T03:35:02Z</dcterms:created>
  <dcterms:modified xsi:type="dcterms:W3CDTF">2009-04-20T18:52:32Z</dcterms:modified>
</cp:coreProperties>
</file>